
<file path=[Content_Types].xml><?xml version="1.0" encoding="utf-8"?>
<Types xmlns="http://schemas.openxmlformats.org/package/2006/content-types">
  <Default Extension="xml" ContentType="application/xml"/>
  <Default Extension="wmf" ContentType="image/x-wmf"/>
  <Default Extension="jpeg" ContentType="image/jpeg"/>
  <Default Extension="JPG" ContentType="image/jpeg"/>
  <Default Extension="emf" ContentType="image/x-emf"/>
  <Default Extension="rels" ContentType="application/vnd.openxmlformats-package.relationships+xml"/>
  <Default Extension="vml" ContentType="application/vnd.openxmlformats-officedocument.vmlDrawing"/>
  <Default Extension="MOV" ContentType="video/unknown"/>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embeddings/oleObject1.bin" ContentType="application/vnd.openxmlformats-officedocument.oleObject"/>
  <Override PartName="/ppt/notesSlides/notesSlide40.xml" ContentType="application/vnd.openxmlformats-officedocument.presentationml.notesSlide+xml"/>
  <Override PartName="/ppt/tags/tag1.xml" ContentType="application/vnd.openxmlformats-officedocument.presentationml.tags+xml"/>
  <Override PartName="/ppt/notesSlides/notesSlide41.xml" ContentType="application/vnd.openxmlformats-officedocument.presentationml.notesSlide+xml"/>
  <Override PartName="/ppt/tags/tag2.xml" ContentType="application/vnd.openxmlformats-officedocument.presentationml.tags+xml"/>
  <Override PartName="/ppt/notesSlides/notesSlide42.xml" ContentType="application/vnd.openxmlformats-officedocument.presentationml.notesSlide+xml"/>
  <Override PartName="/ppt/tags/tag3.xml" ContentType="application/vnd.openxmlformats-officedocument.presentationml.tags+xml"/>
  <Override PartName="/ppt/notesSlides/notesSlide43.xml" ContentType="application/vnd.openxmlformats-officedocument.presentationml.notesSlide+xml"/>
  <Override PartName="/ppt/tags/tag4.xml" ContentType="application/vnd.openxmlformats-officedocument.presentationml.tags+xml"/>
  <Override PartName="/ppt/notesSlides/notesSlide44.xml" ContentType="application/vnd.openxmlformats-officedocument.presentationml.notesSlide+xml"/>
  <Override PartName="/ppt/tags/tag5.xml" ContentType="application/vnd.openxmlformats-officedocument.presentationml.tags+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embeddings/oleObject2.bin" ContentType="application/vnd.openxmlformats-officedocument.oleObject"/>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593" r:id="rId1"/>
  </p:sldMasterIdLst>
  <p:notesMasterIdLst>
    <p:notesMasterId r:id="rId72"/>
  </p:notesMasterIdLst>
  <p:sldIdLst>
    <p:sldId id="282" r:id="rId2"/>
    <p:sldId id="295" r:id="rId3"/>
    <p:sldId id="259" r:id="rId4"/>
    <p:sldId id="263" r:id="rId5"/>
    <p:sldId id="257" r:id="rId6"/>
    <p:sldId id="258" r:id="rId7"/>
    <p:sldId id="262" r:id="rId8"/>
    <p:sldId id="260" r:id="rId9"/>
    <p:sldId id="261" r:id="rId10"/>
    <p:sldId id="265" r:id="rId11"/>
    <p:sldId id="264" r:id="rId12"/>
    <p:sldId id="283"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377" r:id="rId27"/>
    <p:sldId id="296" r:id="rId28"/>
    <p:sldId id="297" r:id="rId29"/>
    <p:sldId id="338" r:id="rId30"/>
    <p:sldId id="298" r:id="rId31"/>
    <p:sldId id="299" r:id="rId32"/>
    <p:sldId id="347" r:id="rId33"/>
    <p:sldId id="348" r:id="rId34"/>
    <p:sldId id="349" r:id="rId35"/>
    <p:sldId id="352" r:id="rId36"/>
    <p:sldId id="373" r:id="rId37"/>
    <p:sldId id="353" r:id="rId38"/>
    <p:sldId id="354" r:id="rId39"/>
    <p:sldId id="365" r:id="rId40"/>
    <p:sldId id="366" r:id="rId41"/>
    <p:sldId id="367" r:id="rId42"/>
    <p:sldId id="368" r:id="rId43"/>
    <p:sldId id="369" r:id="rId44"/>
    <p:sldId id="370" r:id="rId45"/>
    <p:sldId id="371" r:id="rId46"/>
    <p:sldId id="372" r:id="rId47"/>
    <p:sldId id="356" r:id="rId48"/>
    <p:sldId id="358" r:id="rId49"/>
    <p:sldId id="359" r:id="rId50"/>
    <p:sldId id="360" r:id="rId51"/>
    <p:sldId id="361" r:id="rId52"/>
    <p:sldId id="375" r:id="rId53"/>
    <p:sldId id="374" r:id="rId54"/>
    <p:sldId id="303" r:id="rId55"/>
    <p:sldId id="304" r:id="rId56"/>
    <p:sldId id="305" r:id="rId57"/>
    <p:sldId id="350" r:id="rId58"/>
    <p:sldId id="313" r:id="rId59"/>
    <p:sldId id="323" r:id="rId60"/>
    <p:sldId id="324" r:id="rId61"/>
    <p:sldId id="325" r:id="rId62"/>
    <p:sldId id="326" r:id="rId63"/>
    <p:sldId id="327" r:id="rId64"/>
    <p:sldId id="363" r:id="rId65"/>
    <p:sldId id="335" r:id="rId66"/>
    <p:sldId id="336" r:id="rId67"/>
    <p:sldId id="337" r:id="rId68"/>
    <p:sldId id="328" r:id="rId69"/>
    <p:sldId id="376" r:id="rId70"/>
    <p:sldId id="292" r:id="rId71"/>
  </p:sldIdLst>
  <p:sldSz cx="9144000" cy="6858000" type="screen4x3"/>
  <p:notesSz cx="6858000" cy="9144000"/>
  <p:custShowLst>
    <p:custShow name="Custom Show 1" id="0">
      <p:sldLst>
        <p:sld r:id="rId2"/>
        <p:sld r:id="rId4"/>
        <p:sld r:id="rId5"/>
        <p:sld r:id="rId6"/>
        <p:sld r:id="rId7"/>
        <p:sld r:id="rId8"/>
        <p:sld r:id="rId9"/>
        <p:sld r:id="rId10"/>
      </p:sldLst>
    </p:custShow>
  </p:custShow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7FF45"/>
    <a:srgbClr val="A5FFAB"/>
    <a:srgbClr val="63FFD9"/>
    <a:srgbClr val="FF00FF"/>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306" autoAdjust="0"/>
    <p:restoredTop sz="96610" autoAdjust="0"/>
  </p:normalViewPr>
  <p:slideViewPr>
    <p:cSldViewPr snapToGrid="0" snapToObjects="1">
      <p:cViewPr>
        <p:scale>
          <a:sx n="121" d="100"/>
          <a:sy n="121" d="100"/>
        </p:scale>
        <p:origin x="-696" y="-160"/>
      </p:cViewPr>
      <p:guideLst>
        <p:guide orient="horz" pos="2160"/>
        <p:guide pos="2880"/>
      </p:guideLst>
    </p:cSldViewPr>
  </p:slideViewPr>
  <p:outlineViewPr>
    <p:cViewPr>
      <p:scale>
        <a:sx n="33" d="100"/>
        <a:sy n="33" d="100"/>
      </p:scale>
      <p:origin x="0" y="5152"/>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notesMaster" Target="notesMasters/notesMaster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printerSettings" Target="printerSettings/printerSettings1.bin"/><Relationship Id="rId74" Type="http://schemas.openxmlformats.org/officeDocument/2006/relationships/presProps" Target="presProps.xml"/><Relationship Id="rId75" Type="http://schemas.openxmlformats.org/officeDocument/2006/relationships/viewProps" Target="viewProps.xml"/><Relationship Id="rId76" Type="http://schemas.openxmlformats.org/officeDocument/2006/relationships/theme" Target="theme/theme1.xml"/><Relationship Id="rId77" Type="http://schemas.openxmlformats.org/officeDocument/2006/relationships/tableStyles" Target="tableStyles.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9.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F59F378-1931-0849-A249-3D51EB106E53}" type="datetimeFigureOut">
              <a:rPr lang="en-US" smtClean="0"/>
              <a:pPr/>
              <a:t>29/01/2014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05B802-8265-D946-8605-B7719A2F5B11}" type="slidenum">
              <a:rPr lang="en-US" smtClean="0"/>
              <a:pPr/>
              <a:t>‹#›</a:t>
            </a:fld>
            <a:endParaRPr lang="en-US"/>
          </a:p>
        </p:txBody>
      </p:sp>
    </p:spTree>
    <p:extLst>
      <p:ext uri="{BB962C8B-B14F-4D97-AF65-F5344CB8AC3E}">
        <p14:creationId xmlns:p14="http://schemas.microsoft.com/office/powerpoint/2010/main" val="178143446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1305B802-8265-D946-8605-B7719A2F5B11}"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1305B802-8265-D946-8605-B7719A2F5B11}" type="slidenum">
              <a:rPr lang="en-US" smtClean="0"/>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1305B802-8265-D946-8605-B7719A2F5B11}" type="slidenum">
              <a:rPr lang="en-US" smtClean="0"/>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1305B802-8265-D946-8605-B7719A2F5B11}" type="slidenum">
              <a:rPr lang="en-US" smtClean="0"/>
              <a:pPr/>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1305B802-8265-D946-8605-B7719A2F5B11}" type="slidenum">
              <a:rPr lang="en-US" smtClean="0"/>
              <a:pPr/>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1305B802-8265-D946-8605-B7719A2F5B11}" type="slidenum">
              <a:rPr lang="en-US" smtClean="0"/>
              <a:pPr/>
              <a:t>15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1305B802-8265-D946-8605-B7719A2F5B11}" type="slidenum">
              <a:rPr lang="en-US" smtClean="0"/>
              <a:pPr/>
              <a:t>16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1305B802-8265-D946-8605-B7719A2F5B11}" type="slidenum">
              <a:rPr lang="en-US" smtClean="0"/>
              <a:pPr/>
              <a:t>17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1305B802-8265-D946-8605-B7719A2F5B11}" type="slidenum">
              <a:rPr lang="en-US" smtClean="0"/>
              <a:pPr/>
              <a:t>18</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1305B802-8265-D946-8605-B7719A2F5B11}" type="slidenum">
              <a:rPr lang="en-US" smtClean="0"/>
              <a:pPr/>
              <a:t>19</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1305B802-8265-D946-8605-B7719A2F5B11}" type="slidenum">
              <a:rPr lang="en-US" smtClean="0"/>
              <a:pPr/>
              <a:t>20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1305B802-8265-D946-8605-B7719A2F5B11}" type="slidenum">
              <a:rPr lang="en-US" smtClean="0"/>
              <a:pPr/>
              <a:t>3</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1305B802-8265-D946-8605-B7719A2F5B11}" type="slidenum">
              <a:rPr lang="en-US" smtClean="0"/>
              <a:pPr/>
              <a:t>21</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1305B802-8265-D946-8605-B7719A2F5B11}" type="slidenum">
              <a:rPr lang="en-US" smtClean="0"/>
              <a:pPr/>
              <a:t>22</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1305B802-8265-D946-8605-B7719A2F5B11}" type="slidenum">
              <a:rPr lang="en-US" smtClean="0"/>
              <a:pPr/>
              <a:t>23</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1305B802-8265-D946-8605-B7719A2F5B11}" type="slidenum">
              <a:rPr lang="en-US" smtClean="0"/>
              <a:pPr/>
              <a:t>24</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1305B802-8265-D946-8605-B7719A2F5B11}" type="slidenum">
              <a:rPr lang="en-US" smtClean="0"/>
              <a:pPr/>
              <a:t>25</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body" idx="1"/>
          </p:nvPr>
        </p:nvSpPr>
        <p:spPr>
          <a:xfrm>
            <a:off x="691697" y="4290219"/>
            <a:ext cx="5542643" cy="45243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554" tIns="47277" rIns="94554" bIns="47277"/>
          <a:lstStyle/>
          <a:p>
            <a:pPr marL="177191" indent="-177191">
              <a:tabLst>
                <a:tab pos="534575" algn="l"/>
              </a:tabLst>
            </a:pPr>
            <a:r>
              <a:rPr lang="en-GB" b="1" dirty="0" smtClean="0">
                <a:latin typeface="Arial" pitchFamily="34" charset="0"/>
                <a:ea typeface="ヒラギノ角ゴ Pro W3" charset="-128"/>
              </a:rPr>
              <a:t>Patients with AF have an approximately fivefold increased risk of ischaemic stroke</a:t>
            </a:r>
          </a:p>
          <a:p>
            <a:pPr marL="177191" indent="-177191">
              <a:tabLst>
                <a:tab pos="534575" algn="l"/>
              </a:tabLst>
            </a:pPr>
            <a:endParaRPr lang="en-GB" dirty="0" smtClean="0">
              <a:latin typeface="Arial" pitchFamily="34" charset="0"/>
              <a:ea typeface="ヒラギノ角ゴ Pro W3" charset="-128"/>
            </a:endParaRPr>
          </a:p>
          <a:p>
            <a:pPr>
              <a:tabLst>
                <a:tab pos="534575" algn="l"/>
              </a:tabLst>
            </a:pPr>
            <a:r>
              <a:rPr lang="en-GB" dirty="0" smtClean="0">
                <a:latin typeface="Arial" pitchFamily="34" charset="0"/>
                <a:ea typeface="ヒラギノ角ゴ Pro W3" charset="-128"/>
              </a:rPr>
              <a:t>The Framingham Heart Study prospectively followed men and women who were free of cardiovascular disease (including AF) at study enrolment for every 2 years for the development of cardiovascular disease</a:t>
            </a:r>
            <a:r>
              <a:rPr lang="en-GB" baseline="30000" dirty="0" smtClean="0">
                <a:latin typeface="Arial" pitchFamily="34" charset="0"/>
                <a:ea typeface="ヒラギノ角ゴ Pro W3" charset="-128"/>
              </a:rPr>
              <a:t>1</a:t>
            </a:r>
          </a:p>
          <a:p>
            <a:pPr marL="351378" lvl="1" indent="-178693">
              <a:buFont typeface="Arial" pitchFamily="34" charset="0"/>
              <a:buChar char="–"/>
              <a:tabLst>
                <a:tab pos="534575" algn="l"/>
              </a:tabLst>
            </a:pPr>
            <a:r>
              <a:rPr lang="en-GB" sz="800" dirty="0">
                <a:latin typeface="Arial" pitchFamily="34" charset="0"/>
                <a:ea typeface="ヒラギノ角ゴ Pro W3" charset="-128"/>
              </a:rPr>
              <a:t>A 34-year follow-up of this study, involving 5,070 participants, evaluated the impact of various cardiovascular conditions, including AF, on the incidence of stroke</a:t>
            </a:r>
            <a:r>
              <a:rPr lang="en-GB" sz="800" baseline="30000" dirty="0">
                <a:latin typeface="Arial" pitchFamily="34" charset="0"/>
                <a:ea typeface="ヒラギノ角ゴ Pro W3" charset="-128"/>
              </a:rPr>
              <a:t>1</a:t>
            </a:r>
          </a:p>
          <a:p>
            <a:pPr marL="351378" lvl="1" indent="-178693">
              <a:buFont typeface="Arial" pitchFamily="34" charset="0"/>
              <a:buChar char="–"/>
              <a:tabLst>
                <a:tab pos="534575" algn="l"/>
              </a:tabLst>
            </a:pPr>
            <a:r>
              <a:rPr lang="en-GB" sz="800" dirty="0">
                <a:latin typeface="Arial" pitchFamily="34" charset="0"/>
                <a:ea typeface="ヒラギノ角ゴ Pro W3" charset="-128"/>
              </a:rPr>
              <a:t>In a comparison of the 2-year age-adjusted incidence of stroke per 1,000 individuals with and without AF, those with AF were almost five times more likely to suffer an ischaemic stroke than those without AF (</a:t>
            </a:r>
            <a:r>
              <a:rPr lang="en-GB" sz="800" i="1" dirty="0">
                <a:latin typeface="Arial" pitchFamily="34" charset="0"/>
                <a:ea typeface="ヒラギノ角ゴ Pro W3" charset="-128"/>
              </a:rPr>
              <a:t>p</a:t>
            </a:r>
            <a:r>
              <a:rPr lang="en-GB" sz="800" dirty="0">
                <a:latin typeface="Arial" pitchFamily="34" charset="0"/>
                <a:ea typeface="ヒラギノ角ゴ Pro W3" charset="-128"/>
              </a:rPr>
              <a:t>&lt;0.001), 2-year age-adjusted incidence of stroke: ~50/1,000 individuals with AF vs ~10/1,000 individuals without AF)</a:t>
            </a:r>
            <a:r>
              <a:rPr lang="en-GB" sz="800" baseline="30000" dirty="0">
                <a:latin typeface="Arial" pitchFamily="34" charset="0"/>
                <a:ea typeface="ヒラギノ角ゴ Pro W3" charset="-128"/>
              </a:rPr>
              <a:t>1</a:t>
            </a:r>
          </a:p>
          <a:p>
            <a:pPr marL="177191" indent="-177191">
              <a:tabLst>
                <a:tab pos="534575" algn="l"/>
              </a:tabLst>
            </a:pPr>
            <a:endParaRPr lang="en-GB" b="1" dirty="0" smtClean="0">
              <a:latin typeface="Arial" pitchFamily="34" charset="0"/>
              <a:ea typeface="ヒラギノ角ゴ Pro W3" charset="-128"/>
            </a:endParaRPr>
          </a:p>
          <a:p>
            <a:pPr marL="177191" indent="-177191">
              <a:tabLst>
                <a:tab pos="534575" algn="l"/>
              </a:tabLst>
            </a:pPr>
            <a:r>
              <a:rPr lang="en-GB" b="1" dirty="0" smtClean="0">
                <a:latin typeface="Arial" pitchFamily="34" charset="0"/>
                <a:ea typeface="ヒラギノ角ゴ Pro W3" charset="-128"/>
              </a:rPr>
              <a:t>References</a:t>
            </a:r>
          </a:p>
          <a:p>
            <a:pPr marL="177191" indent="-177191">
              <a:buFont typeface="Calibri" pitchFamily="34" charset="0"/>
              <a:buAutoNum type="arabicPeriod"/>
              <a:tabLst>
                <a:tab pos="534575" algn="l"/>
              </a:tabLst>
            </a:pPr>
            <a:r>
              <a:rPr lang="en-GB" dirty="0" smtClean="0">
                <a:latin typeface="Arial" pitchFamily="34" charset="0"/>
                <a:ea typeface="ヒラギノ角ゴ Pro W3" charset="-128"/>
              </a:rPr>
              <a:t>Wolf PA </a:t>
            </a:r>
            <a:r>
              <a:rPr lang="en-GB" i="1" dirty="0" smtClean="0">
                <a:latin typeface="Arial" pitchFamily="34" charset="0"/>
                <a:ea typeface="ヒラギノ角ゴ Pro W3" charset="-128"/>
              </a:rPr>
              <a:t>et al</a:t>
            </a:r>
            <a:r>
              <a:rPr lang="en-GB" dirty="0" smtClean="0">
                <a:latin typeface="Arial" pitchFamily="34" charset="0"/>
                <a:ea typeface="ヒラギノ角ゴ Pro W3" charset="-128"/>
              </a:rPr>
              <a:t>. </a:t>
            </a:r>
            <a:r>
              <a:rPr lang="en-GB" i="1" dirty="0" smtClean="0">
                <a:latin typeface="Arial" pitchFamily="34" charset="0"/>
                <a:ea typeface="ヒラギノ角ゴ Pro W3" charset="-128"/>
              </a:rPr>
              <a:t>Stroke </a:t>
            </a:r>
            <a:r>
              <a:rPr lang="en-GB" dirty="0" smtClean="0">
                <a:latin typeface="Arial" pitchFamily="34" charset="0"/>
                <a:ea typeface="ヒラギノ角ゴ Pro W3" charset="-128"/>
              </a:rPr>
              <a:t>1991;22:983–988</a:t>
            </a:r>
          </a:p>
          <a:p>
            <a:pPr marL="177191" indent="-177191">
              <a:tabLst>
                <a:tab pos="534575" algn="l"/>
              </a:tabLst>
            </a:pPr>
            <a:endParaRPr lang="en-US" dirty="0" smtClean="0">
              <a:latin typeface="Arial" pitchFamily="34" charset="0"/>
              <a:ea typeface="ヒラギノ角ゴ Pro W3" charset="-128"/>
            </a:endParaRPr>
          </a:p>
          <a:p>
            <a:pPr marL="177191" indent="-177191">
              <a:tabLst>
                <a:tab pos="534575" algn="l"/>
              </a:tabLst>
            </a:pPr>
            <a:endParaRPr lang="en-GB" dirty="0" smtClean="0">
              <a:latin typeface="Arial" pitchFamily="34" charset="0"/>
              <a:ea typeface="ヒラギノ角ゴ Pro W3" charset="-128"/>
            </a:endParaRPr>
          </a:p>
        </p:txBody>
      </p:sp>
      <p:sp>
        <p:nvSpPr>
          <p:cNvPr id="68611" name="Slide Image Placeholder 4"/>
          <p:cNvSpPr>
            <a:spLocks noGrp="1" noRot="1" noChangeAspect="1" noTextEdit="1"/>
          </p:cNvSpPr>
          <p:nvPr>
            <p:ph type="sldImg"/>
          </p:nvPr>
        </p:nvSpPr>
        <p:spPr>
          <a:xfrm>
            <a:off x="1368425" y="706438"/>
            <a:ext cx="4194175" cy="3146425"/>
          </a:xfr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Rectangle 6"/>
          <p:cNvSpPr>
            <a:spLocks noGrp="1" noChangeArrowheads="1"/>
          </p:cNvSpPr>
          <p:nvPr>
            <p:ph type="body" idx="1"/>
          </p:nvPr>
        </p:nvSpPr>
        <p:spPr>
          <a:xfrm>
            <a:off x="687161" y="4290219"/>
            <a:ext cx="5553983" cy="45243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 typeface="Wingdings 2" pitchFamily="18" charset="2"/>
              <a:buNone/>
            </a:pPr>
            <a:r>
              <a:rPr lang="en-GB" b="1" dirty="0" smtClean="0">
                <a:latin typeface="Arial" pitchFamily="34" charset="0"/>
                <a:ea typeface="ヒラギノ角ゴ Pro W3" charset="-128"/>
              </a:rPr>
              <a:t>AF-related stroke is preventable </a:t>
            </a:r>
          </a:p>
          <a:p>
            <a:r>
              <a:rPr lang="en-GB" dirty="0" smtClean="0">
                <a:latin typeface="Arial" pitchFamily="34" charset="0"/>
                <a:ea typeface="ヒラギノ角ゴ Pro W3" charset="-128"/>
              </a:rPr>
              <a:t>Ischaemic strokes in patients with AF can be prevented by thromboprophylaxis – i.e. inhibition of the formation of cardiogenic thrombi</a:t>
            </a:r>
          </a:p>
          <a:p>
            <a:r>
              <a:rPr lang="en-GB" dirty="0" smtClean="0">
                <a:latin typeface="Arial" pitchFamily="34" charset="0"/>
                <a:ea typeface="ヒラギノ角ゴ Pro W3" charset="-128"/>
              </a:rPr>
              <a:t>Thromboprophylaxis can be achieved by using drugs that interfere with the coagulation pathway (anticoagulants) or that inhibit platelet aggregation (antiplatelet drugs)</a:t>
            </a:r>
          </a:p>
          <a:p>
            <a:r>
              <a:rPr lang="en-GB" dirty="0" smtClean="0">
                <a:latin typeface="Arial" pitchFamily="34" charset="0"/>
                <a:ea typeface="ヒラギノ角ゴ Pro W3" charset="-128"/>
              </a:rPr>
              <a:t>Although anticoagulant and antiplatelet drugs are used for thromboprophylaxis in patients with AF, anticoagulation is more effective based on clinical trials data. </a:t>
            </a:r>
            <a:r>
              <a:rPr lang="en-US" dirty="0" smtClean="0">
                <a:latin typeface="Arial" pitchFamily="34" charset="0"/>
                <a:ea typeface="ヒラギノ角ゴ Pro W3" charset="-128"/>
              </a:rPr>
              <a:t>ASA is recommended for thromboprophylaxis in patients at low risk of stroke</a:t>
            </a:r>
            <a:r>
              <a:rPr lang="en-GB" baseline="30000" dirty="0" smtClean="0">
                <a:latin typeface="Arial" pitchFamily="34" charset="0"/>
                <a:ea typeface="ヒラギノ角ゴ Pro W3" charset="-128"/>
              </a:rPr>
              <a:t>1–3 </a:t>
            </a:r>
          </a:p>
          <a:p>
            <a:r>
              <a:rPr lang="en-GB" dirty="0" smtClean="0">
                <a:latin typeface="Arial" pitchFamily="34" charset="0"/>
                <a:ea typeface="ヒラギノ角ゴ Pro W3" charset="-128"/>
              </a:rPr>
              <a:t>Both anticoagulant and antiplatelet therapy carry an increased risk of bleeding, which must be balanced against the need for thromboprophylaxis for each patient</a:t>
            </a:r>
          </a:p>
          <a:p>
            <a:endParaRPr lang="en-US" dirty="0" smtClean="0">
              <a:latin typeface="Arial" pitchFamily="34" charset="0"/>
              <a:ea typeface="ヒラギノ角ゴ Pro W3" charset="-128"/>
            </a:endParaRPr>
          </a:p>
          <a:p>
            <a:pPr>
              <a:buFont typeface="Wingdings 2" pitchFamily="18" charset="2"/>
              <a:buNone/>
            </a:pPr>
            <a:r>
              <a:rPr lang="en-US" b="1" dirty="0" smtClean="0">
                <a:latin typeface="Arial" pitchFamily="34" charset="0"/>
                <a:ea typeface="ヒラギノ角ゴ Pro W3" charset="-128"/>
              </a:rPr>
              <a:t>Abbreviation</a:t>
            </a:r>
          </a:p>
          <a:p>
            <a:pPr>
              <a:buFont typeface="Wingdings 2" pitchFamily="18" charset="2"/>
              <a:buNone/>
            </a:pPr>
            <a:r>
              <a:rPr lang="en-US" dirty="0" smtClean="0">
                <a:latin typeface="Arial" pitchFamily="34" charset="0"/>
                <a:ea typeface="ヒラギノ角ゴ Pro W3" charset="-128"/>
              </a:rPr>
              <a:t>ASA, acetylsalicylic acid</a:t>
            </a:r>
          </a:p>
          <a:p>
            <a:endParaRPr lang="en-US" dirty="0" smtClean="0">
              <a:latin typeface="Arial" pitchFamily="34" charset="0"/>
              <a:ea typeface="ヒラギノ角ゴ Pro W3" charset="-128"/>
            </a:endParaRPr>
          </a:p>
          <a:p>
            <a:pPr>
              <a:buFont typeface="Wingdings 2" pitchFamily="18" charset="2"/>
              <a:buNone/>
            </a:pPr>
            <a:r>
              <a:rPr lang="en-GB" b="1" dirty="0" smtClean="0">
                <a:latin typeface="Arial" pitchFamily="34" charset="0"/>
                <a:ea typeface="ヒラギノ角ゴ Pro W3" charset="-128"/>
              </a:rPr>
              <a:t>References</a:t>
            </a:r>
          </a:p>
          <a:p>
            <a:pPr>
              <a:buFont typeface="Calibri" pitchFamily="34" charset="0"/>
              <a:buAutoNum type="arabicPeriod"/>
            </a:pPr>
            <a:r>
              <a:rPr lang="en-GB" dirty="0" smtClean="0">
                <a:latin typeface="Arial" pitchFamily="34" charset="0"/>
                <a:ea typeface="ヒラギノ角ゴ Pro W3" charset="-128"/>
              </a:rPr>
              <a:t>Fuster V </a:t>
            </a:r>
            <a:r>
              <a:rPr lang="en-GB" i="1" dirty="0" smtClean="0">
                <a:latin typeface="Arial" pitchFamily="34" charset="0"/>
                <a:ea typeface="ヒラギノ角ゴ Pro W3" charset="-128"/>
              </a:rPr>
              <a:t>et al</a:t>
            </a:r>
            <a:r>
              <a:rPr lang="en-GB" dirty="0" smtClean="0">
                <a:latin typeface="Arial" pitchFamily="34" charset="0"/>
                <a:ea typeface="ヒラギノ角ゴ Pro W3" charset="-128"/>
              </a:rPr>
              <a:t>. </a:t>
            </a:r>
            <a:r>
              <a:rPr lang="en-GB" i="1" dirty="0" smtClean="0">
                <a:latin typeface="Arial" pitchFamily="34" charset="0"/>
                <a:ea typeface="ヒラギノ角ゴ Pro W3" charset="-128"/>
              </a:rPr>
              <a:t>Circulation </a:t>
            </a:r>
            <a:r>
              <a:rPr lang="en-GB" dirty="0" smtClean="0">
                <a:latin typeface="Arial" pitchFamily="34" charset="0"/>
                <a:ea typeface="ヒラギノ角ゴ Pro W3" charset="-128"/>
              </a:rPr>
              <a:t>2006;114:700–752</a:t>
            </a:r>
          </a:p>
          <a:p>
            <a:pPr>
              <a:buFont typeface="Calibri" pitchFamily="34" charset="0"/>
              <a:buAutoNum type="arabicPeriod"/>
            </a:pPr>
            <a:r>
              <a:rPr lang="en-US" dirty="0" smtClean="0">
                <a:latin typeface="Arial" pitchFamily="34" charset="0"/>
                <a:ea typeface="ヒラギノ角ゴ Pro W3" charset="-128"/>
              </a:rPr>
              <a:t>Singer DE </a:t>
            </a:r>
            <a:r>
              <a:rPr lang="en-US" i="1" dirty="0" smtClean="0">
                <a:latin typeface="Arial" pitchFamily="34" charset="0"/>
                <a:ea typeface="ヒラギノ角ゴ Pro W3" charset="-128"/>
              </a:rPr>
              <a:t>et al</a:t>
            </a:r>
            <a:r>
              <a:rPr lang="en-US" dirty="0" smtClean="0">
                <a:latin typeface="Arial" pitchFamily="34" charset="0"/>
                <a:ea typeface="ヒラギノ角ゴ Pro W3" charset="-128"/>
              </a:rPr>
              <a:t>. </a:t>
            </a:r>
            <a:r>
              <a:rPr lang="en-US" i="1" dirty="0" smtClean="0">
                <a:latin typeface="Arial" pitchFamily="34" charset="0"/>
                <a:ea typeface="ヒラギノ角ゴ Pro W3" charset="-128"/>
              </a:rPr>
              <a:t>Chest </a:t>
            </a:r>
            <a:r>
              <a:rPr lang="en-US" dirty="0" smtClean="0">
                <a:latin typeface="Arial" pitchFamily="34" charset="0"/>
                <a:ea typeface="ヒラギノ角ゴ Pro W3" charset="-128"/>
              </a:rPr>
              <a:t>2008;133:546S–592S</a:t>
            </a:r>
          </a:p>
          <a:p>
            <a:pPr>
              <a:buFont typeface="Calibri" pitchFamily="34" charset="0"/>
              <a:buAutoNum type="arabicPeriod"/>
            </a:pPr>
            <a:r>
              <a:rPr lang="en-GB" dirty="0" smtClean="0">
                <a:latin typeface="Arial" pitchFamily="34" charset="0"/>
                <a:ea typeface="ヒラギノ角ゴ Pro W3" charset="-128"/>
              </a:rPr>
              <a:t>Camm J </a:t>
            </a:r>
            <a:r>
              <a:rPr lang="en-GB" i="1" dirty="0" smtClean="0">
                <a:latin typeface="Arial" pitchFamily="34" charset="0"/>
                <a:ea typeface="ヒラギノ角ゴ Pro W3" charset="-128"/>
              </a:rPr>
              <a:t>et al</a:t>
            </a:r>
            <a:r>
              <a:rPr lang="en-GB" dirty="0" smtClean="0">
                <a:latin typeface="Arial" pitchFamily="34" charset="0"/>
                <a:ea typeface="ヒラギノ角ゴ Pro W3" charset="-128"/>
              </a:rPr>
              <a:t>. </a:t>
            </a:r>
            <a:r>
              <a:rPr lang="en-GB" i="1" dirty="0" smtClean="0">
                <a:latin typeface="Arial" pitchFamily="34" charset="0"/>
                <a:ea typeface="ヒラギノ角ゴ Pro W3" charset="-128"/>
              </a:rPr>
              <a:t>Eur Heart J</a:t>
            </a:r>
            <a:r>
              <a:rPr lang="en-GB" dirty="0" smtClean="0">
                <a:latin typeface="Arial" pitchFamily="34" charset="0"/>
                <a:ea typeface="ヒラギノ角ゴ Pro W3" charset="-128"/>
              </a:rPr>
              <a:t> 2010;31:2369–2429</a:t>
            </a:r>
          </a:p>
          <a:p>
            <a:endParaRPr lang="en-GB" dirty="0" smtClean="0">
              <a:latin typeface="Arial" pitchFamily="34" charset="0"/>
              <a:ea typeface="ヒラギノ角ゴ Pro W3" charset="-128"/>
            </a:endParaRPr>
          </a:p>
        </p:txBody>
      </p:sp>
      <p:sp>
        <p:nvSpPr>
          <p:cNvPr id="69636" name="Slide Image Placeholder 6"/>
          <p:cNvSpPr>
            <a:spLocks noGrp="1" noRot="1" noChangeAspect="1" noTextEdit="1"/>
          </p:cNvSpPr>
          <p:nvPr>
            <p:ph type="sldImg"/>
          </p:nvPr>
        </p:nvSpPr>
        <p:spPr>
          <a:xfrm>
            <a:off x="1232297" y="709084"/>
            <a:ext cx="4463356" cy="3140226"/>
          </a:xfr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Rectangle 2"/>
          <p:cNvSpPr>
            <a:spLocks noGrp="1" noRot="1" noChangeAspect="1" noChangeArrowheads="1" noTextEdit="1"/>
          </p:cNvSpPr>
          <p:nvPr>
            <p:ph type="sldImg"/>
          </p:nvPr>
        </p:nvSpPr>
        <p:spPr>
          <a:xfrm>
            <a:off x="1144588" y="336550"/>
            <a:ext cx="4573587" cy="3429000"/>
          </a:xfrm>
          <a:ln/>
        </p:spPr>
      </p:sp>
      <p:sp>
        <p:nvSpPr>
          <p:cNvPr id="706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69683" indent="-169683">
              <a:spcBef>
                <a:spcPct val="0"/>
              </a:spcBef>
              <a:buFontTx/>
              <a:buChar char="•"/>
            </a:pPr>
            <a:r>
              <a:rPr lang="en-GB" dirty="0" smtClean="0">
                <a:latin typeface="Arial" pitchFamily="34" charset="0"/>
                <a:ea typeface="ヒラギノ角ゴ Pro W3" charset="-128"/>
              </a:rPr>
              <a:t>CHA</a:t>
            </a:r>
            <a:r>
              <a:rPr lang="en-GB" baseline="-25000" dirty="0" smtClean="0">
                <a:latin typeface="Arial" pitchFamily="34" charset="0"/>
                <a:ea typeface="ヒラギノ角ゴ Pro W3" charset="-128"/>
              </a:rPr>
              <a:t>2</a:t>
            </a:r>
            <a:r>
              <a:rPr lang="en-GB" dirty="0" smtClean="0">
                <a:latin typeface="Arial" pitchFamily="34" charset="0"/>
                <a:ea typeface="ヒラギノ角ゴ Pro W3" charset="-128"/>
              </a:rPr>
              <a:t>DS</a:t>
            </a:r>
            <a:r>
              <a:rPr lang="en-GB" baseline="-25000" dirty="0" smtClean="0">
                <a:latin typeface="Arial" pitchFamily="34" charset="0"/>
                <a:ea typeface="ヒラギノ角ゴ Pro W3" charset="-128"/>
              </a:rPr>
              <a:t>2</a:t>
            </a:r>
            <a:r>
              <a:rPr lang="en-GB" dirty="0" smtClean="0">
                <a:latin typeface="Arial" pitchFamily="34" charset="0"/>
                <a:ea typeface="ヒラギノ角ゴ Pro W3" charset="-128"/>
              </a:rPr>
              <a:t>-VASc is a newly proposed scheme that takes into account some of the risk factors (female gender and vascular disease) not included in CHADS</a:t>
            </a:r>
            <a:r>
              <a:rPr lang="en-GB" baseline="-25000" dirty="0" smtClean="0">
                <a:latin typeface="Arial" pitchFamily="34" charset="0"/>
                <a:ea typeface="ヒラギノ角ゴ Pro W3" charset="-128"/>
              </a:rPr>
              <a:t>2</a:t>
            </a:r>
            <a:r>
              <a:rPr lang="en-GB" baseline="30000" dirty="0" smtClean="0">
                <a:latin typeface="Arial" pitchFamily="34" charset="0"/>
                <a:ea typeface="ヒラギノ角ゴ Pro W3" charset="-128"/>
              </a:rPr>
              <a:t>2</a:t>
            </a:r>
          </a:p>
          <a:p>
            <a:pPr marL="169683" indent="-169683">
              <a:spcBef>
                <a:spcPct val="0"/>
              </a:spcBef>
              <a:buFontTx/>
              <a:buChar char="•"/>
            </a:pPr>
            <a:r>
              <a:rPr lang="en-GB" dirty="0" smtClean="0">
                <a:latin typeface="Arial" pitchFamily="34" charset="0"/>
                <a:ea typeface="ヒラギノ角ゴ Pro W3" charset="-128"/>
              </a:rPr>
              <a:t>In addition, this scheme takes into account that in reality age does not suddenly become a risk factor at age 75 years (1 point is awarded for age 65–74 years, 2 points are awarded for age ≥75 years)</a:t>
            </a:r>
            <a:r>
              <a:rPr lang="en-GB" baseline="30000" dirty="0" smtClean="0">
                <a:latin typeface="Arial" pitchFamily="34" charset="0"/>
                <a:ea typeface="ヒラギノ角ゴ Pro W3" charset="-128"/>
              </a:rPr>
              <a:t> 2</a:t>
            </a:r>
            <a:endParaRPr lang="en-GB" dirty="0" smtClean="0">
              <a:latin typeface="Arial" pitchFamily="34" charset="0"/>
              <a:ea typeface="ヒラギノ角ゴ Pro W3" charset="-128"/>
            </a:endParaRPr>
          </a:p>
          <a:p>
            <a:pPr marL="169683" indent="-169683">
              <a:spcBef>
                <a:spcPct val="0"/>
              </a:spcBef>
              <a:buFontTx/>
              <a:buChar char="•"/>
            </a:pPr>
            <a:r>
              <a:rPr lang="en-GB" dirty="0" smtClean="0">
                <a:latin typeface="Arial" pitchFamily="34" charset="0"/>
                <a:ea typeface="ヒラギノ角ゴ Pro W3" charset="-128"/>
              </a:rPr>
              <a:t>Patients with a CHA</a:t>
            </a:r>
            <a:r>
              <a:rPr lang="en-GB" baseline="-25000" dirty="0" smtClean="0">
                <a:latin typeface="Arial" pitchFamily="34" charset="0"/>
                <a:ea typeface="ヒラギノ角ゴ Pro W3" charset="-128"/>
              </a:rPr>
              <a:t>2</a:t>
            </a:r>
            <a:r>
              <a:rPr lang="en-GB" dirty="0" smtClean="0">
                <a:latin typeface="Arial" pitchFamily="34" charset="0"/>
                <a:ea typeface="ヒラギノ角ゴ Pro W3" charset="-128"/>
              </a:rPr>
              <a:t>DS</a:t>
            </a:r>
            <a:r>
              <a:rPr lang="en-GB" baseline="-25000" dirty="0" smtClean="0">
                <a:latin typeface="Arial" pitchFamily="34" charset="0"/>
                <a:ea typeface="ヒラギノ角ゴ Pro W3" charset="-128"/>
              </a:rPr>
              <a:t>2</a:t>
            </a:r>
            <a:r>
              <a:rPr lang="en-GB" dirty="0" smtClean="0">
                <a:latin typeface="Arial" pitchFamily="34" charset="0"/>
                <a:ea typeface="ヒラギノ角ゴ Pro W3" charset="-128"/>
              </a:rPr>
              <a:t>-VASc score ≥2 (1 definitive risk factor [age≥75 or prior stroke/TIA] or 2 clinically relevant non-major risk factors) are considered to be at high risk of stroke and in need of anticoagulation</a:t>
            </a:r>
            <a:r>
              <a:rPr lang="en-GB" baseline="30000" dirty="0" smtClean="0">
                <a:latin typeface="Arial" pitchFamily="34" charset="0"/>
                <a:ea typeface="ヒラギノ角ゴ Pro W3" charset="-128"/>
              </a:rPr>
              <a:t>2</a:t>
            </a:r>
            <a:endParaRPr lang="en-GB" dirty="0" smtClean="0">
              <a:latin typeface="Arial" pitchFamily="34" charset="0"/>
              <a:ea typeface="ヒラギノ角ゴ Pro W3" charset="-128"/>
            </a:endParaRPr>
          </a:p>
          <a:p>
            <a:pPr marL="169683" indent="-169683">
              <a:spcBef>
                <a:spcPct val="0"/>
              </a:spcBef>
              <a:buFontTx/>
              <a:buChar char="•"/>
            </a:pPr>
            <a:r>
              <a:rPr lang="en-GB" dirty="0" smtClean="0">
                <a:latin typeface="Arial" pitchFamily="34" charset="0"/>
                <a:ea typeface="ヒラギノ角ゴ Pro W3" charset="-128"/>
              </a:rPr>
              <a:t>Patients at intermediate risk, i.e. with a CHA</a:t>
            </a:r>
            <a:r>
              <a:rPr lang="en-GB" baseline="-25000" dirty="0" smtClean="0">
                <a:latin typeface="Arial" pitchFamily="34" charset="0"/>
                <a:ea typeface="ヒラギノ角ゴ Pro W3" charset="-128"/>
              </a:rPr>
              <a:t>2</a:t>
            </a:r>
            <a:r>
              <a:rPr lang="en-GB" dirty="0" smtClean="0">
                <a:latin typeface="Arial" pitchFamily="34" charset="0"/>
                <a:ea typeface="ヒラギノ角ゴ Pro W3" charset="-128"/>
              </a:rPr>
              <a:t>DS</a:t>
            </a:r>
            <a:r>
              <a:rPr lang="en-GB" baseline="-25000" dirty="0" smtClean="0">
                <a:latin typeface="Arial" pitchFamily="34" charset="0"/>
                <a:ea typeface="ヒラギノ角ゴ Pro W3" charset="-128"/>
              </a:rPr>
              <a:t>2</a:t>
            </a:r>
            <a:r>
              <a:rPr lang="en-GB" dirty="0" smtClean="0">
                <a:latin typeface="Arial" pitchFamily="34" charset="0"/>
                <a:ea typeface="ヒラギノ角ゴ Pro W3" charset="-128"/>
              </a:rPr>
              <a:t>-VASc score of 1 (1 clinically relevant non-major risk factor), may be managed with either ASA or OAC, although the latter is generally preferred</a:t>
            </a:r>
          </a:p>
          <a:p>
            <a:pPr marL="169683" indent="-169683">
              <a:spcBef>
                <a:spcPct val="0"/>
              </a:spcBef>
              <a:buFontTx/>
              <a:buChar char="•"/>
            </a:pPr>
            <a:r>
              <a:rPr lang="en-GB" dirty="0" smtClean="0">
                <a:latin typeface="Arial" pitchFamily="34" charset="0"/>
                <a:ea typeface="ヒラギノ角ゴ Pro W3" charset="-128"/>
              </a:rPr>
              <a:t>In contrast patients with a CHA</a:t>
            </a:r>
            <a:r>
              <a:rPr lang="en-GB" baseline="-25000" dirty="0" smtClean="0">
                <a:latin typeface="Arial" pitchFamily="34" charset="0"/>
                <a:ea typeface="ヒラギノ角ゴ Pro W3" charset="-128"/>
              </a:rPr>
              <a:t>2</a:t>
            </a:r>
            <a:r>
              <a:rPr lang="en-GB" dirty="0" smtClean="0">
                <a:latin typeface="Arial" pitchFamily="34" charset="0"/>
                <a:ea typeface="ヒラギノ角ゴ Pro W3" charset="-128"/>
              </a:rPr>
              <a:t>DS</a:t>
            </a:r>
            <a:r>
              <a:rPr lang="en-GB" baseline="-25000" dirty="0" smtClean="0">
                <a:latin typeface="Arial" pitchFamily="34" charset="0"/>
                <a:ea typeface="ヒラギノ角ゴ Pro W3" charset="-128"/>
              </a:rPr>
              <a:t>2</a:t>
            </a:r>
            <a:r>
              <a:rPr lang="en-GB" dirty="0" smtClean="0">
                <a:latin typeface="Arial" pitchFamily="34" charset="0"/>
                <a:ea typeface="ヒラギノ角ゴ Pro W3" charset="-128"/>
              </a:rPr>
              <a:t>-VASc score of 0 (no risk factors) may not require any form of antithrombotic therapy, thus simplifying the selection of patients for anticoagulation</a:t>
            </a:r>
          </a:p>
          <a:p>
            <a:pPr marL="169683" indent="-169683">
              <a:spcBef>
                <a:spcPct val="0"/>
              </a:spcBef>
            </a:pPr>
            <a:endParaRPr lang="en-GB" dirty="0" smtClean="0">
              <a:latin typeface="Arial" pitchFamily="34" charset="0"/>
              <a:ea typeface="ヒラギノ角ゴ Pro W3" charset="-128"/>
            </a:endParaRPr>
          </a:p>
          <a:p>
            <a:pPr marL="169683" indent="-169683">
              <a:spcBef>
                <a:spcPct val="0"/>
              </a:spcBef>
            </a:pPr>
            <a:r>
              <a:rPr lang="en-GB" b="1" dirty="0" smtClean="0">
                <a:latin typeface="Arial" pitchFamily="34" charset="0"/>
                <a:ea typeface="ヒラギノ角ゴ Pro W3" charset="-128"/>
              </a:rPr>
              <a:t>Abbreviations</a:t>
            </a:r>
          </a:p>
          <a:p>
            <a:pPr marL="169683" indent="-169683">
              <a:spcBef>
                <a:spcPct val="0"/>
              </a:spcBef>
              <a:buFontTx/>
              <a:buChar char="•"/>
            </a:pPr>
            <a:r>
              <a:rPr lang="en-GB" dirty="0" smtClean="0">
                <a:latin typeface="Arial" pitchFamily="34" charset="0"/>
                <a:ea typeface="ヒラギノ角ゴ Pro W3" charset="-128"/>
              </a:rPr>
              <a:t>ASA, acetylsalicylic acid (aspirin); LV, left ventricular; MI, myocardial infarction; OAC, oral anticoagulation; PAD, peripheral artery disease; TE, thromboembolism; TIA, transient ischaemic attack</a:t>
            </a:r>
          </a:p>
          <a:p>
            <a:pPr marL="169683" indent="-169683">
              <a:spcBef>
                <a:spcPct val="0"/>
              </a:spcBef>
            </a:pPr>
            <a:endParaRPr lang="en-GB" dirty="0" smtClean="0">
              <a:latin typeface="Arial" pitchFamily="34" charset="0"/>
              <a:ea typeface="ヒラギノ角ゴ Pro W3" charset="-128"/>
            </a:endParaRPr>
          </a:p>
          <a:p>
            <a:pPr marL="169683" indent="-169683">
              <a:spcBef>
                <a:spcPct val="0"/>
              </a:spcBef>
            </a:pPr>
            <a:r>
              <a:rPr lang="en-GB" b="1" dirty="0" smtClean="0">
                <a:latin typeface="Arial" pitchFamily="34" charset="0"/>
                <a:ea typeface="ヒラギノ角ゴ Pro W3" charset="-128"/>
              </a:rPr>
              <a:t>References</a:t>
            </a:r>
          </a:p>
          <a:p>
            <a:pPr marL="169683" indent="-169683" defTabSz="864931" fontAlgn="base">
              <a:lnSpc>
                <a:spcPct val="90000"/>
              </a:lnSpc>
              <a:spcBef>
                <a:spcPct val="0"/>
              </a:spcBef>
              <a:spcAft>
                <a:spcPct val="0"/>
              </a:spcAft>
              <a:buFontTx/>
              <a:buAutoNum type="arabicPeriod"/>
              <a:defRPr/>
            </a:pPr>
            <a:r>
              <a:rPr lang="en-GB" sz="1100" dirty="0">
                <a:ea typeface="ＭＳ Ｐゴシック" pitchFamily="34" charset="-128"/>
              </a:rPr>
              <a:t>Gage B</a:t>
            </a:r>
            <a:r>
              <a:rPr lang="en-GB" sz="1100" i="1" dirty="0">
                <a:ea typeface="ＭＳ Ｐゴシック" pitchFamily="34" charset="-128"/>
              </a:rPr>
              <a:t>et al</a:t>
            </a:r>
            <a:r>
              <a:rPr lang="en-GB" sz="1100" dirty="0">
                <a:ea typeface="ＭＳ Ｐゴシック" pitchFamily="34" charset="-128"/>
              </a:rPr>
              <a:t>. </a:t>
            </a:r>
            <a:r>
              <a:rPr lang="en-GB" sz="1100" i="1" dirty="0">
                <a:ea typeface="ＭＳ Ｐゴシック" pitchFamily="34" charset="-128"/>
              </a:rPr>
              <a:t>Circulation  2004</a:t>
            </a:r>
            <a:r>
              <a:rPr lang="en-GB" sz="1100" dirty="0">
                <a:ea typeface="ＭＳ Ｐゴシック" pitchFamily="34" charset="-128"/>
              </a:rPr>
              <a:t>; 110:2287-2292</a:t>
            </a:r>
            <a:endParaRPr lang="en-GB" dirty="0" smtClean="0">
              <a:latin typeface="Arial" pitchFamily="34" charset="0"/>
              <a:ea typeface="ヒラギノ角ゴ Pro W3" charset="-128"/>
            </a:endParaRPr>
          </a:p>
          <a:p>
            <a:pPr marL="169683" indent="-169683">
              <a:spcBef>
                <a:spcPct val="0"/>
              </a:spcBef>
              <a:buFontTx/>
              <a:buAutoNum type="arabicPeriod"/>
            </a:pPr>
            <a:r>
              <a:rPr lang="en-GB" dirty="0" smtClean="0">
                <a:latin typeface="Arial" pitchFamily="34" charset="0"/>
                <a:ea typeface="ヒラギノ角ゴ Pro W3" charset="-128"/>
              </a:rPr>
              <a:t>Lip </a:t>
            </a:r>
            <a:r>
              <a:rPr lang="en-GB" i="1" dirty="0" smtClean="0">
                <a:latin typeface="Arial" pitchFamily="34" charset="0"/>
                <a:ea typeface="ヒラギノ角ゴ Pro W3" charset="-128"/>
              </a:rPr>
              <a:t>et al</a:t>
            </a:r>
            <a:r>
              <a:rPr lang="en-GB" dirty="0" smtClean="0">
                <a:latin typeface="Arial" pitchFamily="34" charset="0"/>
                <a:ea typeface="ヒラギノ角ゴ Pro W3" charset="-128"/>
              </a:rPr>
              <a:t>. Refining clinical risk stratification for predicting stroke and thromboembolism in atrial fibrillation using a novel risk factor based approach: The Euro Heart Survey on Atrial Fibrillation. </a:t>
            </a:r>
            <a:r>
              <a:rPr lang="en-GB" i="1" dirty="0" smtClean="0">
                <a:latin typeface="Arial" pitchFamily="34" charset="0"/>
                <a:ea typeface="ヒラギノ角ゴ Pro W3" charset="-128"/>
              </a:rPr>
              <a:t>Chest</a:t>
            </a:r>
            <a:r>
              <a:rPr lang="en-GB" dirty="0" smtClean="0">
                <a:latin typeface="Arial" pitchFamily="34" charset="0"/>
                <a:ea typeface="ヒラギノ角ゴ Pro W3" charset="-128"/>
              </a:rPr>
              <a:t> 2010;137:263–272.</a:t>
            </a:r>
          </a:p>
          <a:p>
            <a:pPr marL="169683" indent="-169683">
              <a:spcBef>
                <a:spcPct val="0"/>
              </a:spcBef>
            </a:pPr>
            <a:endParaRPr lang="en-GB" dirty="0" smtClean="0">
              <a:latin typeface="Arial" pitchFamily="34" charset="0"/>
              <a:ea typeface="ヒラギノ角ゴ Pro W3" charset="-128"/>
            </a:endParaRPr>
          </a:p>
          <a:p>
            <a:pPr marL="169683" indent="-169683">
              <a:spcBef>
                <a:spcPct val="0"/>
              </a:spcBef>
            </a:pPr>
            <a:endParaRPr lang="en-GB" dirty="0" smtClean="0">
              <a:latin typeface="Arial" pitchFamily="34" charset="0"/>
              <a:ea typeface="ヒラギノ角ゴ Pro W3" charset="-128"/>
            </a:endParaRPr>
          </a:p>
          <a:p>
            <a:pPr marL="169683" indent="-169683">
              <a:spcBef>
                <a:spcPct val="0"/>
              </a:spcBef>
            </a:pPr>
            <a:endParaRPr lang="en-GB" dirty="0" smtClean="0">
              <a:latin typeface="Arial" pitchFamily="34" charset="0"/>
              <a:ea typeface="ヒラギノ角ゴ Pro W3" charset="-128"/>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Espace réservé de l'image des diapositives 1"/>
          <p:cNvSpPr>
            <a:spLocks noGrp="1" noRot="1" noChangeAspect="1" noTextEdit="1"/>
          </p:cNvSpPr>
          <p:nvPr>
            <p:ph type="sldImg"/>
          </p:nvPr>
        </p:nvSpPr>
        <p:spPr>
          <a:ln/>
        </p:spPr>
      </p:sp>
      <p:sp>
        <p:nvSpPr>
          <p:cNvPr id="110595" name="Espace réservé des commentaires 2"/>
          <p:cNvSpPr>
            <a:spLocks noGrp="1"/>
          </p:cNvSpPr>
          <p:nvPr>
            <p:ph type="body" idx="1"/>
          </p:nvPr>
        </p:nvSpPr>
        <p:spPr>
          <a:xfrm>
            <a:off x="1140024" y="4340679"/>
            <a:ext cx="4577953" cy="4620381"/>
          </a:xfrm>
          <a:ln/>
        </p:spPr>
        <p:txBody>
          <a:bodyPr/>
          <a:lstStyle/>
          <a:p>
            <a:pPr algn="just">
              <a:defRPr/>
            </a:pPr>
            <a:r>
              <a:rPr lang="en-GB" sz="800" b="1" i="1" dirty="0">
                <a:latin typeface="Arial" pitchFamily="34" charset="0"/>
                <a:ea typeface="ＭＳ Ｐゴシック" pitchFamily="34" charset="-128"/>
              </a:rPr>
              <a:t>Abbreviations</a:t>
            </a:r>
          </a:p>
          <a:p>
            <a:pPr>
              <a:spcBef>
                <a:spcPts val="283"/>
              </a:spcBef>
              <a:defRPr/>
            </a:pPr>
            <a:r>
              <a:rPr lang="en-GB" sz="800" i="1" dirty="0">
                <a:ea typeface="ＭＳ Ｐゴシック" charset="0"/>
              </a:rPr>
              <a:t>CHADS</a:t>
            </a:r>
            <a:r>
              <a:rPr lang="en-GB" sz="800" i="1" baseline="-25000" dirty="0">
                <a:ea typeface="ＭＳ Ｐゴシック" charset="0"/>
              </a:rPr>
              <a:t>2</a:t>
            </a:r>
            <a:r>
              <a:rPr lang="en-GB" sz="800" i="1" dirty="0">
                <a:ea typeface="ＭＳ Ｐゴシック" charset="0"/>
              </a:rPr>
              <a:t>:</a:t>
            </a:r>
            <a:r>
              <a:rPr lang="en-GB" sz="800" i="1" baseline="-25000" dirty="0">
                <a:ea typeface="ＭＳ Ｐゴシック" charset="0"/>
              </a:rPr>
              <a:t> </a:t>
            </a:r>
            <a:r>
              <a:rPr lang="en-GB" sz="800" i="1" dirty="0">
                <a:ea typeface="ＭＳ Ｐゴシック" charset="0"/>
              </a:rPr>
              <a:t>assigns one point each for congestive heart failure (C), high blood pressure (H), age 75 or older (A), and diabetes (D), and two points for a previous stroke (S2) or transient ischaemic attack</a:t>
            </a:r>
            <a:r>
              <a:rPr lang="en-GB" sz="800" i="1" baseline="-25000" dirty="0">
                <a:ea typeface="ＭＳ Ｐゴシック" charset="0"/>
              </a:rPr>
              <a:t> </a:t>
            </a:r>
            <a:endParaRPr lang="fr-FR" sz="800" dirty="0">
              <a:ea typeface="ＭＳ Ｐゴシック" charset="0"/>
            </a:endParaRPr>
          </a:p>
          <a:p>
            <a:pPr>
              <a:defRPr/>
            </a:pPr>
            <a:r>
              <a:rPr lang="en-GB" sz="800" i="1" dirty="0">
                <a:latin typeface="Arial" pitchFamily="34" charset="0"/>
                <a:ea typeface="ＭＳ Ｐゴシック" pitchFamily="34" charset="-128"/>
              </a:rPr>
              <a:t>CI: Confidence interval</a:t>
            </a:r>
          </a:p>
          <a:p>
            <a:pPr>
              <a:defRPr/>
            </a:pPr>
            <a:r>
              <a:rPr lang="en-GB" sz="800" i="1" dirty="0">
                <a:latin typeface="Arial" pitchFamily="34" charset="0"/>
                <a:ea typeface="ＭＳ Ｐゴシック" pitchFamily="34" charset="-128"/>
              </a:rPr>
              <a:t>TIA: Transient ischaemic attack</a:t>
            </a:r>
          </a:p>
          <a:p>
            <a:pPr marL="169223" indent="-169223">
              <a:tabLst>
                <a:tab pos="507668" algn="l"/>
              </a:tabLst>
              <a:defRPr/>
            </a:pPr>
            <a:endParaRPr lang="fr-FR" sz="800" i="1" dirty="0">
              <a:ea typeface="ＭＳ Ｐゴシック" charset="0"/>
            </a:endParaRPr>
          </a:p>
          <a:p>
            <a:pPr>
              <a:spcBef>
                <a:spcPct val="0"/>
              </a:spcBef>
              <a:defRPr/>
            </a:pPr>
            <a:r>
              <a:rPr lang="en-GB" sz="800" b="1" i="1" dirty="0">
                <a:latin typeface="Arial" pitchFamily="34" charset="0"/>
                <a:ea typeface="ＭＳ Ｐゴシック" pitchFamily="34" charset="-128"/>
              </a:rPr>
              <a:t>References</a:t>
            </a:r>
          </a:p>
          <a:p>
            <a:pPr marL="216233" indent="-216233">
              <a:spcBef>
                <a:spcPts val="283"/>
              </a:spcBef>
              <a:buFont typeface="+mj-lt"/>
              <a:buAutoNum type="arabicPeriod"/>
              <a:defRPr/>
            </a:pPr>
            <a:r>
              <a:rPr lang="en-US" sz="800" i="1" dirty="0">
                <a:ea typeface="ＭＳ Ｐゴシック" charset="0"/>
              </a:rPr>
              <a:t>Gage BF et al. Validation of clinical classification schemes for predicting stroke: results from the National Registry of Atrial Fibrillation. JAMA 2001;285:2864–70. </a:t>
            </a:r>
            <a:endParaRPr lang="fr-FR" sz="800" i="1" dirty="0">
              <a:ea typeface="ＭＳ Ｐゴシック" charset="0"/>
            </a:endParaRPr>
          </a:p>
          <a:p>
            <a:pPr marL="216233" indent="-216233">
              <a:spcBef>
                <a:spcPts val="283"/>
              </a:spcBef>
              <a:buFont typeface="+mj-lt"/>
              <a:buAutoNum type="arabicPeriod"/>
              <a:defRPr/>
            </a:pPr>
            <a:r>
              <a:rPr lang="en-US" sz="800" i="1" dirty="0">
                <a:ea typeface="ＭＳ Ｐゴシック" charset="0"/>
              </a:rPr>
              <a:t>Gage BF et al. Selecting patients with atrial fibrillation for anticoagulation: stroke risk stratification in patients taking aspirin. Circulation 2004;110:2287–92.</a:t>
            </a:r>
            <a:endParaRPr lang="fr-FR" sz="800" i="1" dirty="0">
              <a:ea typeface="ＭＳ Ｐゴシック" charset="0"/>
            </a:endParaRPr>
          </a:p>
          <a:p>
            <a:pPr marL="216233" indent="-216233">
              <a:spcBef>
                <a:spcPts val="283"/>
              </a:spcBef>
              <a:buFont typeface="+mj-lt"/>
              <a:buAutoNum type="arabicPeriod"/>
              <a:defRPr/>
            </a:pPr>
            <a:r>
              <a:rPr lang="en-US" sz="800" i="1" dirty="0">
                <a:ea typeface="ＭＳ Ｐゴシック" charset="0"/>
              </a:rPr>
              <a:t>Camm AJ et al. 2012 focused update of the ESC Guidelines for the management of atrial fibrillation: An update of the 2010 ESC Guidelines for the management of atrial fibrillation. Developed with the special contribution of the European Heart Rhythm Association. Eur Heart J 2012; Aug 24 [Epub ahead of print].</a:t>
            </a:r>
            <a:endParaRPr lang="fr-FR" sz="800" i="1" dirty="0">
              <a:ea typeface="ＭＳ Ｐゴシック" charset="0"/>
            </a:endParaRPr>
          </a:p>
          <a:p>
            <a:pPr marL="216233" indent="-216233">
              <a:spcBef>
                <a:spcPts val="283"/>
              </a:spcBef>
              <a:buFont typeface="+mj-lt"/>
              <a:buAutoNum type="arabicPeriod"/>
              <a:defRPr/>
            </a:pPr>
            <a:r>
              <a:rPr lang="en-US" sz="800" i="1" dirty="0">
                <a:ea typeface="ＭＳ Ｐゴシック" charset="0"/>
              </a:rPr>
              <a:t>Nieuwlaat R et al; Euro Heart Survey Investigators. Antithrombotic treatment in real-life atrial fibrillation patients: a report from the Euro Heart Survey on Atrial Fibrillation. Eur Heart J 2006;27:3018–26. </a:t>
            </a:r>
            <a:endParaRPr lang="fr-FR" sz="800" i="1" dirty="0">
              <a:ea typeface="ＭＳ Ｐゴシック" charset="0"/>
            </a:endParaRPr>
          </a:p>
          <a:p>
            <a:pPr>
              <a:defRPr/>
            </a:pPr>
            <a:endParaRPr lang="en-GB" dirty="0" smtClean="0">
              <a:latin typeface="Arial" pitchFamily="34" charset="0"/>
              <a:ea typeface="ＭＳ Ｐゴシック" pitchFamily="34" charset="-128"/>
            </a:endParaRPr>
          </a:p>
        </p:txBody>
      </p:sp>
      <p:sp>
        <p:nvSpPr>
          <p:cNvPr id="266244" name="Espace réservé du numéro de diapositive 3"/>
          <p:cNvSpPr>
            <a:spLocks noGrp="1"/>
          </p:cNvSpPr>
          <p:nvPr>
            <p:ph type="sldNum" sz="quarter" idx="5"/>
          </p:nvPr>
        </p:nvSpPr>
        <p:spPr>
          <a:noFill/>
          <a:ln>
            <a:miter lim="800000"/>
            <a:headEnd/>
            <a:tailEnd/>
          </a:ln>
        </p:spPr>
        <p:txBody>
          <a:bodyPr/>
          <a:lstStyle/>
          <a:p>
            <a:fld id="{ECAA6586-BBAC-4E44-8E6E-2481E171A19F}" type="slidenum">
              <a:rPr lang="en-US" smtClean="0">
                <a:solidFill>
                  <a:srgbClr val="000000"/>
                </a:solidFill>
              </a:rPr>
              <a:pPr/>
              <a:t>32</a:t>
            </a:fld>
            <a:endParaRPr lang="en-US" smtClean="0">
              <a:solidFill>
                <a:srgbClr val="000000"/>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Espace réservé de l'image des diapositives 1"/>
          <p:cNvSpPr>
            <a:spLocks noGrp="1" noRot="1" noChangeAspect="1" noTextEdit="1"/>
          </p:cNvSpPr>
          <p:nvPr>
            <p:ph type="sldImg"/>
          </p:nvPr>
        </p:nvSpPr>
        <p:spPr>
          <a:ln/>
        </p:spPr>
      </p:sp>
      <p:sp>
        <p:nvSpPr>
          <p:cNvPr id="267267" name="Espace réservé des commentaires 2"/>
          <p:cNvSpPr>
            <a:spLocks noGrp="1"/>
          </p:cNvSpPr>
          <p:nvPr>
            <p:ph type="body" idx="1"/>
          </p:nvPr>
        </p:nvSpPr>
        <p:spPr>
          <a:xfrm>
            <a:off x="1140024" y="4340680"/>
            <a:ext cx="4577953" cy="4748892"/>
          </a:xfrm>
          <a:noFill/>
          <a:ln/>
        </p:spPr>
        <p:txBody>
          <a:bodyPr/>
          <a:lstStyle/>
          <a:p>
            <a:pPr>
              <a:spcBef>
                <a:spcPts val="284"/>
              </a:spcBef>
            </a:pPr>
            <a:r>
              <a:rPr lang="en-GB" sz="800" b="1" i="1" dirty="0">
                <a:latin typeface="Arial" pitchFamily="34" charset="0"/>
                <a:ea typeface="MS PGothic"/>
              </a:rPr>
              <a:t>Abbreviations</a:t>
            </a:r>
          </a:p>
          <a:p>
            <a:pPr>
              <a:spcBef>
                <a:spcPts val="284"/>
              </a:spcBef>
            </a:pPr>
            <a:r>
              <a:rPr lang="en-GB" sz="800" i="1" dirty="0">
                <a:latin typeface="Arial" pitchFamily="34" charset="0"/>
                <a:ea typeface="MS PGothic"/>
              </a:rPr>
              <a:t>CHADS</a:t>
            </a:r>
            <a:r>
              <a:rPr lang="en-GB" sz="800" i="1" baseline="-25000" dirty="0">
                <a:latin typeface="Arial" pitchFamily="34" charset="0"/>
                <a:ea typeface="MS PGothic"/>
              </a:rPr>
              <a:t>2</a:t>
            </a:r>
            <a:r>
              <a:rPr lang="en-GB" sz="800" i="1" dirty="0">
                <a:latin typeface="Arial" pitchFamily="34" charset="0"/>
                <a:ea typeface="MS PGothic"/>
              </a:rPr>
              <a:t>:</a:t>
            </a:r>
            <a:r>
              <a:rPr lang="en-GB" sz="800" i="1" baseline="-25000" dirty="0">
                <a:latin typeface="Arial" pitchFamily="34" charset="0"/>
                <a:ea typeface="MS PGothic"/>
              </a:rPr>
              <a:t> </a:t>
            </a:r>
            <a:r>
              <a:rPr lang="en-GB" sz="800" i="1" dirty="0">
                <a:latin typeface="Arial" pitchFamily="34" charset="0"/>
                <a:ea typeface="MS PGothic"/>
              </a:rPr>
              <a:t>assigns one point each for congestive heart failure (C), high blood pressure (H), age 75 or older (A), and diabetes (D), and two points for a previous stroke (S2) or transient </a:t>
            </a:r>
            <a:r>
              <a:rPr lang="en-GB" sz="800" i="1" dirty="0" err="1">
                <a:latin typeface="Arial" pitchFamily="34" charset="0"/>
                <a:ea typeface="MS PGothic"/>
              </a:rPr>
              <a:t>ischaemic</a:t>
            </a:r>
            <a:r>
              <a:rPr lang="en-GB" sz="800" i="1" dirty="0">
                <a:latin typeface="Arial" pitchFamily="34" charset="0"/>
                <a:ea typeface="MS PGothic"/>
              </a:rPr>
              <a:t> attack</a:t>
            </a:r>
            <a:r>
              <a:rPr lang="en-GB" sz="800" i="1" baseline="-25000" dirty="0">
                <a:latin typeface="Arial" pitchFamily="34" charset="0"/>
                <a:ea typeface="MS PGothic"/>
              </a:rPr>
              <a:t> </a:t>
            </a:r>
            <a:endParaRPr lang="fr-FR" sz="800" i="1" dirty="0">
              <a:latin typeface="Arial" pitchFamily="34" charset="0"/>
              <a:ea typeface="MS PGothic"/>
            </a:endParaRPr>
          </a:p>
          <a:p>
            <a:pPr>
              <a:spcBef>
                <a:spcPct val="0"/>
              </a:spcBef>
            </a:pPr>
            <a:r>
              <a:rPr lang="en-US" sz="800" i="1" dirty="0">
                <a:latin typeface="Arial" pitchFamily="34" charset="0"/>
                <a:ea typeface="MS PGothic"/>
              </a:rPr>
              <a:t>CHA</a:t>
            </a:r>
            <a:r>
              <a:rPr lang="en-US" sz="800" i="1" baseline="-25000" dirty="0">
                <a:latin typeface="Arial" pitchFamily="34" charset="0"/>
                <a:ea typeface="MS PGothic"/>
              </a:rPr>
              <a:t>2</a:t>
            </a:r>
            <a:r>
              <a:rPr lang="en-US" sz="800" i="1" dirty="0">
                <a:latin typeface="Arial" pitchFamily="34" charset="0"/>
                <a:ea typeface="MS PGothic"/>
              </a:rPr>
              <a:t>DS</a:t>
            </a:r>
            <a:r>
              <a:rPr lang="en-US" sz="800" i="1" baseline="-25000" dirty="0">
                <a:latin typeface="Arial" pitchFamily="34" charset="0"/>
                <a:ea typeface="MS PGothic"/>
              </a:rPr>
              <a:t>2</a:t>
            </a:r>
            <a:r>
              <a:rPr lang="en-US" sz="800" i="1" dirty="0">
                <a:latin typeface="Arial" pitchFamily="34" charset="0"/>
                <a:ea typeface="MS PGothic"/>
              </a:rPr>
              <a:t>-VASc: Congestive heart failure, Hypertension, Age ≥75 (doubled), Diabetes, Stroke (doubled), Vascular disease, Age 65–74, and Sex category (female)</a:t>
            </a:r>
            <a:endParaRPr lang="fr-FR" sz="800" i="1" dirty="0">
              <a:latin typeface="Arial" pitchFamily="34" charset="0"/>
              <a:ea typeface="MS PGothic"/>
            </a:endParaRPr>
          </a:p>
          <a:p>
            <a:pPr>
              <a:spcBef>
                <a:spcPct val="0"/>
              </a:spcBef>
            </a:pPr>
            <a:r>
              <a:rPr lang="en-GB" sz="800" i="1" dirty="0">
                <a:latin typeface="Arial" pitchFamily="34" charset="0"/>
                <a:ea typeface="MS PGothic"/>
              </a:rPr>
              <a:t>MI: Myocardial infarction; PAD: Peripheral arterial disease; TE: </a:t>
            </a:r>
            <a:r>
              <a:rPr lang="en-GB" sz="800" i="1" dirty="0" err="1">
                <a:latin typeface="Arial" pitchFamily="34" charset="0"/>
                <a:ea typeface="MS PGothic"/>
              </a:rPr>
              <a:t>Thromboembolism</a:t>
            </a:r>
            <a:endParaRPr lang="en-GB" sz="800" i="1" dirty="0">
              <a:latin typeface="Arial" pitchFamily="34" charset="0"/>
              <a:ea typeface="MS PGothic"/>
            </a:endParaRPr>
          </a:p>
          <a:p>
            <a:pPr>
              <a:spcBef>
                <a:spcPct val="0"/>
              </a:spcBef>
            </a:pPr>
            <a:r>
              <a:rPr lang="en-GB" sz="800" i="1" dirty="0">
                <a:latin typeface="Arial" pitchFamily="34" charset="0"/>
                <a:ea typeface="MS PGothic"/>
              </a:rPr>
              <a:t>TIA: Transient </a:t>
            </a:r>
            <a:r>
              <a:rPr lang="en-GB" sz="800" i="1" dirty="0" err="1">
                <a:latin typeface="Arial" pitchFamily="34" charset="0"/>
                <a:ea typeface="MS PGothic"/>
              </a:rPr>
              <a:t>ischaemic</a:t>
            </a:r>
            <a:r>
              <a:rPr lang="en-GB" sz="800" i="1" dirty="0">
                <a:latin typeface="Arial" pitchFamily="34" charset="0"/>
                <a:ea typeface="MS PGothic"/>
              </a:rPr>
              <a:t> attack</a:t>
            </a:r>
          </a:p>
          <a:p>
            <a:pPr>
              <a:spcBef>
                <a:spcPts val="284"/>
              </a:spcBef>
            </a:pPr>
            <a:r>
              <a:rPr lang="en-GB" sz="800" b="1" i="1" dirty="0">
                <a:latin typeface="Arial" pitchFamily="34" charset="0"/>
                <a:ea typeface="MS PGothic"/>
              </a:rPr>
              <a:t>References</a:t>
            </a:r>
          </a:p>
          <a:p>
            <a:pPr>
              <a:spcBef>
                <a:spcPts val="284"/>
              </a:spcBef>
            </a:pPr>
            <a:r>
              <a:rPr lang="en-US" sz="800" i="1" dirty="0" err="1">
                <a:latin typeface="Arial" pitchFamily="34" charset="0"/>
                <a:ea typeface="MS PGothic"/>
              </a:rPr>
              <a:t>Camm</a:t>
            </a:r>
            <a:r>
              <a:rPr lang="en-US" sz="800" i="1" dirty="0">
                <a:latin typeface="Arial" pitchFamily="34" charset="0"/>
                <a:ea typeface="MS PGothic"/>
              </a:rPr>
              <a:t> AJ et al. Guidelines  for the management of </a:t>
            </a:r>
            <a:r>
              <a:rPr lang="en-US" sz="800" i="1" dirty="0" err="1">
                <a:latin typeface="Arial" pitchFamily="34" charset="0"/>
                <a:ea typeface="MS PGothic"/>
              </a:rPr>
              <a:t>atrial</a:t>
            </a:r>
            <a:r>
              <a:rPr lang="en-US" sz="800" i="1" dirty="0">
                <a:latin typeface="Arial" pitchFamily="34" charset="0"/>
                <a:ea typeface="MS PGothic"/>
              </a:rPr>
              <a:t> fibrillation: the Task Force for the Management of </a:t>
            </a:r>
            <a:r>
              <a:rPr lang="en-US" sz="800" i="1" dirty="0" err="1">
                <a:latin typeface="Arial" pitchFamily="34" charset="0"/>
                <a:ea typeface="MS PGothic"/>
              </a:rPr>
              <a:t>Atrial</a:t>
            </a:r>
            <a:r>
              <a:rPr lang="en-US" sz="800" i="1" dirty="0">
                <a:latin typeface="Arial" pitchFamily="34" charset="0"/>
                <a:ea typeface="MS PGothic"/>
              </a:rPr>
              <a:t> Fibrillation of the European Society of Cardiology (ESC). </a:t>
            </a:r>
            <a:r>
              <a:rPr lang="en-US" sz="800" i="1" dirty="0" err="1">
                <a:latin typeface="Arial" pitchFamily="34" charset="0"/>
                <a:ea typeface="MS PGothic"/>
              </a:rPr>
              <a:t>Eur</a:t>
            </a:r>
            <a:r>
              <a:rPr lang="en-US" sz="800" i="1" dirty="0">
                <a:latin typeface="Arial" pitchFamily="34" charset="0"/>
                <a:ea typeface="MS PGothic"/>
              </a:rPr>
              <a:t> Heart J 2010;31:2369–429. Erratum in: </a:t>
            </a:r>
            <a:r>
              <a:rPr lang="en-US" sz="800" i="1" dirty="0" err="1">
                <a:latin typeface="Arial" pitchFamily="34" charset="0"/>
                <a:ea typeface="MS PGothic"/>
              </a:rPr>
              <a:t>Eur</a:t>
            </a:r>
            <a:r>
              <a:rPr lang="en-US" sz="800" i="1" dirty="0">
                <a:latin typeface="Arial" pitchFamily="34" charset="0"/>
                <a:ea typeface="MS PGothic"/>
              </a:rPr>
              <a:t> Heart J 2011;32:1172. </a:t>
            </a:r>
            <a:endParaRPr lang="fr-FR" sz="800" i="1" dirty="0">
              <a:latin typeface="Arial" pitchFamily="34" charset="0"/>
              <a:ea typeface="MS PGothic"/>
            </a:endParaRPr>
          </a:p>
          <a:p>
            <a:endParaRPr lang="en-GB" dirty="0" smtClean="0">
              <a:latin typeface="Arial" pitchFamily="34" charset="0"/>
              <a:ea typeface="MS PGothic"/>
            </a:endParaRPr>
          </a:p>
        </p:txBody>
      </p:sp>
      <p:sp>
        <p:nvSpPr>
          <p:cNvPr id="267268" name="Espace réservé du numéro de diapositive 3"/>
          <p:cNvSpPr>
            <a:spLocks noGrp="1"/>
          </p:cNvSpPr>
          <p:nvPr>
            <p:ph type="sldNum" sz="quarter" idx="5"/>
          </p:nvPr>
        </p:nvSpPr>
        <p:spPr>
          <a:noFill/>
          <a:ln>
            <a:miter lim="800000"/>
            <a:headEnd/>
            <a:tailEnd/>
          </a:ln>
        </p:spPr>
        <p:txBody>
          <a:bodyPr/>
          <a:lstStyle/>
          <a:p>
            <a:fld id="{00AAFC3C-82F1-4791-A213-37FCE21C1B31}" type="slidenum">
              <a:rPr lang="en-US" smtClean="0"/>
              <a:pPr/>
              <a:t>33</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1305B802-8265-D946-8605-B7719A2F5B11}" type="slidenum">
              <a:rPr lang="en-US" smtClean="0"/>
              <a:pPr/>
              <a:t>4</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xfrm>
            <a:off x="1143000" y="336550"/>
            <a:ext cx="4572000" cy="3429000"/>
          </a:xfrm>
          <a:ln/>
        </p:spPr>
      </p:sp>
      <p:sp>
        <p:nvSpPr>
          <p:cNvPr id="716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smtClean="0">
              <a:latin typeface="Arial" pitchFamily="34" charset="0"/>
              <a:ea typeface="ヒラギノ角ゴ Pro W3" charset="-128"/>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Espace réservé de l'image des diapositives 1"/>
          <p:cNvSpPr>
            <a:spLocks noGrp="1" noRot="1" noChangeAspect="1" noTextEdit="1"/>
          </p:cNvSpPr>
          <p:nvPr>
            <p:ph type="sldImg"/>
          </p:nvPr>
        </p:nvSpPr>
        <p:spPr>
          <a:ln/>
        </p:spPr>
      </p:sp>
      <p:sp>
        <p:nvSpPr>
          <p:cNvPr id="253955" name="Espace réservé des commentaires 2"/>
          <p:cNvSpPr>
            <a:spLocks noGrp="1"/>
          </p:cNvSpPr>
          <p:nvPr>
            <p:ph type="body" idx="1"/>
          </p:nvPr>
        </p:nvSpPr>
        <p:spPr>
          <a:xfrm>
            <a:off x="1140024" y="4340679"/>
            <a:ext cx="4577953" cy="4559905"/>
          </a:xfrm>
          <a:ln/>
          <a:extLst/>
        </p:spPr>
        <p:txBody>
          <a:bodyPr/>
          <a:lstStyle/>
          <a:p>
            <a:pPr algn="just">
              <a:defRPr/>
            </a:pPr>
            <a:r>
              <a:rPr lang="en-GB" sz="800" b="1" i="1" dirty="0">
                <a:latin typeface="Arial" pitchFamily="34" charset="0"/>
              </a:rPr>
              <a:t>Abbreviations</a:t>
            </a:r>
          </a:p>
          <a:p>
            <a:pPr>
              <a:spcBef>
                <a:spcPts val="282"/>
              </a:spcBef>
              <a:defRPr/>
            </a:pPr>
            <a:r>
              <a:rPr lang="en-US" sz="800" i="1" dirty="0">
                <a:latin typeface="Arial" pitchFamily="34" charset="0"/>
              </a:rPr>
              <a:t>AF: Atrial fibrillation; ALT: </a:t>
            </a:r>
            <a:r>
              <a:rPr lang="fr-FR" sz="800" dirty="0">
                <a:latin typeface="Arial" pitchFamily="34" charset="0"/>
              </a:rPr>
              <a:t>alanine </a:t>
            </a:r>
            <a:r>
              <a:rPr lang="fr-FR" sz="800" dirty="0" err="1">
                <a:latin typeface="Arial" pitchFamily="34" charset="0"/>
              </a:rPr>
              <a:t>aminotransferase</a:t>
            </a:r>
            <a:r>
              <a:rPr lang="fr-FR" sz="800" i="1" dirty="0">
                <a:latin typeface="Arial" pitchFamily="34" charset="0"/>
              </a:rPr>
              <a:t>; AST: </a:t>
            </a:r>
            <a:r>
              <a:rPr lang="fr-FR" sz="800" i="1" dirty="0" err="1">
                <a:latin typeface="Arial" pitchFamily="34" charset="0"/>
              </a:rPr>
              <a:t>aspartate</a:t>
            </a:r>
            <a:r>
              <a:rPr lang="fr-FR" sz="800" i="1" dirty="0">
                <a:latin typeface="Arial" pitchFamily="34" charset="0"/>
              </a:rPr>
              <a:t> </a:t>
            </a:r>
            <a:r>
              <a:rPr lang="fr-FR" sz="800" i="1" dirty="0" err="1">
                <a:latin typeface="Arial" pitchFamily="34" charset="0"/>
              </a:rPr>
              <a:t>aminotransferase</a:t>
            </a:r>
            <a:r>
              <a:rPr lang="fr-FR" sz="800" i="1" dirty="0">
                <a:latin typeface="Arial" pitchFamily="34" charset="0"/>
              </a:rPr>
              <a:t>; </a:t>
            </a:r>
            <a:r>
              <a:rPr lang="en-US" sz="800" i="1" dirty="0">
                <a:latin typeface="Arial" pitchFamily="34" charset="0"/>
              </a:rPr>
              <a:t>BP: Blood pressure; ESC: European Society of Cardiology; </a:t>
            </a:r>
            <a:r>
              <a:rPr lang="fr-FR" sz="800" i="1" dirty="0">
                <a:latin typeface="Arial" pitchFamily="34" charset="0"/>
              </a:rPr>
              <a:t>HAS-BLED: </a:t>
            </a:r>
            <a:r>
              <a:rPr lang="en-US" sz="800" i="1" dirty="0">
                <a:latin typeface="Arial" pitchFamily="34" charset="0"/>
              </a:rPr>
              <a:t>Hypertension, Abnormal renal/liver function, Stroke, Bleeding history or predisposition, Labile INR, Elderly (&gt;65), Drugs/alcohol concomitantly; INR: International </a:t>
            </a:r>
            <a:r>
              <a:rPr lang="en-US" sz="800" i="1" dirty="0" err="1">
                <a:latin typeface="Arial" pitchFamily="34" charset="0"/>
              </a:rPr>
              <a:t>Normalised</a:t>
            </a:r>
            <a:r>
              <a:rPr lang="en-US" sz="800" i="1" dirty="0">
                <a:latin typeface="Arial" pitchFamily="34" charset="0"/>
              </a:rPr>
              <a:t> Ratio; NSAIDs: Non-steroidal anti-inflammatory drugs; </a:t>
            </a:r>
            <a:r>
              <a:rPr lang="fr-FR" sz="800" i="1" dirty="0">
                <a:latin typeface="Arial" pitchFamily="34" charset="0"/>
              </a:rPr>
              <a:t>OAC: Oral anticoagulation; ULN: </a:t>
            </a:r>
            <a:r>
              <a:rPr lang="fr-FR" sz="800" i="1" dirty="0" err="1">
                <a:latin typeface="Arial" pitchFamily="34" charset="0"/>
              </a:rPr>
              <a:t>Upper</a:t>
            </a:r>
            <a:r>
              <a:rPr lang="fr-FR" sz="800" i="1" dirty="0">
                <a:latin typeface="Arial" pitchFamily="34" charset="0"/>
              </a:rPr>
              <a:t> </a:t>
            </a:r>
            <a:r>
              <a:rPr lang="fr-FR" sz="800" i="1" dirty="0" err="1">
                <a:latin typeface="Arial" pitchFamily="34" charset="0"/>
              </a:rPr>
              <a:t>limit</a:t>
            </a:r>
            <a:r>
              <a:rPr lang="fr-FR" sz="800" i="1" dirty="0">
                <a:latin typeface="Arial" pitchFamily="34" charset="0"/>
              </a:rPr>
              <a:t> of normal</a:t>
            </a:r>
          </a:p>
          <a:p>
            <a:pPr>
              <a:spcBef>
                <a:spcPts val="282"/>
              </a:spcBef>
              <a:defRPr/>
            </a:pPr>
            <a:r>
              <a:rPr lang="en-GB" sz="800" b="1" i="1" dirty="0">
                <a:latin typeface="Arial" pitchFamily="34" charset="0"/>
              </a:rPr>
              <a:t>References</a:t>
            </a:r>
          </a:p>
          <a:p>
            <a:pPr marL="216233" indent="-216233">
              <a:spcBef>
                <a:spcPts val="282"/>
              </a:spcBef>
              <a:buFont typeface="+mj-lt"/>
              <a:buAutoNum type="arabicPeriod"/>
              <a:defRPr/>
            </a:pPr>
            <a:r>
              <a:rPr lang="en-US" sz="800" i="1" dirty="0" err="1">
                <a:latin typeface="Arial" pitchFamily="34" charset="0"/>
              </a:rPr>
              <a:t>Camm</a:t>
            </a:r>
            <a:r>
              <a:rPr lang="en-US" sz="800" i="1" dirty="0">
                <a:latin typeface="Arial" pitchFamily="34" charset="0"/>
              </a:rPr>
              <a:t> AJ et al. Guidelines  for the management of atrial fibrillation: the Task Force for the Management of Atrial Fibrillation of the European Society of Cardiology (ESC). </a:t>
            </a:r>
            <a:r>
              <a:rPr lang="en-US" sz="800" i="1" dirty="0" err="1">
                <a:latin typeface="Arial" pitchFamily="34" charset="0"/>
              </a:rPr>
              <a:t>Eur</a:t>
            </a:r>
            <a:r>
              <a:rPr lang="en-US" sz="800" i="1" dirty="0">
                <a:latin typeface="Arial" pitchFamily="34" charset="0"/>
              </a:rPr>
              <a:t> Heart J 2010;31:2369–429. Erratum in: </a:t>
            </a:r>
            <a:r>
              <a:rPr lang="en-US" sz="800" i="1" dirty="0" err="1">
                <a:latin typeface="Arial" pitchFamily="34" charset="0"/>
              </a:rPr>
              <a:t>Eur</a:t>
            </a:r>
            <a:r>
              <a:rPr lang="en-US" sz="800" i="1" dirty="0">
                <a:latin typeface="Arial" pitchFamily="34" charset="0"/>
              </a:rPr>
              <a:t> Heart J 2011;32:1172. </a:t>
            </a:r>
            <a:endParaRPr lang="fr-FR" sz="800" i="1" dirty="0">
              <a:latin typeface="Arial" pitchFamily="34" charset="0"/>
            </a:endParaRPr>
          </a:p>
          <a:p>
            <a:pPr marL="216233" indent="-216233">
              <a:spcBef>
                <a:spcPts val="282"/>
              </a:spcBef>
              <a:buFont typeface="+mj-lt"/>
              <a:buAutoNum type="arabicPeriod"/>
              <a:defRPr/>
            </a:pPr>
            <a:r>
              <a:rPr lang="en-US" sz="800" i="1" dirty="0" err="1">
                <a:latin typeface="Arial" pitchFamily="34" charset="0"/>
              </a:rPr>
              <a:t>Camm</a:t>
            </a:r>
            <a:r>
              <a:rPr lang="en-US" sz="800" i="1" dirty="0">
                <a:latin typeface="Arial" pitchFamily="34" charset="0"/>
              </a:rPr>
              <a:t> AJ et al. 2012 focused update of the ESC Guidelines for the management of atrial fibrillation: An update of the 2010 ESC Guidelines for the management of atrial fibrillation. </a:t>
            </a:r>
            <a:r>
              <a:rPr lang="en-US" sz="800" i="1" dirty="0" err="1">
                <a:latin typeface="Arial" pitchFamily="34" charset="0"/>
              </a:rPr>
              <a:t>Eur</a:t>
            </a:r>
            <a:r>
              <a:rPr lang="en-US" sz="800" i="1" dirty="0">
                <a:latin typeface="Arial" pitchFamily="34" charset="0"/>
              </a:rPr>
              <a:t> Heart J 2012;</a:t>
            </a:r>
            <a:r>
              <a:rPr lang="en-CA" sz="800" i="1" dirty="0">
                <a:latin typeface="Arial" pitchFamily="34" charset="0"/>
              </a:rPr>
              <a:t>e-published August 2012,</a:t>
            </a:r>
            <a:r>
              <a:rPr lang="en-US" sz="800" i="1" dirty="0">
                <a:latin typeface="Arial" pitchFamily="34" charset="0"/>
              </a:rPr>
              <a:t> doi:10.1093/</a:t>
            </a:r>
            <a:r>
              <a:rPr lang="en-US" sz="800" i="1" dirty="0" err="1">
                <a:latin typeface="Arial" pitchFamily="34" charset="0"/>
              </a:rPr>
              <a:t>eurheartj</a:t>
            </a:r>
            <a:r>
              <a:rPr lang="en-US" sz="800" i="1" dirty="0">
                <a:latin typeface="Arial" pitchFamily="34" charset="0"/>
              </a:rPr>
              <a:t>/ehs253</a:t>
            </a:r>
            <a:endParaRPr lang="fr-FR" sz="800" i="1" dirty="0">
              <a:latin typeface="Arial" pitchFamily="34" charset="0"/>
            </a:endParaRPr>
          </a:p>
          <a:p>
            <a:pPr marL="216233" indent="-216233">
              <a:spcBef>
                <a:spcPts val="282"/>
              </a:spcBef>
              <a:buFont typeface="+mj-lt"/>
              <a:buAutoNum type="arabicPeriod"/>
              <a:defRPr/>
            </a:pPr>
            <a:r>
              <a:rPr lang="fr-FR" sz="800" i="1" dirty="0" err="1">
                <a:latin typeface="Arial" pitchFamily="34" charset="0"/>
              </a:rPr>
              <a:t>Pisters</a:t>
            </a:r>
            <a:r>
              <a:rPr lang="fr-FR" sz="800" i="1" dirty="0">
                <a:latin typeface="Arial" pitchFamily="34" charset="0"/>
              </a:rPr>
              <a:t> R et al. </a:t>
            </a:r>
            <a:r>
              <a:rPr lang="en-US" sz="800" i="1" dirty="0">
                <a:latin typeface="Arial" pitchFamily="34" charset="0"/>
              </a:rPr>
              <a:t>A novel user-friendly score (HAS-BLED) to assess 1-year risk of major bleeding in patients with atrial fibrillation: the Euro Heart Survey. Chest 2010;138:1093–100.</a:t>
            </a:r>
            <a:endParaRPr lang="fr-FR" sz="800" i="1" dirty="0">
              <a:latin typeface="Arial" pitchFamily="34" charset="0"/>
            </a:endParaRPr>
          </a:p>
          <a:p>
            <a:pPr>
              <a:defRPr/>
            </a:pPr>
            <a:r>
              <a:rPr lang="en-GB" i="1" dirty="0" smtClean="0">
                <a:latin typeface="Arial" pitchFamily="34" charset="0"/>
              </a:rPr>
              <a:t> </a:t>
            </a:r>
            <a:endParaRPr lang="fr-FR" dirty="0" smtClean="0">
              <a:latin typeface="Arial" pitchFamily="34" charset="0"/>
            </a:endParaRPr>
          </a:p>
          <a:p>
            <a:pPr>
              <a:defRPr/>
            </a:pPr>
            <a:endParaRPr lang="fr-FR" dirty="0" smtClean="0">
              <a:latin typeface="Arial" pitchFamily="34" charset="0"/>
            </a:endParaRPr>
          </a:p>
          <a:p>
            <a:pPr>
              <a:defRPr/>
            </a:pPr>
            <a:endParaRPr lang="fr-FR" dirty="0" smtClean="0">
              <a:latin typeface="Arial" pitchFamily="34" charset="0"/>
            </a:endParaRPr>
          </a:p>
        </p:txBody>
      </p:sp>
      <p:sp>
        <p:nvSpPr>
          <p:cNvPr id="268292" name="Espace réservé du numéro de diapositive 3"/>
          <p:cNvSpPr>
            <a:spLocks noGrp="1"/>
          </p:cNvSpPr>
          <p:nvPr>
            <p:ph type="sldNum" sz="quarter" idx="5"/>
          </p:nvPr>
        </p:nvSpPr>
        <p:spPr>
          <a:noFill/>
          <a:ln>
            <a:miter lim="800000"/>
            <a:headEnd/>
            <a:tailEnd/>
          </a:ln>
        </p:spPr>
        <p:txBody>
          <a:bodyPr/>
          <a:lstStyle/>
          <a:p>
            <a:fld id="{884D4A38-8787-49E5-BD97-FBC7F7B91B21}" type="slidenum">
              <a:rPr lang="en-US" smtClean="0"/>
              <a:pPr/>
              <a:t>35</a:t>
            </a:fld>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1196" y="337155"/>
            <a:ext cx="4875609"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52942033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Espace réservé de l'image des diapositives 1"/>
          <p:cNvSpPr>
            <a:spLocks noGrp="1" noRot="1" noChangeAspect="1" noTextEdit="1"/>
          </p:cNvSpPr>
          <p:nvPr>
            <p:ph type="sldImg"/>
          </p:nvPr>
        </p:nvSpPr>
        <p:spPr>
          <a:ln/>
        </p:spPr>
      </p:sp>
      <p:sp>
        <p:nvSpPr>
          <p:cNvPr id="269315" name="Espace réservé des commentaires 2"/>
          <p:cNvSpPr>
            <a:spLocks noGrp="1"/>
          </p:cNvSpPr>
          <p:nvPr>
            <p:ph type="body" idx="1"/>
          </p:nvPr>
        </p:nvSpPr>
        <p:spPr>
          <a:noFill/>
          <a:ln/>
        </p:spPr>
        <p:txBody>
          <a:bodyPr/>
          <a:lstStyle/>
          <a:p>
            <a:pPr algn="just"/>
            <a:r>
              <a:rPr lang="en-GB" sz="800" b="1" i="1" dirty="0">
                <a:latin typeface="Arial" pitchFamily="34" charset="0"/>
                <a:ea typeface="MS PGothic"/>
              </a:rPr>
              <a:t>Abbreviations</a:t>
            </a:r>
          </a:p>
          <a:p>
            <a:pPr>
              <a:spcBef>
                <a:spcPts val="284"/>
              </a:spcBef>
            </a:pPr>
            <a:r>
              <a:rPr lang="fr-FR" sz="800" i="1" dirty="0">
                <a:latin typeface="Arial" pitchFamily="34" charset="0"/>
                <a:ea typeface="MS PGothic"/>
              </a:rPr>
              <a:t>AF: Atrial Fibrillation</a:t>
            </a:r>
          </a:p>
          <a:p>
            <a:pPr>
              <a:spcBef>
                <a:spcPct val="0"/>
              </a:spcBef>
            </a:pPr>
            <a:r>
              <a:rPr lang="fr-FR" sz="800" i="1" dirty="0">
                <a:latin typeface="Arial" pitchFamily="34" charset="0"/>
                <a:ea typeface="MS PGothic"/>
              </a:rPr>
              <a:t>ASA: </a:t>
            </a:r>
            <a:r>
              <a:rPr lang="fr-FR" sz="800" i="1" dirty="0" err="1">
                <a:latin typeface="Arial" pitchFamily="34" charset="0"/>
                <a:ea typeface="MS PGothic"/>
              </a:rPr>
              <a:t>Acetyl</a:t>
            </a:r>
            <a:r>
              <a:rPr lang="fr-FR" sz="800" i="1" dirty="0">
                <a:latin typeface="Arial" pitchFamily="34" charset="0"/>
                <a:ea typeface="MS PGothic"/>
              </a:rPr>
              <a:t> </a:t>
            </a:r>
            <a:r>
              <a:rPr lang="fr-FR" sz="800" i="1" dirty="0" err="1">
                <a:latin typeface="Arial" pitchFamily="34" charset="0"/>
                <a:ea typeface="MS PGothic"/>
              </a:rPr>
              <a:t>salicylic</a:t>
            </a:r>
            <a:r>
              <a:rPr lang="fr-FR" sz="800" i="1" dirty="0">
                <a:latin typeface="Arial" pitchFamily="34" charset="0"/>
                <a:ea typeface="MS PGothic"/>
              </a:rPr>
              <a:t> </a:t>
            </a:r>
            <a:r>
              <a:rPr lang="fr-FR" sz="800" i="1" dirty="0" err="1">
                <a:latin typeface="Arial" pitchFamily="34" charset="0"/>
                <a:ea typeface="MS PGothic"/>
              </a:rPr>
              <a:t>acid</a:t>
            </a:r>
            <a:endParaRPr lang="fr-FR" sz="800" i="1" dirty="0">
              <a:latin typeface="Arial" pitchFamily="34" charset="0"/>
              <a:ea typeface="MS PGothic"/>
            </a:endParaRPr>
          </a:p>
          <a:p>
            <a:pPr>
              <a:spcBef>
                <a:spcPct val="0"/>
              </a:spcBef>
            </a:pPr>
            <a:r>
              <a:rPr lang="en-US" sz="800" i="1" dirty="0">
                <a:latin typeface="Arial" pitchFamily="34" charset="0"/>
                <a:ea typeface="MS PGothic"/>
              </a:rPr>
              <a:t>CHA</a:t>
            </a:r>
            <a:r>
              <a:rPr lang="en-US" sz="800" i="1" baseline="-25000" dirty="0">
                <a:latin typeface="Arial" pitchFamily="34" charset="0"/>
                <a:ea typeface="MS PGothic"/>
              </a:rPr>
              <a:t>2</a:t>
            </a:r>
            <a:r>
              <a:rPr lang="en-US" sz="800" i="1" dirty="0">
                <a:latin typeface="Arial" pitchFamily="34" charset="0"/>
                <a:ea typeface="MS PGothic"/>
              </a:rPr>
              <a:t>DS</a:t>
            </a:r>
            <a:r>
              <a:rPr lang="en-US" sz="800" i="1" baseline="-25000" dirty="0">
                <a:latin typeface="Arial" pitchFamily="34" charset="0"/>
                <a:ea typeface="MS PGothic"/>
              </a:rPr>
              <a:t>2</a:t>
            </a:r>
            <a:r>
              <a:rPr lang="en-US" sz="800" i="1" dirty="0">
                <a:latin typeface="Arial" pitchFamily="34" charset="0"/>
                <a:ea typeface="MS PGothic"/>
              </a:rPr>
              <a:t>-VASc: Congestive heart failure, Hypertension, Age ≥75 (doubled), Diabetes, Stroke (doubled), Vascular disease, Age 65–74, and Sex category (female)</a:t>
            </a:r>
          </a:p>
          <a:p>
            <a:pPr>
              <a:spcBef>
                <a:spcPct val="0"/>
              </a:spcBef>
            </a:pPr>
            <a:r>
              <a:rPr lang="en-US" sz="800" i="1" dirty="0">
                <a:latin typeface="Arial" pitchFamily="34" charset="0"/>
                <a:ea typeface="MS PGothic"/>
              </a:rPr>
              <a:t>ESC: European Society of Cardiology</a:t>
            </a:r>
          </a:p>
          <a:p>
            <a:pPr>
              <a:spcBef>
                <a:spcPct val="0"/>
              </a:spcBef>
            </a:pPr>
            <a:r>
              <a:rPr lang="fr-FR" sz="800" i="1" dirty="0">
                <a:latin typeface="Arial" pitchFamily="34" charset="0"/>
                <a:ea typeface="MS PGothic"/>
              </a:rPr>
              <a:t>HAS-BLED: </a:t>
            </a:r>
            <a:r>
              <a:rPr lang="en-US" sz="800" i="1" dirty="0">
                <a:latin typeface="Arial" pitchFamily="34" charset="0"/>
                <a:ea typeface="MS PGothic"/>
              </a:rPr>
              <a:t>Hypertension, Abnormal renal/liver function, Stroke, Bleeding history or predisposition, Labile INR, Elderly (&gt;65), Drugs/alcohol concomitantly; INR: International </a:t>
            </a:r>
            <a:r>
              <a:rPr lang="en-US" sz="800" i="1" dirty="0" err="1">
                <a:latin typeface="Arial" pitchFamily="34" charset="0"/>
                <a:ea typeface="MS PGothic"/>
              </a:rPr>
              <a:t>Normalised</a:t>
            </a:r>
            <a:r>
              <a:rPr lang="en-US" sz="800" i="1" dirty="0">
                <a:latin typeface="Arial" pitchFamily="34" charset="0"/>
                <a:ea typeface="MS PGothic"/>
              </a:rPr>
              <a:t> Ratio </a:t>
            </a:r>
            <a:endParaRPr lang="fr-FR" sz="800" i="1" dirty="0">
              <a:latin typeface="Arial" pitchFamily="34" charset="0"/>
              <a:ea typeface="MS PGothic"/>
            </a:endParaRPr>
          </a:p>
          <a:p>
            <a:pPr>
              <a:spcBef>
                <a:spcPct val="0"/>
              </a:spcBef>
            </a:pPr>
            <a:r>
              <a:rPr lang="fr-FR" sz="800" i="1" dirty="0">
                <a:latin typeface="Arial" pitchFamily="34" charset="0"/>
                <a:ea typeface="MS PGothic"/>
              </a:rPr>
              <a:t>NOAC: </a:t>
            </a:r>
            <a:r>
              <a:rPr lang="fr-FR" sz="800" i="1" dirty="0" err="1">
                <a:latin typeface="Arial" pitchFamily="34" charset="0"/>
                <a:ea typeface="MS PGothic"/>
              </a:rPr>
              <a:t>Novel</a:t>
            </a:r>
            <a:r>
              <a:rPr lang="fr-FR" sz="800" i="1" dirty="0">
                <a:latin typeface="Arial" pitchFamily="34" charset="0"/>
                <a:ea typeface="MS PGothic"/>
              </a:rPr>
              <a:t>  oral anticoagulants</a:t>
            </a:r>
          </a:p>
          <a:p>
            <a:pPr>
              <a:spcBef>
                <a:spcPct val="0"/>
              </a:spcBef>
            </a:pPr>
            <a:r>
              <a:rPr lang="fr-FR" sz="800" i="1" dirty="0">
                <a:latin typeface="Arial" pitchFamily="34" charset="0"/>
                <a:ea typeface="MS PGothic"/>
              </a:rPr>
              <a:t>VKA: </a:t>
            </a:r>
            <a:r>
              <a:rPr lang="fr-FR" sz="800" i="1" dirty="0" err="1">
                <a:latin typeface="Arial" pitchFamily="34" charset="0"/>
                <a:ea typeface="MS PGothic"/>
              </a:rPr>
              <a:t>Vitamin</a:t>
            </a:r>
            <a:r>
              <a:rPr lang="fr-FR" sz="800" i="1" dirty="0">
                <a:latin typeface="Arial" pitchFamily="34" charset="0"/>
                <a:ea typeface="MS PGothic"/>
              </a:rPr>
              <a:t> K </a:t>
            </a:r>
            <a:r>
              <a:rPr lang="fr-FR" sz="800" i="1" dirty="0" err="1">
                <a:latin typeface="Arial" pitchFamily="34" charset="0"/>
                <a:ea typeface="MS PGothic"/>
              </a:rPr>
              <a:t>antagonists</a:t>
            </a:r>
            <a:endParaRPr lang="fr-FR" sz="800" i="1" dirty="0">
              <a:latin typeface="Arial" pitchFamily="34" charset="0"/>
              <a:ea typeface="MS PGothic"/>
            </a:endParaRPr>
          </a:p>
          <a:p>
            <a:r>
              <a:rPr lang="en-GB" sz="800" b="1" i="1" dirty="0">
                <a:latin typeface="Arial" pitchFamily="34" charset="0"/>
                <a:ea typeface="MS PGothic"/>
              </a:rPr>
              <a:t>References</a:t>
            </a:r>
          </a:p>
          <a:p>
            <a:pPr>
              <a:spcBef>
                <a:spcPts val="284"/>
              </a:spcBef>
            </a:pPr>
            <a:r>
              <a:rPr lang="en-US" sz="800" i="1" dirty="0" err="1">
                <a:latin typeface="Arial" pitchFamily="34" charset="0"/>
                <a:ea typeface="MS PGothic"/>
              </a:rPr>
              <a:t>Camm</a:t>
            </a:r>
            <a:r>
              <a:rPr lang="en-US" sz="800" i="1" dirty="0">
                <a:latin typeface="Arial" pitchFamily="34" charset="0"/>
                <a:ea typeface="MS PGothic"/>
              </a:rPr>
              <a:t> AJ et al. 2012 focused update of the ESC Guidelines for the management of </a:t>
            </a:r>
            <a:r>
              <a:rPr lang="en-US" sz="800" i="1" dirty="0" err="1">
                <a:latin typeface="Arial" pitchFamily="34" charset="0"/>
                <a:ea typeface="MS PGothic"/>
              </a:rPr>
              <a:t>atrial</a:t>
            </a:r>
            <a:r>
              <a:rPr lang="en-US" sz="800" i="1" dirty="0">
                <a:latin typeface="Arial" pitchFamily="34" charset="0"/>
                <a:ea typeface="MS PGothic"/>
              </a:rPr>
              <a:t> fibrillation: An update of the 2010 ESC Guidelines for the management of </a:t>
            </a:r>
            <a:r>
              <a:rPr lang="en-US" sz="800" i="1" dirty="0" err="1">
                <a:latin typeface="Arial" pitchFamily="34" charset="0"/>
                <a:ea typeface="MS PGothic"/>
              </a:rPr>
              <a:t>atrial</a:t>
            </a:r>
            <a:r>
              <a:rPr lang="en-US" sz="800" i="1" dirty="0">
                <a:latin typeface="Arial" pitchFamily="34" charset="0"/>
                <a:ea typeface="MS PGothic"/>
              </a:rPr>
              <a:t> fibrillation. </a:t>
            </a:r>
            <a:r>
              <a:rPr lang="en-US" sz="800" i="1" dirty="0" err="1">
                <a:latin typeface="Arial" pitchFamily="34" charset="0"/>
                <a:ea typeface="MS PGothic"/>
              </a:rPr>
              <a:t>Eur</a:t>
            </a:r>
            <a:r>
              <a:rPr lang="en-US" sz="800" i="1" dirty="0">
                <a:latin typeface="Arial" pitchFamily="34" charset="0"/>
                <a:ea typeface="MS PGothic"/>
              </a:rPr>
              <a:t> Heart J 2012;</a:t>
            </a:r>
            <a:r>
              <a:rPr lang="en-CA" sz="800" i="1" dirty="0">
                <a:latin typeface="Arial" pitchFamily="34" charset="0"/>
                <a:ea typeface="MS PGothic"/>
              </a:rPr>
              <a:t>e-published August 2012,</a:t>
            </a:r>
            <a:r>
              <a:rPr lang="en-US" sz="800" i="1" dirty="0">
                <a:latin typeface="Arial" pitchFamily="34" charset="0"/>
                <a:ea typeface="MS PGothic"/>
              </a:rPr>
              <a:t> doi:10.1093/</a:t>
            </a:r>
            <a:r>
              <a:rPr lang="en-US" sz="800" i="1" dirty="0" err="1">
                <a:latin typeface="Arial" pitchFamily="34" charset="0"/>
                <a:ea typeface="MS PGothic"/>
              </a:rPr>
              <a:t>eurheartj</a:t>
            </a:r>
            <a:r>
              <a:rPr lang="en-US" sz="800" i="1" dirty="0">
                <a:latin typeface="Arial" pitchFamily="34" charset="0"/>
                <a:ea typeface="MS PGothic"/>
              </a:rPr>
              <a:t>/ehs253.</a:t>
            </a:r>
            <a:endParaRPr lang="fr-FR" sz="800" dirty="0">
              <a:latin typeface="Arial" pitchFamily="34" charset="0"/>
              <a:ea typeface="MS PGothic"/>
            </a:endParaRPr>
          </a:p>
        </p:txBody>
      </p:sp>
      <p:sp>
        <p:nvSpPr>
          <p:cNvPr id="269316" name="Espace réservé du numéro de diapositive 3"/>
          <p:cNvSpPr>
            <a:spLocks noGrp="1"/>
          </p:cNvSpPr>
          <p:nvPr>
            <p:ph type="sldNum" sz="quarter" idx="5"/>
          </p:nvPr>
        </p:nvSpPr>
        <p:spPr>
          <a:noFill/>
          <a:ln>
            <a:miter lim="800000"/>
            <a:headEnd/>
            <a:tailEnd/>
          </a:ln>
        </p:spPr>
        <p:txBody>
          <a:bodyPr/>
          <a:lstStyle/>
          <a:p>
            <a:fld id="{5A88499F-84AB-4164-9994-2BF074650BB7}" type="slidenum">
              <a:rPr lang="en-US" smtClean="0"/>
              <a:pPr/>
              <a:t>37</a:t>
            </a:fld>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Espace réservé de l'image des diapositives 1"/>
          <p:cNvSpPr>
            <a:spLocks noGrp="1" noRot="1" noChangeAspect="1" noTextEdit="1"/>
          </p:cNvSpPr>
          <p:nvPr>
            <p:ph type="sldImg"/>
          </p:nvPr>
        </p:nvSpPr>
        <p:spPr>
          <a:ln/>
        </p:spPr>
      </p:sp>
      <p:sp>
        <p:nvSpPr>
          <p:cNvPr id="270339" name="Espace réservé des commentaires 2"/>
          <p:cNvSpPr>
            <a:spLocks noGrp="1"/>
          </p:cNvSpPr>
          <p:nvPr>
            <p:ph type="body" idx="1"/>
          </p:nvPr>
        </p:nvSpPr>
        <p:spPr>
          <a:noFill/>
          <a:ln/>
        </p:spPr>
        <p:txBody>
          <a:bodyPr/>
          <a:lstStyle/>
          <a:p>
            <a:pPr algn="just"/>
            <a:r>
              <a:rPr lang="en-GB" sz="800" b="1" i="1" dirty="0">
                <a:latin typeface="Arial" pitchFamily="34" charset="0"/>
                <a:ea typeface="MS PGothic"/>
              </a:rPr>
              <a:t>Abbreviations</a:t>
            </a:r>
          </a:p>
          <a:p>
            <a:pPr>
              <a:spcBef>
                <a:spcPts val="284"/>
              </a:spcBef>
            </a:pPr>
            <a:r>
              <a:rPr lang="fr-FR" sz="800" i="1" dirty="0">
                <a:latin typeface="Arial" pitchFamily="34" charset="0"/>
                <a:ea typeface="MS PGothic"/>
              </a:rPr>
              <a:t>AF: Atrial Fibrillation</a:t>
            </a:r>
          </a:p>
          <a:p>
            <a:pPr>
              <a:spcBef>
                <a:spcPct val="0"/>
              </a:spcBef>
            </a:pPr>
            <a:r>
              <a:rPr lang="en-US" sz="800" i="1" dirty="0">
                <a:latin typeface="Arial" pitchFamily="34" charset="0"/>
                <a:ea typeface="MS PGothic"/>
              </a:rPr>
              <a:t>ESC: European Society of Cardiology</a:t>
            </a:r>
          </a:p>
          <a:p>
            <a:pPr>
              <a:spcBef>
                <a:spcPct val="0"/>
              </a:spcBef>
            </a:pPr>
            <a:r>
              <a:rPr lang="fr-FR" sz="800" i="1" dirty="0">
                <a:latin typeface="Arial" pitchFamily="34" charset="0"/>
                <a:ea typeface="MS PGothic"/>
              </a:rPr>
              <a:t>NOAC: </a:t>
            </a:r>
            <a:r>
              <a:rPr lang="fr-FR" sz="800" i="1" dirty="0" err="1">
                <a:latin typeface="Arial" pitchFamily="34" charset="0"/>
                <a:ea typeface="MS PGothic"/>
              </a:rPr>
              <a:t>Novel</a:t>
            </a:r>
            <a:r>
              <a:rPr lang="fr-FR" sz="800" i="1" dirty="0">
                <a:latin typeface="Arial" pitchFamily="34" charset="0"/>
                <a:ea typeface="MS PGothic"/>
              </a:rPr>
              <a:t> oral anticoagulants</a:t>
            </a:r>
          </a:p>
          <a:p>
            <a:pPr>
              <a:spcBef>
                <a:spcPct val="0"/>
              </a:spcBef>
            </a:pPr>
            <a:r>
              <a:rPr lang="fr-FR" sz="800" i="1" dirty="0">
                <a:latin typeface="Arial" pitchFamily="34" charset="0"/>
                <a:ea typeface="MS PGothic"/>
              </a:rPr>
              <a:t>OAC: Oral </a:t>
            </a:r>
            <a:r>
              <a:rPr lang="fr-FR" sz="800" i="1" dirty="0" err="1">
                <a:latin typeface="Arial" pitchFamily="34" charset="0"/>
                <a:ea typeface="MS PGothic"/>
              </a:rPr>
              <a:t>anticoagulation</a:t>
            </a:r>
            <a:endParaRPr lang="fr-FR" sz="800" i="1" dirty="0">
              <a:latin typeface="Arial" pitchFamily="34" charset="0"/>
              <a:ea typeface="MS PGothic"/>
            </a:endParaRPr>
          </a:p>
          <a:p>
            <a:pPr>
              <a:spcBef>
                <a:spcPct val="0"/>
              </a:spcBef>
            </a:pPr>
            <a:r>
              <a:rPr lang="fr-FR" sz="800" i="1" dirty="0">
                <a:latin typeface="Arial" pitchFamily="34" charset="0"/>
                <a:ea typeface="MS PGothic"/>
              </a:rPr>
              <a:t>VKA: </a:t>
            </a:r>
            <a:r>
              <a:rPr lang="fr-FR" sz="800" i="1" dirty="0" err="1">
                <a:latin typeface="Arial" pitchFamily="34" charset="0"/>
                <a:ea typeface="MS PGothic"/>
              </a:rPr>
              <a:t>Vitamin</a:t>
            </a:r>
            <a:r>
              <a:rPr lang="fr-FR" sz="800" i="1" dirty="0">
                <a:latin typeface="Arial" pitchFamily="34" charset="0"/>
                <a:ea typeface="MS PGothic"/>
              </a:rPr>
              <a:t> K </a:t>
            </a:r>
            <a:r>
              <a:rPr lang="fr-FR" sz="800" i="1" dirty="0" err="1">
                <a:latin typeface="Arial" pitchFamily="34" charset="0"/>
                <a:ea typeface="MS PGothic"/>
              </a:rPr>
              <a:t>antagonists</a:t>
            </a:r>
            <a:endParaRPr lang="fr-FR" sz="800" i="1" dirty="0">
              <a:latin typeface="Arial" pitchFamily="34" charset="0"/>
              <a:ea typeface="MS PGothic"/>
            </a:endParaRPr>
          </a:p>
          <a:p>
            <a:r>
              <a:rPr lang="en-GB" sz="800" b="1" i="1" dirty="0">
                <a:latin typeface="Arial" pitchFamily="34" charset="0"/>
                <a:ea typeface="MS PGothic"/>
              </a:rPr>
              <a:t>References</a:t>
            </a:r>
          </a:p>
          <a:p>
            <a:pPr>
              <a:spcBef>
                <a:spcPts val="284"/>
              </a:spcBef>
            </a:pPr>
            <a:r>
              <a:rPr lang="en-US" sz="800" i="1" dirty="0" err="1">
                <a:latin typeface="Arial" pitchFamily="34" charset="0"/>
                <a:ea typeface="MS PGothic"/>
              </a:rPr>
              <a:t>Camm</a:t>
            </a:r>
            <a:r>
              <a:rPr lang="en-US" sz="800" i="1" dirty="0">
                <a:latin typeface="Arial" pitchFamily="34" charset="0"/>
                <a:ea typeface="MS PGothic"/>
              </a:rPr>
              <a:t> AJ et al. 2012 focused update of the ESC Guidelines for the management of </a:t>
            </a:r>
            <a:r>
              <a:rPr lang="en-US" sz="800" i="1" dirty="0" err="1">
                <a:latin typeface="Arial" pitchFamily="34" charset="0"/>
                <a:ea typeface="MS PGothic"/>
              </a:rPr>
              <a:t>atrial</a:t>
            </a:r>
            <a:r>
              <a:rPr lang="en-US" sz="800" i="1" dirty="0">
                <a:latin typeface="Arial" pitchFamily="34" charset="0"/>
                <a:ea typeface="MS PGothic"/>
              </a:rPr>
              <a:t> fibrillation: An update of the 2010 ESC Guidelines for the management of </a:t>
            </a:r>
            <a:r>
              <a:rPr lang="en-US" sz="800" i="1" dirty="0" err="1">
                <a:latin typeface="Arial" pitchFamily="34" charset="0"/>
                <a:ea typeface="MS PGothic"/>
              </a:rPr>
              <a:t>atrial</a:t>
            </a:r>
            <a:r>
              <a:rPr lang="en-US" sz="800" i="1" dirty="0">
                <a:latin typeface="Arial" pitchFamily="34" charset="0"/>
                <a:ea typeface="MS PGothic"/>
              </a:rPr>
              <a:t> fibrillation. </a:t>
            </a:r>
            <a:r>
              <a:rPr lang="en-US" sz="800" i="1" dirty="0" err="1">
                <a:latin typeface="Arial" pitchFamily="34" charset="0"/>
                <a:ea typeface="MS PGothic"/>
              </a:rPr>
              <a:t>Eur</a:t>
            </a:r>
            <a:r>
              <a:rPr lang="en-US" sz="800" i="1" dirty="0">
                <a:latin typeface="Arial" pitchFamily="34" charset="0"/>
                <a:ea typeface="MS PGothic"/>
              </a:rPr>
              <a:t> Heart J 2012;</a:t>
            </a:r>
            <a:r>
              <a:rPr lang="en-CA" sz="800" i="1" dirty="0">
                <a:latin typeface="Arial" pitchFamily="34" charset="0"/>
                <a:ea typeface="MS PGothic"/>
              </a:rPr>
              <a:t>e-published August 2012,</a:t>
            </a:r>
            <a:r>
              <a:rPr lang="en-US" sz="800" i="1" dirty="0">
                <a:latin typeface="Arial" pitchFamily="34" charset="0"/>
                <a:ea typeface="MS PGothic"/>
              </a:rPr>
              <a:t> doi:10.1093/</a:t>
            </a:r>
            <a:r>
              <a:rPr lang="en-US" sz="800" i="1" dirty="0" err="1">
                <a:latin typeface="Arial" pitchFamily="34" charset="0"/>
                <a:ea typeface="MS PGothic"/>
              </a:rPr>
              <a:t>eurheartj</a:t>
            </a:r>
            <a:r>
              <a:rPr lang="en-US" sz="800" i="1" dirty="0">
                <a:latin typeface="Arial" pitchFamily="34" charset="0"/>
                <a:ea typeface="MS PGothic"/>
              </a:rPr>
              <a:t>/ehs253.</a:t>
            </a:r>
            <a:endParaRPr lang="fr-FR" sz="800" dirty="0">
              <a:latin typeface="Arial" pitchFamily="34" charset="0"/>
              <a:ea typeface="MS PGothic"/>
            </a:endParaRPr>
          </a:p>
          <a:p>
            <a:endParaRPr lang="fr-FR" dirty="0" smtClean="0">
              <a:latin typeface="Arial" pitchFamily="34" charset="0"/>
              <a:ea typeface="MS PGothic"/>
            </a:endParaRPr>
          </a:p>
        </p:txBody>
      </p:sp>
      <p:sp>
        <p:nvSpPr>
          <p:cNvPr id="270340" name="Espace réservé du numéro de diapositive 3"/>
          <p:cNvSpPr>
            <a:spLocks noGrp="1"/>
          </p:cNvSpPr>
          <p:nvPr>
            <p:ph type="sldNum" sz="quarter" idx="5"/>
          </p:nvPr>
        </p:nvSpPr>
        <p:spPr>
          <a:noFill/>
          <a:ln>
            <a:miter lim="800000"/>
            <a:headEnd/>
            <a:tailEnd/>
          </a:ln>
        </p:spPr>
        <p:txBody>
          <a:bodyPr/>
          <a:lstStyle/>
          <a:p>
            <a:fld id="{BFB8BA8C-2482-4546-BA45-C009FECB3631}" type="slidenum">
              <a:rPr lang="en-US" smtClean="0"/>
              <a:pPr/>
              <a:t>38</a:t>
            </a:fld>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7" name="Rectangle 7"/>
          <p:cNvSpPr>
            <a:spLocks noGrp="1" noRot="1" noChangeAspect="1" noChangeArrowheads="1" noTextEdit="1"/>
          </p:cNvSpPr>
          <p:nvPr>
            <p:ph type="sldImg"/>
          </p:nvPr>
        </p:nvSpPr>
        <p:spPr>
          <a:xfrm>
            <a:off x="1214438" y="692453"/>
            <a:ext cx="4493122" cy="3161393"/>
          </a:xfrm>
          <a:ln/>
        </p:spPr>
      </p:sp>
      <p:sp>
        <p:nvSpPr>
          <p:cNvPr id="64518" name="Rectangle 8"/>
          <p:cNvSpPr>
            <a:spLocks noGrp="1" noChangeArrowheads="1"/>
          </p:cNvSpPr>
          <p:nvPr>
            <p:ph type="body" idx="1"/>
          </p:nvPr>
        </p:nvSpPr>
        <p:spPr>
          <a:xfrm>
            <a:off x="691697" y="4290219"/>
            <a:ext cx="5535839" cy="45243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5489" tIns="42743" rIns="85489" bIns="42743"/>
          <a:lstStyle/>
          <a:p>
            <a:pPr>
              <a:tabLst>
                <a:tab pos="163677" algn="l"/>
              </a:tabLst>
            </a:pPr>
            <a:r>
              <a:rPr lang="en-GB" b="1" dirty="0" smtClean="0">
                <a:latin typeface="Arial" pitchFamily="34" charset="0"/>
                <a:ea typeface="ヒラギノ角ゴ Pro W3" charset="-128"/>
              </a:rPr>
              <a:t>Traditional anticoagulants: drawbacks</a:t>
            </a:r>
          </a:p>
          <a:p>
            <a:pPr>
              <a:tabLst>
                <a:tab pos="163677" algn="l"/>
              </a:tabLst>
            </a:pPr>
            <a:r>
              <a:rPr lang="en-GB" dirty="0" smtClean="0">
                <a:latin typeface="Arial" pitchFamily="34" charset="0"/>
                <a:ea typeface="ヒラギノ角ゴ Pro W3" charset="-128"/>
              </a:rPr>
              <a:t>This slide describes some of the drawbacks associated with traditional anticoagulants:</a:t>
            </a:r>
          </a:p>
          <a:p>
            <a:pPr marL="256777" lvl="1" indent="-171184">
              <a:tabLst>
                <a:tab pos="163677" algn="l"/>
              </a:tabLst>
            </a:pPr>
            <a:r>
              <a:rPr lang="en-GB" dirty="0" smtClean="0">
                <a:latin typeface="Arial" pitchFamily="34" charset="0"/>
                <a:ea typeface="ヒラギノ角ゴ Pro W3" charset="-128"/>
              </a:rPr>
              <a:t>UFH is administered parentally, and the ACCP guidelines recommend monitoring and dose adjustment because the response varies among individuals. UFH is associated with a risk of HIT</a:t>
            </a:r>
            <a:r>
              <a:rPr lang="en-GB" baseline="30000" dirty="0" smtClean="0">
                <a:latin typeface="Arial" pitchFamily="34" charset="0"/>
                <a:ea typeface="ヒラギノ角ゴ Pro W3" charset="-128"/>
              </a:rPr>
              <a:t>1</a:t>
            </a:r>
          </a:p>
          <a:p>
            <a:pPr marL="256777" lvl="1" indent="-171184">
              <a:tabLst>
                <a:tab pos="163677" algn="l"/>
              </a:tabLst>
            </a:pPr>
            <a:r>
              <a:rPr lang="en-GB" dirty="0" smtClean="0">
                <a:latin typeface="Arial" pitchFamily="34" charset="0"/>
                <a:ea typeface="ヒラギノ角ゴ Pro W3" charset="-128"/>
              </a:rPr>
              <a:t>LMWHs are also administered parenterally. </a:t>
            </a:r>
            <a:r>
              <a:rPr lang="en-GB" baseline="30000" dirty="0" smtClean="0">
                <a:latin typeface="Arial" pitchFamily="34" charset="0"/>
                <a:ea typeface="ヒラギノ角ゴ Pro W3" charset="-128"/>
              </a:rPr>
              <a:t>1</a:t>
            </a:r>
          </a:p>
          <a:p>
            <a:pPr marL="256777" lvl="1" indent="-171184">
              <a:tabLst>
                <a:tab pos="163677" algn="l"/>
              </a:tabLst>
            </a:pPr>
            <a:r>
              <a:rPr lang="en-GB" dirty="0" smtClean="0">
                <a:latin typeface="Arial" pitchFamily="34" charset="0"/>
                <a:ea typeface="ヒラギノ角ゴ Pro W3" charset="-128"/>
              </a:rPr>
              <a:t>Oral VKAs are challenging to use in clinical practice because they have a narrow therapeutic window, variable dose response and multiple food–drug and drug–drug interactions. As a consequence, frequent monitoring and dose adjustment is required to maintain the anticoagulation level within the therapeutic range</a:t>
            </a:r>
            <a:r>
              <a:rPr lang="en-GB" baseline="30000" dirty="0" smtClean="0">
                <a:latin typeface="Arial" pitchFamily="34" charset="0"/>
                <a:ea typeface="ヒラギノ角ゴ Pro W3" charset="-128"/>
              </a:rPr>
              <a:t>2</a:t>
            </a:r>
          </a:p>
          <a:p>
            <a:pPr>
              <a:tabLst>
                <a:tab pos="163677" algn="l"/>
              </a:tabLst>
            </a:pPr>
            <a:endParaRPr lang="en-GB" dirty="0" smtClean="0">
              <a:latin typeface="Arial" pitchFamily="34" charset="0"/>
              <a:ea typeface="ヒラギノ角ゴ Pro W3" charset="-128"/>
            </a:endParaRPr>
          </a:p>
          <a:p>
            <a:pPr>
              <a:tabLst>
                <a:tab pos="163677" algn="l"/>
              </a:tabLst>
            </a:pPr>
            <a:r>
              <a:rPr lang="en-GB" b="1" dirty="0" smtClean="0">
                <a:latin typeface="Arial" pitchFamily="34" charset="0"/>
                <a:ea typeface="ヒラギノ角ゴ Pro W3" charset="-128"/>
              </a:rPr>
              <a:t>Abbreviations</a:t>
            </a:r>
          </a:p>
          <a:p>
            <a:pPr>
              <a:tabLst>
                <a:tab pos="163677" algn="l"/>
              </a:tabLst>
            </a:pPr>
            <a:r>
              <a:rPr lang="en-GB" dirty="0" smtClean="0">
                <a:latin typeface="Arial" pitchFamily="34" charset="0"/>
                <a:ea typeface="ヒラギノ角ゴ Pro W3" charset="-128"/>
              </a:rPr>
              <a:t>ACCP, American College of Chest Physicians; HIT, heparin-induced thrombocytopenia</a:t>
            </a:r>
          </a:p>
          <a:p>
            <a:pPr>
              <a:tabLst>
                <a:tab pos="163677" algn="l"/>
              </a:tabLst>
            </a:pPr>
            <a:endParaRPr lang="en-GB" dirty="0" smtClean="0">
              <a:latin typeface="Arial" pitchFamily="34" charset="0"/>
              <a:ea typeface="ヒラギノ角ゴ Pro W3" charset="-128"/>
            </a:endParaRPr>
          </a:p>
          <a:p>
            <a:pPr>
              <a:tabLst>
                <a:tab pos="163677" algn="l"/>
              </a:tabLst>
            </a:pPr>
            <a:r>
              <a:rPr lang="en-GB" b="1" dirty="0" smtClean="0">
                <a:latin typeface="Arial" pitchFamily="34" charset="0"/>
                <a:ea typeface="ヒラギノ角ゴ Pro W3" charset="-128"/>
              </a:rPr>
              <a:t>References</a:t>
            </a:r>
          </a:p>
          <a:p>
            <a:pPr>
              <a:tabLst>
                <a:tab pos="163677" algn="l"/>
              </a:tabLst>
            </a:pPr>
            <a:r>
              <a:rPr lang="fr-FR" dirty="0" smtClean="0">
                <a:latin typeface="Arial" pitchFamily="34" charset="0"/>
                <a:ea typeface="ヒラギノ角ゴ Pro W3" charset="-128"/>
              </a:rPr>
              <a:t>1. Hirsh J </a:t>
            </a:r>
            <a:r>
              <a:rPr lang="fr-FR" i="1" dirty="0" smtClean="0">
                <a:latin typeface="Arial" pitchFamily="34" charset="0"/>
                <a:ea typeface="ヒラギノ角ゴ Pro W3" charset="-128"/>
              </a:rPr>
              <a:t>et al</a:t>
            </a:r>
            <a:r>
              <a:rPr lang="fr-FR" dirty="0" smtClean="0">
                <a:latin typeface="Arial" pitchFamily="34" charset="0"/>
                <a:ea typeface="ヒラギノ角ゴ Pro W3" charset="-128"/>
              </a:rPr>
              <a:t>. </a:t>
            </a:r>
            <a:r>
              <a:rPr lang="fr-FR" i="1" dirty="0" smtClean="0">
                <a:latin typeface="Arial" pitchFamily="34" charset="0"/>
                <a:ea typeface="ヒラギノ角ゴ Pro W3" charset="-128"/>
              </a:rPr>
              <a:t>Chest</a:t>
            </a:r>
            <a:r>
              <a:rPr lang="fr-FR" dirty="0" smtClean="0">
                <a:latin typeface="Arial" pitchFamily="34" charset="0"/>
                <a:ea typeface="ヒラギノ角ゴ Pro W3" charset="-128"/>
              </a:rPr>
              <a:t> 2008;133;141S–159S</a:t>
            </a:r>
          </a:p>
          <a:p>
            <a:pPr>
              <a:tabLst>
                <a:tab pos="163677" algn="l"/>
              </a:tabLst>
            </a:pPr>
            <a:r>
              <a:rPr lang="fr-FR" dirty="0" smtClean="0">
                <a:latin typeface="Arial" pitchFamily="34" charset="0"/>
                <a:ea typeface="ヒラギノ角ゴ Pro W3" charset="-128"/>
              </a:rPr>
              <a:t>2. Ansell J </a:t>
            </a:r>
            <a:r>
              <a:rPr lang="fr-FR" i="1" dirty="0" smtClean="0">
                <a:latin typeface="Arial" pitchFamily="34" charset="0"/>
                <a:ea typeface="ヒラギノ角ゴ Pro W3" charset="-128"/>
              </a:rPr>
              <a:t>et al</a:t>
            </a:r>
            <a:r>
              <a:rPr lang="fr-FR" dirty="0" smtClean="0">
                <a:latin typeface="Arial" pitchFamily="34" charset="0"/>
                <a:ea typeface="ヒラギノ角ゴ Pro W3" charset="-128"/>
              </a:rPr>
              <a:t>. </a:t>
            </a:r>
            <a:r>
              <a:rPr lang="fr-FR" i="1" dirty="0" smtClean="0">
                <a:latin typeface="Arial" pitchFamily="34" charset="0"/>
                <a:ea typeface="ヒラギノ角ゴ Pro W3" charset="-128"/>
              </a:rPr>
              <a:t>Chest</a:t>
            </a:r>
            <a:r>
              <a:rPr lang="fr-FR" dirty="0" smtClean="0">
                <a:latin typeface="Arial" pitchFamily="34" charset="0"/>
                <a:ea typeface="ヒラギノ角ゴ Pro W3" charset="-128"/>
              </a:rPr>
              <a:t> 2008;133;160S–198S</a:t>
            </a:r>
          </a:p>
          <a:p>
            <a:pPr>
              <a:tabLst>
                <a:tab pos="163677" algn="l"/>
              </a:tabLst>
            </a:pPr>
            <a:r>
              <a:rPr lang="en-GB" dirty="0" smtClean="0">
                <a:latin typeface="Arial" pitchFamily="34" charset="0"/>
                <a:ea typeface="ヒラギノ角ゴ Pro W3" charset="-128"/>
              </a:rPr>
              <a:t> </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Rectangle 5"/>
          <p:cNvSpPr>
            <a:spLocks noGrp="1" noRot="1" noChangeAspect="1" noChangeArrowheads="1" noTextEdit="1"/>
          </p:cNvSpPr>
          <p:nvPr>
            <p:ph type="sldImg"/>
          </p:nvPr>
        </p:nvSpPr>
        <p:spPr>
          <a:xfrm>
            <a:off x="1381125" y="731838"/>
            <a:ext cx="4181475" cy="3136900"/>
          </a:xfrm>
          <a:ln/>
        </p:spPr>
      </p:sp>
      <p:sp>
        <p:nvSpPr>
          <p:cNvPr id="80900" name="Rectangle 6"/>
          <p:cNvSpPr>
            <a:spLocks noGrp="1" noChangeArrowheads="1"/>
          </p:cNvSpPr>
          <p:nvPr>
            <p:ph type="body" idx="1"/>
          </p:nvPr>
        </p:nvSpPr>
        <p:spPr>
          <a:xfrm>
            <a:off x="662214" y="4290219"/>
            <a:ext cx="5691188" cy="45243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87703" indent="-187703">
              <a:spcBef>
                <a:spcPct val="20000"/>
              </a:spcBef>
              <a:tabLst>
                <a:tab pos="178693" algn="l"/>
              </a:tabLst>
            </a:pPr>
            <a:r>
              <a:rPr lang="en-GB" sz="900" b="1" dirty="0">
                <a:latin typeface="Arial" pitchFamily="34" charset="0"/>
                <a:ea typeface="ヒラギノ角ゴ Pro W3" charset="-128"/>
              </a:rPr>
              <a:t>Targets for anticoagulants</a:t>
            </a:r>
          </a:p>
          <a:p>
            <a:pPr marL="187703" indent="-187703">
              <a:spcBef>
                <a:spcPct val="20000"/>
              </a:spcBef>
              <a:tabLst>
                <a:tab pos="178693" algn="l"/>
              </a:tabLst>
            </a:pPr>
            <a:r>
              <a:rPr lang="en-GB" sz="900" dirty="0">
                <a:latin typeface="Arial" pitchFamily="34" charset="0"/>
                <a:ea typeface="ヒラギノ角ゴ Pro W3" charset="-128"/>
              </a:rPr>
              <a:t>This slide shows a simplified model of the coagulation pathway</a:t>
            </a:r>
          </a:p>
          <a:p>
            <a:pPr marL="187703" indent="-187703">
              <a:spcBef>
                <a:spcPct val="20000"/>
              </a:spcBef>
              <a:tabLst>
                <a:tab pos="178693" algn="l"/>
              </a:tabLst>
            </a:pPr>
            <a:r>
              <a:rPr lang="en-GB" sz="900" dirty="0">
                <a:latin typeface="Arial" pitchFamily="34" charset="0"/>
                <a:ea typeface="ヒラギノ角ゴ Pro W3" charset="-128"/>
              </a:rPr>
              <a:t>Different anticoagulants target different points in the coagulation pathway</a:t>
            </a:r>
          </a:p>
          <a:p>
            <a:pPr marL="187703" indent="-187703">
              <a:spcBef>
                <a:spcPct val="20000"/>
              </a:spcBef>
              <a:tabLst>
                <a:tab pos="178693" algn="l"/>
              </a:tabLst>
            </a:pPr>
            <a:r>
              <a:rPr lang="en-GB" sz="900" i="1" dirty="0">
                <a:latin typeface="Arial" pitchFamily="34" charset="0"/>
                <a:ea typeface="ヒラギノ角ゴ Pro W3" charset="-128"/>
              </a:rPr>
              <a:t>Factor Xa inhibitors</a:t>
            </a:r>
          </a:p>
          <a:p>
            <a:pPr>
              <a:spcBef>
                <a:spcPct val="20000"/>
              </a:spcBef>
            </a:pPr>
            <a:r>
              <a:rPr lang="en-GB" sz="900" dirty="0">
                <a:latin typeface="Arial" pitchFamily="34" charset="0"/>
                <a:ea typeface="ヒラギノ角ゴ Pro W3" charset="-128"/>
              </a:rPr>
              <a:t>Factor Xa is an attractive target for anticoagulation because it plays a key role in the coagulation process and no thrombin can be generated without Factor Xa</a:t>
            </a:r>
          </a:p>
          <a:p>
            <a:pPr>
              <a:spcBef>
                <a:spcPct val="20000"/>
              </a:spcBef>
            </a:pPr>
            <a:r>
              <a:rPr lang="en-GB" sz="900" dirty="0">
                <a:latin typeface="Arial" pitchFamily="34" charset="0"/>
                <a:ea typeface="ヒラギノ角ゴ Pro W3" charset="-128"/>
              </a:rPr>
              <a:t>Several direct Factor Xa inhibitors are either licensed or in development. These include rivaroxaban, apixaban, edoxaban and betrixaban</a:t>
            </a:r>
            <a:r>
              <a:rPr lang="en-GB" sz="900" baseline="30000" dirty="0">
                <a:latin typeface="Arial" pitchFamily="34" charset="0"/>
                <a:ea typeface="ヒラギノ角ゴ Pro W3" charset="-128"/>
              </a:rPr>
              <a:t>1</a:t>
            </a:r>
          </a:p>
          <a:p>
            <a:pPr marL="187703" indent="-187703">
              <a:spcBef>
                <a:spcPct val="20000"/>
              </a:spcBef>
              <a:tabLst>
                <a:tab pos="178693" algn="l"/>
              </a:tabLst>
            </a:pPr>
            <a:r>
              <a:rPr lang="en-GB" sz="900" i="1" dirty="0">
                <a:latin typeface="Arial" pitchFamily="34" charset="0"/>
                <a:ea typeface="ヒラギノ角ゴ Pro W3" charset="-128"/>
              </a:rPr>
              <a:t>Direct thrombin inhibitors</a:t>
            </a:r>
          </a:p>
          <a:p>
            <a:pPr>
              <a:spcBef>
                <a:spcPct val="20000"/>
              </a:spcBef>
              <a:tabLst>
                <a:tab pos="178693" algn="l"/>
              </a:tabLst>
            </a:pPr>
            <a:r>
              <a:rPr lang="en-GB" sz="900" dirty="0">
                <a:latin typeface="Arial" pitchFamily="34" charset="0"/>
                <a:ea typeface="ヒラギノ角ゴ Pro W3" charset="-128"/>
              </a:rPr>
              <a:t>Thrombin converts fibrinogen to fibrin and plays a key role in clot formation. It is also a potent activator of platelets</a:t>
            </a:r>
          </a:p>
          <a:p>
            <a:pPr>
              <a:spcBef>
                <a:spcPct val="20000"/>
              </a:spcBef>
            </a:pPr>
            <a:r>
              <a:rPr lang="en-GB" sz="900" dirty="0">
                <a:latin typeface="Arial" pitchFamily="34" charset="0"/>
                <a:ea typeface="ヒラギノ角ゴ Pro W3" charset="-128"/>
              </a:rPr>
              <a:t>Direct thrombin inhibitors are able to inhibit free and clot-bound thrombin</a:t>
            </a:r>
            <a:r>
              <a:rPr lang="en-GB" sz="900" baseline="30000" dirty="0">
                <a:latin typeface="Arial" pitchFamily="34" charset="0"/>
                <a:ea typeface="ヒラギノ角ゴ Pro W3" charset="-128"/>
              </a:rPr>
              <a:t>2</a:t>
            </a:r>
            <a:r>
              <a:rPr lang="en-GB" sz="900" dirty="0">
                <a:latin typeface="Arial" pitchFamily="34" charset="0"/>
                <a:ea typeface="ヒラギノ角ゴ Pro W3" charset="-128"/>
              </a:rPr>
              <a:t> and block the final step of the coagulation cascade</a:t>
            </a:r>
          </a:p>
          <a:p>
            <a:pPr>
              <a:spcBef>
                <a:spcPct val="20000"/>
              </a:spcBef>
            </a:pPr>
            <a:r>
              <a:rPr lang="en-GB" sz="900" dirty="0">
                <a:latin typeface="Arial" pitchFamily="34" charset="0"/>
                <a:ea typeface="ヒラギノ角ゴ Pro W3" charset="-128"/>
              </a:rPr>
              <a:t>The direct thrombin inhibitor ximelagatran (withdrawn from the market owing to concerns of severe liver toxicity during long-term use</a:t>
            </a:r>
            <a:r>
              <a:rPr lang="en-GB" sz="900" baseline="30000" dirty="0">
                <a:latin typeface="Arial" pitchFamily="34" charset="0"/>
                <a:ea typeface="ヒラギノ角ゴ Pro W3" charset="-128"/>
              </a:rPr>
              <a:t>2</a:t>
            </a:r>
            <a:r>
              <a:rPr lang="en-GB" sz="900" dirty="0">
                <a:latin typeface="Arial" pitchFamily="34" charset="0"/>
                <a:ea typeface="ヒラギノ角ゴ Pro W3" charset="-128"/>
              </a:rPr>
              <a:t>) provided proof-of-principle for new oral anticoagulants without routine coagulation monitoring</a:t>
            </a:r>
          </a:p>
          <a:p>
            <a:pPr>
              <a:spcBef>
                <a:spcPct val="20000"/>
              </a:spcBef>
            </a:pPr>
            <a:r>
              <a:rPr lang="en-GB" sz="900" dirty="0">
                <a:latin typeface="Arial" pitchFamily="34" charset="0"/>
                <a:ea typeface="ヒラギノ角ゴ Pro W3" charset="-128"/>
              </a:rPr>
              <a:t>Dabigatran is the only drug in this class to be available for clinical use for the prevention of thrombosis in hip and knee surgery and the prevention of stroke and systemic embolism in patients with AF</a:t>
            </a:r>
            <a:r>
              <a:rPr lang="en-GB" sz="900" baseline="30000" dirty="0">
                <a:latin typeface="Arial" pitchFamily="34" charset="0"/>
                <a:ea typeface="ヒラギノ角ゴ Pro W3" charset="-128"/>
              </a:rPr>
              <a:t>3 </a:t>
            </a:r>
            <a:endParaRPr lang="en-US" sz="900" dirty="0">
              <a:latin typeface="Arial" pitchFamily="34" charset="0"/>
              <a:ea typeface="ヒラギノ角ゴ Pro W3" charset="-128"/>
            </a:endParaRPr>
          </a:p>
          <a:p>
            <a:pPr marL="187703" indent="-187703">
              <a:spcBef>
                <a:spcPct val="20000"/>
              </a:spcBef>
              <a:tabLst>
                <a:tab pos="178693" algn="l"/>
              </a:tabLst>
            </a:pPr>
            <a:r>
              <a:rPr lang="en-GB" sz="900" i="1" dirty="0">
                <a:latin typeface="Arial" pitchFamily="34" charset="0"/>
                <a:ea typeface="ヒラギノ角ゴ Pro W3" charset="-128"/>
              </a:rPr>
              <a:t>VKAs</a:t>
            </a:r>
          </a:p>
          <a:p>
            <a:pPr>
              <a:spcBef>
                <a:spcPct val="20000"/>
              </a:spcBef>
            </a:pPr>
            <a:r>
              <a:rPr lang="en-GB" sz="900" dirty="0">
                <a:latin typeface="Arial" pitchFamily="34" charset="0"/>
                <a:ea typeface="ヒラギノ角ゴ Pro W3" charset="-128"/>
              </a:rPr>
              <a:t>VKAs, such as warfarin, target multiple coagulation factors by inhibiting vitamin K-dependent carboxylation of Factors II, VII, IX and X, leading to reduced coagulant activity</a:t>
            </a:r>
          </a:p>
          <a:p>
            <a:pPr marL="187703" indent="-187703">
              <a:spcBef>
                <a:spcPct val="20000"/>
              </a:spcBef>
              <a:tabLst>
                <a:tab pos="178693" algn="l"/>
              </a:tabLst>
            </a:pPr>
            <a:endParaRPr lang="en-GB" sz="900" dirty="0">
              <a:latin typeface="Arial" pitchFamily="34" charset="0"/>
              <a:ea typeface="ヒラギノ角ゴ Pro W3" charset="-128"/>
            </a:endParaRPr>
          </a:p>
          <a:p>
            <a:pPr marL="187703" indent="-187703">
              <a:spcBef>
                <a:spcPct val="20000"/>
              </a:spcBef>
              <a:tabLst>
                <a:tab pos="178693" algn="l"/>
              </a:tabLst>
            </a:pPr>
            <a:r>
              <a:rPr lang="en-GB" sz="900" b="1" dirty="0">
                <a:latin typeface="Arial" pitchFamily="34" charset="0"/>
                <a:ea typeface="ヒラギノ角ゴ Pro W3" charset="-128"/>
              </a:rPr>
              <a:t>Abbreviation</a:t>
            </a:r>
          </a:p>
          <a:p>
            <a:pPr marL="187703" indent="-187703">
              <a:spcBef>
                <a:spcPct val="20000"/>
              </a:spcBef>
              <a:tabLst>
                <a:tab pos="178693" algn="l"/>
              </a:tabLst>
            </a:pPr>
            <a:r>
              <a:rPr lang="en-GB" sz="900" dirty="0">
                <a:latin typeface="Arial" pitchFamily="34" charset="0"/>
                <a:ea typeface="ヒラギノ角ゴ Pro W3" charset="-128"/>
              </a:rPr>
              <a:t>TF, tissue factor</a:t>
            </a:r>
          </a:p>
          <a:p>
            <a:pPr marL="187703" indent="-187703">
              <a:spcBef>
                <a:spcPct val="20000"/>
              </a:spcBef>
              <a:tabLst>
                <a:tab pos="178693" algn="l"/>
              </a:tabLst>
            </a:pPr>
            <a:endParaRPr lang="en-GB" sz="900" dirty="0">
              <a:latin typeface="Arial" pitchFamily="34" charset="0"/>
              <a:ea typeface="ヒラギノ角ゴ Pro W3" charset="-128"/>
            </a:endParaRPr>
          </a:p>
          <a:p>
            <a:pPr marL="187703" indent="-187703">
              <a:spcBef>
                <a:spcPct val="20000"/>
              </a:spcBef>
              <a:tabLst>
                <a:tab pos="178693" algn="l"/>
              </a:tabLst>
            </a:pPr>
            <a:r>
              <a:rPr lang="en-GB" sz="900" b="1" dirty="0">
                <a:latin typeface="Arial" pitchFamily="34" charset="0"/>
                <a:ea typeface="ヒラギノ角ゴ Pro W3" charset="-128"/>
              </a:rPr>
              <a:t>References</a:t>
            </a:r>
            <a:endParaRPr lang="en-US" sz="900" b="1" dirty="0">
              <a:latin typeface="Arial" pitchFamily="34" charset="0"/>
              <a:ea typeface="ヒラギノ角ゴ Pro W3" charset="-128"/>
            </a:endParaRPr>
          </a:p>
          <a:p>
            <a:pPr marL="187703" indent="-187703">
              <a:spcBef>
                <a:spcPct val="20000"/>
              </a:spcBef>
              <a:buFont typeface="Wingdings 2" pitchFamily="18" charset="2"/>
              <a:buAutoNum type="arabicPeriod"/>
              <a:tabLst>
                <a:tab pos="178693" algn="l"/>
              </a:tabLst>
            </a:pPr>
            <a:r>
              <a:rPr lang="en-GB" sz="900" dirty="0">
                <a:latin typeface="Arial" pitchFamily="34" charset="0"/>
                <a:ea typeface="ヒラギノ角ゴ Pro W3" charset="-128"/>
              </a:rPr>
              <a:t>Spyropoulos AC </a:t>
            </a:r>
            <a:r>
              <a:rPr lang="en-GB" sz="900" i="1" dirty="0">
                <a:latin typeface="Arial" pitchFamily="34" charset="0"/>
                <a:ea typeface="ヒラギノ角ゴ Pro W3" charset="-128"/>
              </a:rPr>
              <a:t>et al</a:t>
            </a:r>
            <a:r>
              <a:rPr lang="en-GB" sz="900" dirty="0">
                <a:latin typeface="Arial" pitchFamily="34" charset="0"/>
                <a:ea typeface="ヒラギノ角ゴ Pro W3" charset="-128"/>
              </a:rPr>
              <a:t>. </a:t>
            </a:r>
            <a:r>
              <a:rPr lang="en-GB" sz="900" i="1" dirty="0">
                <a:latin typeface="Arial" pitchFamily="34" charset="0"/>
                <a:ea typeface="ヒラギノ角ゴ Pro W3" charset="-128"/>
              </a:rPr>
              <a:t>Expert Opin Investig Drugs</a:t>
            </a:r>
            <a:r>
              <a:rPr lang="en-GB" sz="900" dirty="0">
                <a:latin typeface="Arial" pitchFamily="34" charset="0"/>
                <a:ea typeface="ヒラギノ角ゴ Pro W3" charset="-128"/>
              </a:rPr>
              <a:t> 2007;16:431–440</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3" name="Rectangle 5"/>
          <p:cNvSpPr>
            <a:spLocks noGrp="1" noRot="1" noChangeAspect="1" noChangeArrowheads="1" noTextEdit="1"/>
          </p:cNvSpPr>
          <p:nvPr>
            <p:ph type="sldImg"/>
          </p:nvPr>
        </p:nvSpPr>
        <p:spPr>
          <a:xfrm>
            <a:off x="1220391" y="709084"/>
            <a:ext cx="4484192" cy="3153833"/>
          </a:xfrm>
          <a:ln/>
        </p:spPr>
      </p:sp>
      <p:sp>
        <p:nvSpPr>
          <p:cNvPr id="87044" name="Rectangle 6"/>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 typeface="Wingdings 2" pitchFamily="18" charset="2"/>
              <a:buNone/>
            </a:pPr>
            <a:r>
              <a:rPr lang="de-DE" b="1" dirty="0" smtClean="0">
                <a:latin typeface="Arial" pitchFamily="34" charset="0"/>
                <a:ea typeface="ヒラギノ角ゴ Pro W3" charset="-128"/>
              </a:rPr>
              <a:t>Stroke prevention in AF: VKAs vs placebo or no treatment</a:t>
            </a:r>
          </a:p>
          <a:p>
            <a:r>
              <a:rPr lang="en-US" dirty="0" smtClean="0">
                <a:latin typeface="Arial" pitchFamily="34" charset="0"/>
                <a:ea typeface="ヒラギノ角ゴ Pro W3" charset="-128"/>
              </a:rPr>
              <a:t>Hart and colleagues performed a meta-analysis of clinical trials (n=6) that compared adjusted-dose warfarin with placebo</a:t>
            </a:r>
          </a:p>
          <a:p>
            <a:r>
              <a:rPr lang="en-US" dirty="0" smtClean="0">
                <a:latin typeface="Arial" pitchFamily="34" charset="0"/>
                <a:ea typeface="ヒラギノ角ゴ Pro W3" charset="-128"/>
              </a:rPr>
              <a:t>Warfarin reduced the relative risk of stroke by 64% (95% CI 49–74), compared with placebo</a:t>
            </a:r>
          </a:p>
          <a:p>
            <a:r>
              <a:rPr lang="en-US" dirty="0" smtClean="0">
                <a:latin typeface="Arial" pitchFamily="34" charset="0"/>
                <a:ea typeface="ヒラギノ角ゴ Pro W3" charset="-128"/>
              </a:rPr>
              <a:t>The absolute risk reduction for primary prevention was 2.7% and for secondary prevention was 8.4%</a:t>
            </a:r>
          </a:p>
          <a:p>
            <a:endParaRPr lang="en-US" dirty="0" smtClean="0">
              <a:latin typeface="Arial" pitchFamily="34" charset="0"/>
              <a:ea typeface="ヒラギノ角ゴ Pro W3" charset="-128"/>
            </a:endParaRPr>
          </a:p>
          <a:p>
            <a:pPr>
              <a:buFont typeface="Wingdings 2" pitchFamily="18" charset="2"/>
              <a:buNone/>
            </a:pPr>
            <a:r>
              <a:rPr lang="it-IT" b="1" dirty="0" smtClean="0">
                <a:latin typeface="Arial" pitchFamily="34" charset="0"/>
                <a:ea typeface="ヒラギノ角ゴ Pro W3" charset="-128"/>
              </a:rPr>
              <a:t>Abbreviations</a:t>
            </a:r>
          </a:p>
          <a:p>
            <a:pPr>
              <a:buFont typeface="Wingdings 2" pitchFamily="18" charset="2"/>
              <a:buNone/>
            </a:pPr>
            <a:r>
              <a:rPr lang="it-IT" dirty="0" smtClean="0">
                <a:latin typeface="Arial" pitchFamily="34" charset="0"/>
                <a:ea typeface="ヒラギノ角ゴ Pro W3" charset="-128"/>
              </a:rPr>
              <a:t>BAATAF, Boston Area Anticoagulation Trial for Atrial Fibrillation; CAFA, Canadian Atrial</a:t>
            </a:r>
          </a:p>
          <a:p>
            <a:pPr>
              <a:spcBef>
                <a:spcPct val="0"/>
              </a:spcBef>
              <a:buFont typeface="Wingdings 2" pitchFamily="18" charset="2"/>
              <a:buNone/>
            </a:pPr>
            <a:r>
              <a:rPr lang="it-IT" dirty="0" smtClean="0">
                <a:latin typeface="Arial" pitchFamily="34" charset="0"/>
                <a:ea typeface="ヒラギノ角ゴ Pro W3" charset="-128"/>
              </a:rPr>
              <a:t>Fibrillation Anticoagulation; SPINAF, Stroke Prevention in Nonrheumatic Atrial Fibrillation</a:t>
            </a:r>
            <a:endParaRPr lang="en-GB" dirty="0" smtClean="0">
              <a:latin typeface="Arial" pitchFamily="34" charset="0"/>
              <a:ea typeface="ヒラギノ角ゴ Pro W3" charset="-128"/>
            </a:endParaRPr>
          </a:p>
          <a:p>
            <a:pPr>
              <a:buFont typeface="Wingdings 2" pitchFamily="18" charset="2"/>
              <a:buNone/>
            </a:pPr>
            <a:endParaRPr lang="en-GB" dirty="0" smtClean="0">
              <a:latin typeface="Arial" pitchFamily="34" charset="0"/>
              <a:ea typeface="ヒラギノ角ゴ Pro W3" charset="-128"/>
            </a:endParaRPr>
          </a:p>
          <a:p>
            <a:pPr>
              <a:buFont typeface="Wingdings 2" pitchFamily="18" charset="2"/>
              <a:buNone/>
            </a:pPr>
            <a:r>
              <a:rPr lang="en-GB" b="1" dirty="0" smtClean="0">
                <a:latin typeface="Arial" pitchFamily="34" charset="0"/>
                <a:ea typeface="ヒラギノ角ゴ Pro W3" charset="-128"/>
              </a:rPr>
              <a:t>Reference</a:t>
            </a:r>
            <a:endParaRPr lang="en-US" b="1" dirty="0" smtClean="0">
              <a:latin typeface="Arial" pitchFamily="34" charset="0"/>
              <a:ea typeface="ヒラギノ角ゴ Pro W3" charset="-128"/>
            </a:endParaRPr>
          </a:p>
          <a:p>
            <a:pPr>
              <a:buFont typeface="Calibri" pitchFamily="34" charset="0"/>
              <a:buAutoNum type="arabicPeriod"/>
            </a:pPr>
            <a:r>
              <a:rPr lang="en-US" dirty="0" smtClean="0">
                <a:latin typeface="Arial" pitchFamily="34" charset="0"/>
                <a:ea typeface="ヒラギノ角ゴ Pro W3" charset="-128"/>
              </a:rPr>
              <a:t>Hart RG </a:t>
            </a:r>
            <a:r>
              <a:rPr lang="en-US" i="1" dirty="0" smtClean="0">
                <a:latin typeface="Arial" pitchFamily="34" charset="0"/>
                <a:ea typeface="ヒラギノ角ゴ Pro W3" charset="-128"/>
              </a:rPr>
              <a:t>et al</a:t>
            </a:r>
            <a:r>
              <a:rPr lang="en-US" dirty="0" smtClean="0">
                <a:latin typeface="Arial" pitchFamily="34" charset="0"/>
                <a:ea typeface="ヒラギノ角ゴ Pro W3" charset="-128"/>
              </a:rPr>
              <a:t>. </a:t>
            </a:r>
            <a:r>
              <a:rPr lang="en-US" i="1" dirty="0" smtClean="0">
                <a:latin typeface="Arial" pitchFamily="34" charset="0"/>
                <a:ea typeface="ヒラギノ角ゴ Pro W3" charset="-128"/>
              </a:rPr>
              <a:t>Ann Intern Med</a:t>
            </a:r>
            <a:r>
              <a:rPr lang="en-US" dirty="0" smtClean="0">
                <a:latin typeface="Arial" pitchFamily="34" charset="0"/>
                <a:ea typeface="ヒラギノ角ゴ Pro W3" charset="-128"/>
              </a:rPr>
              <a:t> 2007;146:857–867</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xfrm>
            <a:off x="3883852" y="8684900"/>
            <a:ext cx="2972547" cy="457639"/>
          </a:xfrm>
          <a:prstGeom prst="rect">
            <a:avLst/>
          </a:prstGeom>
          <a:noFill/>
          <a:ln>
            <a:miter lim="800000"/>
            <a:headEnd/>
            <a:tailEnd/>
          </a:ln>
        </p:spPr>
        <p:txBody>
          <a:bodyPr/>
          <a:lstStyle/>
          <a:p>
            <a:fld id="{10F906FD-D3E0-6F4D-B203-0ACB76D80DBE}" type="slidenum">
              <a:rPr lang="en-GB"/>
              <a:pPr/>
              <a:t>42</a:t>
            </a:fld>
            <a:endParaRPr lang="en-GB" dirty="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p:spPr>
        <p:txBody>
          <a:bodyPr/>
          <a:lstStyle/>
          <a:p>
            <a:pPr eaLnBrk="1" hangingPunct="1"/>
            <a:r>
              <a:rPr lang="en-US" sz="900" dirty="0">
                <a:latin typeface="Arial" pitchFamily="-84" charset="0"/>
              </a:rPr>
              <a:t>J Thromb Thrombolysis 2008; 25: 52-60.</a:t>
            </a:r>
          </a:p>
          <a:p>
            <a:pPr eaLnBrk="1" hangingPunct="1"/>
            <a:endParaRPr lang="en-GB" dirty="0">
              <a:latin typeface="Arial" pitchFamily="-8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1196" y="337155"/>
            <a:ext cx="4875609"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2213382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1305B802-8265-D946-8605-B7719A2F5B11}" type="slidenum">
              <a:rPr lang="en-US" smtClean="0"/>
              <a:pPr/>
              <a:t>5</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Rectangle 5"/>
          <p:cNvSpPr>
            <a:spLocks noGrp="1" noRot="1" noChangeAspect="1" noChangeArrowheads="1" noTextEdit="1"/>
          </p:cNvSpPr>
          <p:nvPr>
            <p:ph type="sldImg"/>
          </p:nvPr>
        </p:nvSpPr>
        <p:spPr>
          <a:xfrm>
            <a:off x="1381125" y="731838"/>
            <a:ext cx="4181475" cy="3136900"/>
          </a:xfrm>
          <a:ln/>
        </p:spPr>
      </p:sp>
      <p:sp>
        <p:nvSpPr>
          <p:cNvPr id="74756" name="Rectangle 6"/>
          <p:cNvSpPr>
            <a:spLocks noGrp="1" noChangeArrowheads="1"/>
          </p:cNvSpPr>
          <p:nvPr>
            <p:ph type="body" idx="1"/>
          </p:nvPr>
        </p:nvSpPr>
        <p:spPr>
          <a:xfrm>
            <a:off x="670153" y="4290220"/>
            <a:ext cx="5600473" cy="45085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 typeface="Wingdings 2" pitchFamily="18" charset="2"/>
              <a:buNone/>
            </a:pPr>
            <a:r>
              <a:rPr lang="en-GB" b="1" dirty="0" smtClean="0">
                <a:latin typeface="Arial" pitchFamily="34" charset="0"/>
                <a:ea typeface="ヒラギノ角ゴ Pro W3" charset="-128"/>
              </a:rPr>
              <a:t>Optimal properties of an oral anticoagulant</a:t>
            </a:r>
          </a:p>
          <a:p>
            <a:r>
              <a:rPr lang="en-GB" dirty="0" smtClean="0">
                <a:latin typeface="Arial" pitchFamily="34" charset="0"/>
                <a:ea typeface="ヒラギノ角ゴ Pro W3" charset="-128"/>
              </a:rPr>
              <a:t>An oral anticoagulant would optimally have </a:t>
            </a:r>
            <a:r>
              <a:rPr lang="en-US" dirty="0" smtClean="0">
                <a:latin typeface="Arial" pitchFamily="34" charset="0"/>
                <a:ea typeface="ヒラギノ角ゴ Pro W3" charset="-128"/>
              </a:rPr>
              <a:t>once-daily administration, no significant food or drug interactions, and have a predictable dose response – which would permit use </a:t>
            </a:r>
            <a:r>
              <a:rPr lang="en-US" sz="1000" dirty="0">
                <a:latin typeface="Arial" pitchFamily="34" charset="0"/>
                <a:ea typeface="ヒラギノ角ゴ Pro W3" charset="-128"/>
              </a:rPr>
              <a:t>without routine coagulation monitoring, the use of a fixed dose and a wide therapeutic window</a:t>
            </a:r>
            <a:endParaRPr lang="en-GB" sz="1000" dirty="0">
              <a:latin typeface="Arial" pitchFamily="34" charset="0"/>
              <a:ea typeface="ヒラギノ角ゴ Pro W3" charset="-128"/>
            </a:endParaRPr>
          </a:p>
          <a:p>
            <a:pPr marL="0" lvl="1"/>
            <a:r>
              <a:rPr lang="en-GB" sz="1000" dirty="0">
                <a:latin typeface="Arial" pitchFamily="34" charset="0"/>
                <a:ea typeface="ヒラギノ角ゴ Pro W3" charset="-128"/>
              </a:rPr>
              <a:t>Warfarin requires frequent monitoring and dose adjustments, and interacts with numerous foods and drugs</a:t>
            </a:r>
          </a:p>
          <a:p>
            <a:pPr marL="0" lvl="1"/>
            <a:r>
              <a:rPr lang="en-GB" sz="1000" dirty="0">
                <a:latin typeface="Arial" pitchFamily="34" charset="0"/>
                <a:ea typeface="ヒラギノ角ゴ Pro W3" charset="-128"/>
              </a:rPr>
              <a:t>Dabigatran requires twice-daily dosing</a:t>
            </a:r>
            <a:r>
              <a:rPr lang="en-GB" sz="1000" baseline="30000" dirty="0">
                <a:latin typeface="Arial" pitchFamily="34" charset="0"/>
                <a:ea typeface="ヒラギノ角ゴ Pro W3" charset="-128"/>
              </a:rPr>
              <a:t>4</a:t>
            </a:r>
          </a:p>
          <a:p>
            <a:pPr>
              <a:buFont typeface="Wingdings 2" pitchFamily="18" charset="2"/>
              <a:buNone/>
            </a:pPr>
            <a:endParaRPr lang="en-GB" dirty="0" smtClean="0">
              <a:latin typeface="Arial" pitchFamily="34" charset="0"/>
              <a:ea typeface="ヒラギノ角ゴ Pro W3" charset="-128"/>
            </a:endParaRPr>
          </a:p>
          <a:p>
            <a:pPr>
              <a:buFont typeface="Wingdings 2" pitchFamily="18" charset="2"/>
              <a:buNone/>
            </a:pPr>
            <a:r>
              <a:rPr lang="en-GB" dirty="0" smtClean="0">
                <a:latin typeface="Arial" pitchFamily="34" charset="0"/>
                <a:ea typeface="ヒラギノ角ゴ Pro W3" charset="-128"/>
              </a:rPr>
              <a:t>References</a:t>
            </a:r>
          </a:p>
          <a:p>
            <a:pPr eaLnBrk="1" hangingPunct="1">
              <a:spcBef>
                <a:spcPct val="0"/>
              </a:spcBef>
              <a:buFontTx/>
              <a:buAutoNum type="arabicPeriod"/>
            </a:pPr>
            <a:r>
              <a:rPr lang="en-GB" sz="1100" dirty="0">
                <a:ea typeface="ＭＳ Ｐゴシック" pitchFamily="34" charset="-128"/>
              </a:rPr>
              <a:t>Perzborn </a:t>
            </a:r>
            <a:r>
              <a:rPr lang="en-GB" sz="1100" i="1" dirty="0">
                <a:ea typeface="ＭＳ Ｐゴシック" pitchFamily="34" charset="-128"/>
              </a:rPr>
              <a:t>et al. </a:t>
            </a:r>
            <a:r>
              <a:rPr lang="en-GB" sz="1100" dirty="0">
                <a:ea typeface="ＭＳ Ｐゴシック" pitchFamily="34" charset="-128"/>
              </a:rPr>
              <a:t>Drug discovery 2011 10:65-71</a:t>
            </a:r>
          </a:p>
          <a:p>
            <a:pPr eaLnBrk="1" hangingPunct="1">
              <a:spcBef>
                <a:spcPct val="0"/>
              </a:spcBef>
              <a:buFontTx/>
              <a:buAutoNum type="arabicPeriod"/>
            </a:pPr>
            <a:r>
              <a:rPr lang="da-DK" dirty="0" smtClean="0">
                <a:ea typeface="ＭＳ Ｐゴシック" pitchFamily="34" charset="-128"/>
              </a:rPr>
              <a:t>Warfarin </a:t>
            </a:r>
            <a:r>
              <a:rPr lang="da-DK" dirty="0">
                <a:ea typeface="ＭＳ Ｐゴシック" pitchFamily="34" charset="-128"/>
              </a:rPr>
              <a:t>0.5 mg  SMPC </a:t>
            </a:r>
            <a:r>
              <a:rPr lang="da-DK" dirty="0" smtClean="0">
                <a:ea typeface="ＭＳ Ｐゴシック" pitchFamily="34" charset="-128"/>
              </a:rPr>
              <a:t>2010</a:t>
            </a:r>
            <a:endParaRPr lang="en-GB" sz="1100" dirty="0">
              <a:ea typeface="ＭＳ Ｐゴシック" pitchFamily="34" charset="-128"/>
            </a:endParaRPr>
          </a:p>
          <a:p>
            <a:pPr eaLnBrk="1" hangingPunct="1">
              <a:spcBef>
                <a:spcPct val="0"/>
              </a:spcBef>
              <a:buFontTx/>
              <a:buAutoNum type="arabicPeriod"/>
            </a:pPr>
            <a:r>
              <a:rPr lang="da-DK" dirty="0" smtClean="0">
                <a:ea typeface="ＭＳ Ｐゴシック" pitchFamily="34" charset="-128"/>
              </a:rPr>
              <a:t>Xarelto 15mg </a:t>
            </a:r>
            <a:r>
              <a:rPr lang="da-DK" dirty="0">
                <a:ea typeface="ＭＳ Ｐゴシック" pitchFamily="34" charset="-128"/>
              </a:rPr>
              <a:t>and 20mg </a:t>
            </a:r>
            <a:r>
              <a:rPr lang="da-DK" dirty="0" smtClean="0">
                <a:ea typeface="ＭＳ Ｐゴシック" pitchFamily="34" charset="-128"/>
              </a:rPr>
              <a:t>SmPC June 2012</a:t>
            </a:r>
            <a:endParaRPr lang="da-DK" dirty="0">
              <a:ea typeface="ＭＳ Ｐゴシック" pitchFamily="34" charset="-128"/>
            </a:endParaRPr>
          </a:p>
          <a:p>
            <a:pPr eaLnBrk="1" hangingPunct="1">
              <a:buFont typeface="Wingdings 2" pitchFamily="18" charset="2"/>
              <a:buAutoNum type="arabicPeriod"/>
            </a:pPr>
            <a:r>
              <a:rPr lang="da-DK" dirty="0" smtClean="0">
                <a:latin typeface="Arial" pitchFamily="34" charset="0"/>
                <a:ea typeface="ヒラギノ角ゴ Pro W3" charset="-128"/>
              </a:rPr>
              <a:t>Dabigatran SMPC 2011</a:t>
            </a:r>
          </a:p>
          <a:p>
            <a:pPr>
              <a:buFont typeface="Wingdings 2" pitchFamily="18" charset="2"/>
              <a:buNone/>
            </a:pPr>
            <a:endParaRPr lang="en-GB" dirty="0" smtClean="0">
              <a:latin typeface="Arial" pitchFamily="34" charset="0"/>
              <a:ea typeface="ヒラギノ角ゴ Pro W3" charset="-128"/>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xfrm>
            <a:off x="3883852" y="8684827"/>
            <a:ext cx="2972547" cy="457711"/>
          </a:xfrm>
          <a:prstGeom prst="rect">
            <a:avLst/>
          </a:prstGeom>
          <a:noFill/>
        </p:spPr>
        <p:txBody>
          <a:bodyPr/>
          <a:lstStyle/>
          <a:p>
            <a:fld id="{3F4E0973-8208-4807-AFCA-D70A9F74D9B4}" type="slidenum">
              <a:rPr lang="en-US" smtClean="0">
                <a:latin typeface="Arial" pitchFamily="34" charset="0"/>
              </a:rPr>
              <a:pPr/>
              <a:t>47</a:t>
            </a:fld>
            <a:endParaRPr lang="en-US" dirty="0" smtClean="0">
              <a:latin typeface="Arial" pitchFamily="34" charset="0"/>
            </a:endParaRPr>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pPr eaLnBrk="1" hangingPunct="1"/>
            <a:endParaRPr lang="en-GB" dirty="0" smtClean="0">
              <a:latin typeface="Arial" pitchFamily="34"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Rot="1" noChangeAspect="1" noChangeArrowheads="1" noTextEdit="1"/>
          </p:cNvSpPr>
          <p:nvPr>
            <p:ph type="sldImg"/>
          </p:nvPr>
        </p:nvSpPr>
        <p:spPr>
          <a:solidFill>
            <a:srgbClr val="FFFFFF"/>
          </a:solidFill>
          <a:ln/>
        </p:spPr>
      </p:sp>
      <p:sp>
        <p:nvSpPr>
          <p:cNvPr id="157699"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Rot="1" noChangeAspect="1" noChangeArrowheads="1" noTextEdit="1"/>
          </p:cNvSpPr>
          <p:nvPr>
            <p:ph type="sldImg"/>
          </p:nvPr>
        </p:nvSpPr>
        <p:spPr>
          <a:solidFill>
            <a:srgbClr val="FFFFFF"/>
          </a:solidFill>
          <a:ln/>
        </p:spPr>
      </p:sp>
      <p:sp>
        <p:nvSpPr>
          <p:cNvPr id="157699"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Rot="1" noChangeAspect="1" noChangeArrowheads="1" noTextEdit="1"/>
          </p:cNvSpPr>
          <p:nvPr>
            <p:ph type="sldImg"/>
          </p:nvPr>
        </p:nvSpPr>
        <p:spPr>
          <a:solidFill>
            <a:srgbClr val="FFFFFF"/>
          </a:solidFill>
          <a:ln/>
        </p:spPr>
      </p:sp>
      <p:sp>
        <p:nvSpPr>
          <p:cNvPr id="157699"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Rot="1" noChangeAspect="1" noChangeArrowheads="1" noTextEdit="1"/>
          </p:cNvSpPr>
          <p:nvPr>
            <p:ph type="sldImg"/>
          </p:nvPr>
        </p:nvSpPr>
        <p:spPr>
          <a:solidFill>
            <a:srgbClr val="FFFFFF"/>
          </a:solidFill>
          <a:ln/>
        </p:spPr>
      </p:sp>
      <p:sp>
        <p:nvSpPr>
          <p:cNvPr id="157699"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Espace réservé de l'image des diapositives 1"/>
          <p:cNvSpPr>
            <a:spLocks noGrp="1" noRot="1" noChangeAspect="1" noTextEdit="1"/>
          </p:cNvSpPr>
          <p:nvPr>
            <p:ph type="sldImg"/>
          </p:nvPr>
        </p:nvSpPr>
        <p:spPr>
          <a:ln/>
        </p:spPr>
      </p:sp>
      <p:sp>
        <p:nvSpPr>
          <p:cNvPr id="191491" name="Espace réservé des commentaires 2"/>
          <p:cNvSpPr>
            <a:spLocks noGrp="1"/>
          </p:cNvSpPr>
          <p:nvPr>
            <p:ph type="body" idx="1"/>
          </p:nvPr>
        </p:nvSpPr>
        <p:spPr>
          <a:noFill/>
          <a:ln/>
        </p:spPr>
        <p:txBody>
          <a:bodyPr/>
          <a:lstStyle/>
          <a:p>
            <a:pPr algn="just"/>
            <a:r>
              <a:rPr lang="en-GB" sz="800" b="1" i="1" dirty="0">
                <a:latin typeface="Arial" pitchFamily="34" charset="0"/>
                <a:ea typeface="MS PGothic"/>
              </a:rPr>
              <a:t>Abbreviations</a:t>
            </a:r>
          </a:p>
          <a:p>
            <a:pPr algn="just">
              <a:spcBef>
                <a:spcPts val="284"/>
              </a:spcBef>
            </a:pPr>
            <a:r>
              <a:rPr lang="en-US" sz="800" i="1" dirty="0">
                <a:latin typeface="Arial" pitchFamily="34" charset="0"/>
                <a:ea typeface="MS PGothic"/>
              </a:rPr>
              <a:t>AF: </a:t>
            </a:r>
            <a:r>
              <a:rPr lang="en-US" sz="800" i="1" dirty="0" err="1">
                <a:latin typeface="Arial" pitchFamily="34" charset="0"/>
                <a:ea typeface="MS PGothic"/>
              </a:rPr>
              <a:t>Atrial</a:t>
            </a:r>
            <a:r>
              <a:rPr lang="en-US" sz="800" i="1" dirty="0">
                <a:latin typeface="Arial" pitchFamily="34" charset="0"/>
                <a:ea typeface="MS PGothic"/>
              </a:rPr>
              <a:t> fibrillation</a:t>
            </a:r>
            <a:endParaRPr lang="en-US" sz="800" dirty="0">
              <a:latin typeface="Arial" pitchFamily="34" charset="0"/>
              <a:ea typeface="MS PGothic"/>
            </a:endParaRPr>
          </a:p>
          <a:p>
            <a:pPr>
              <a:spcBef>
                <a:spcPct val="0"/>
              </a:spcBef>
            </a:pPr>
            <a:endParaRPr lang="en-GB" sz="800" i="1" dirty="0">
              <a:latin typeface="Arial" pitchFamily="34" charset="0"/>
              <a:ea typeface="MS PGothic"/>
            </a:endParaRPr>
          </a:p>
          <a:p>
            <a:pPr>
              <a:spcBef>
                <a:spcPct val="0"/>
              </a:spcBef>
            </a:pPr>
            <a:r>
              <a:rPr lang="en-GB" sz="800" b="1" i="1" dirty="0">
                <a:latin typeface="Arial" pitchFamily="34" charset="0"/>
                <a:ea typeface="MS PGothic"/>
              </a:rPr>
              <a:t>References</a:t>
            </a:r>
          </a:p>
          <a:p>
            <a:pPr>
              <a:spcBef>
                <a:spcPts val="284"/>
              </a:spcBef>
            </a:pPr>
            <a:r>
              <a:rPr lang="en-US" sz="800" i="1" dirty="0">
                <a:latin typeface="Arial" pitchFamily="34" charset="0"/>
                <a:ea typeface="MS PGothic"/>
              </a:rPr>
              <a:t>Granger CB et al; ARISTOTLE Committees and Investigators. </a:t>
            </a:r>
            <a:r>
              <a:rPr lang="en-US" sz="800" i="1" dirty="0" err="1">
                <a:latin typeface="Arial" pitchFamily="34" charset="0"/>
                <a:ea typeface="MS PGothic"/>
              </a:rPr>
              <a:t>Apixaban</a:t>
            </a:r>
            <a:r>
              <a:rPr lang="en-US" sz="800" i="1" dirty="0">
                <a:latin typeface="Arial" pitchFamily="34" charset="0"/>
                <a:ea typeface="MS PGothic"/>
              </a:rPr>
              <a:t> versus </a:t>
            </a:r>
            <a:r>
              <a:rPr lang="en-US" sz="800" i="1" dirty="0" err="1">
                <a:latin typeface="Arial" pitchFamily="34" charset="0"/>
                <a:ea typeface="MS PGothic"/>
              </a:rPr>
              <a:t>warfarin</a:t>
            </a:r>
            <a:r>
              <a:rPr lang="en-US" sz="800" i="1" dirty="0">
                <a:latin typeface="Arial" pitchFamily="34" charset="0"/>
                <a:ea typeface="MS PGothic"/>
              </a:rPr>
              <a:t> in patients with </a:t>
            </a:r>
            <a:r>
              <a:rPr lang="en-US" sz="800" i="1" dirty="0" err="1">
                <a:latin typeface="Arial" pitchFamily="34" charset="0"/>
                <a:ea typeface="MS PGothic"/>
              </a:rPr>
              <a:t>atrial</a:t>
            </a:r>
            <a:r>
              <a:rPr lang="en-US" sz="800" i="1" dirty="0">
                <a:latin typeface="Arial" pitchFamily="34" charset="0"/>
                <a:ea typeface="MS PGothic"/>
              </a:rPr>
              <a:t> fibrillation. N </a:t>
            </a:r>
            <a:r>
              <a:rPr lang="en-US" sz="800" i="1" dirty="0" err="1">
                <a:latin typeface="Arial" pitchFamily="34" charset="0"/>
                <a:ea typeface="MS PGothic"/>
              </a:rPr>
              <a:t>Engl</a:t>
            </a:r>
            <a:r>
              <a:rPr lang="en-US" sz="800" i="1" dirty="0">
                <a:latin typeface="Arial" pitchFamily="34" charset="0"/>
                <a:ea typeface="MS PGothic"/>
              </a:rPr>
              <a:t> J Med 2011;365:981–92. </a:t>
            </a:r>
          </a:p>
          <a:p>
            <a:endParaRPr lang="fr-FR" dirty="0" smtClean="0">
              <a:latin typeface="Arial" pitchFamily="34" charset="0"/>
              <a:ea typeface="MS PGothic"/>
            </a:endParaRPr>
          </a:p>
          <a:p>
            <a:endParaRPr lang="fr-FR" dirty="0" smtClean="0">
              <a:latin typeface="Arial" pitchFamily="34" charset="0"/>
              <a:ea typeface="MS PGothic"/>
            </a:endParaRPr>
          </a:p>
        </p:txBody>
      </p:sp>
      <p:sp>
        <p:nvSpPr>
          <p:cNvPr id="191492" name="Espace réservé du numéro de diapositive 3"/>
          <p:cNvSpPr>
            <a:spLocks noGrp="1"/>
          </p:cNvSpPr>
          <p:nvPr>
            <p:ph type="sldNum" sz="quarter" idx="5"/>
          </p:nvPr>
        </p:nvSpPr>
        <p:spPr>
          <a:noFill/>
          <a:ln>
            <a:miter lim="800000"/>
            <a:headEnd/>
            <a:tailEnd/>
          </a:ln>
        </p:spPr>
        <p:txBody>
          <a:bodyPr/>
          <a:lstStyle/>
          <a:p>
            <a:fld id="{7EEA8722-1305-4F4E-B20E-5F58A3925722}" type="slidenum">
              <a:rPr lang="en-US" smtClean="0"/>
              <a:pPr/>
              <a:t>53</a:t>
            </a:fld>
            <a:endParaRPr 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336550"/>
            <a:ext cx="4572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90179686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EFC32F26-4A1A-4453-969A-3960BA7EBF84}" type="slidenum">
              <a:rPr lang="en-GB" smtClean="0"/>
              <a:pPr/>
              <a:t>57</a:t>
            </a:fld>
            <a:endParaRPr lang="en-GB"/>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336550"/>
            <a:ext cx="4572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1851243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1305B802-8265-D946-8605-B7719A2F5B11}" type="slidenum">
              <a:rPr lang="en-US" smtClean="0"/>
              <a:pPr/>
              <a:t>6</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336550"/>
            <a:ext cx="4572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25846171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1305B802-8265-D946-8605-B7719A2F5B11}" type="slidenum">
              <a:rPr lang="en-US" smtClean="0"/>
              <a:pPr/>
              <a:t>65</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1305B802-8265-D946-8605-B7719A2F5B11}" type="slidenum">
              <a:rPr lang="en-US" smtClean="0"/>
              <a:pPr/>
              <a:t>66</a:t>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1305B802-8265-D946-8605-B7719A2F5B11}" type="slidenum">
              <a:rPr lang="en-US" smtClean="0"/>
              <a:pPr/>
              <a:t>67</a:t>
            </a:fld>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1305B802-8265-D946-8605-B7719A2F5B11}" type="slidenum">
              <a:rPr lang="en-US" smtClean="0"/>
              <a:pPr/>
              <a:t>70</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1305B802-8265-D946-8605-B7719A2F5B11}"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1305B802-8265-D946-8605-B7719A2F5B11}"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1305B802-8265-D946-8605-B7719A2F5B11}" type="slidenum">
              <a:rPr lang="en-US" smtClean="0"/>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1305B802-8265-D946-8605-B7719A2F5B11}"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3AEA19B3-BC6D-4E56-93BC-B9B0EF1523FC}" type="datetime1">
              <a:rPr lang="en-US" smtClean="0"/>
              <a:pPr/>
              <a:t>29/01/2014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A2E8F3-DB97-9A49-BDC5-07689DDC7125}" type="slidenum">
              <a:rPr lang="en-US" smtClean="0"/>
              <a:pPr/>
              <a:t>‹#›</a:t>
            </a:fld>
            <a:endParaRPr lang="en-US"/>
          </a:p>
        </p:txBody>
      </p:sp>
    </p:spTree>
    <p:extLst>
      <p:ext uri="{BB962C8B-B14F-4D97-AF65-F5344CB8AC3E}">
        <p14:creationId xmlns:p14="http://schemas.microsoft.com/office/powerpoint/2010/main" val="1388775320"/>
      </p:ext>
    </p:extLst>
  </p:cSld>
  <p:clrMapOvr>
    <a:masterClrMapping/>
  </p:clrMapOvr>
  <p:transition xmlns:p14="http://schemas.microsoft.com/office/powerpoint/2010/main" spd="med">
    <p:pull/>
  </p:transition>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9ED6685E-BE5D-394F-9A99-585AEC935ECD}" type="datetimeFigureOut">
              <a:rPr lang="en-US" smtClean="0"/>
              <a:pPr/>
              <a:t>29/01/2014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5D7611-098D-1148-858E-92580AC7540D}" type="slidenum">
              <a:rPr lang="en-US" smtClean="0"/>
              <a:pPr/>
              <a:t>‹#›</a:t>
            </a:fld>
            <a:endParaRPr lang="en-US"/>
          </a:p>
        </p:txBody>
      </p:sp>
    </p:spTree>
    <p:extLst>
      <p:ext uri="{BB962C8B-B14F-4D97-AF65-F5344CB8AC3E}">
        <p14:creationId xmlns:p14="http://schemas.microsoft.com/office/powerpoint/2010/main" val="1480794448"/>
      </p:ext>
    </p:extLst>
  </p:cSld>
  <p:clrMapOvr>
    <a:masterClrMapping/>
  </p:clrMapOvr>
  <p:transition xmlns:p14="http://schemas.microsoft.com/office/powerpoint/2010/main" spd="med">
    <p:pull/>
  </p:transition>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9ED6685E-BE5D-394F-9A99-585AEC935ECD}" type="datetimeFigureOut">
              <a:rPr lang="en-US" smtClean="0"/>
              <a:pPr/>
              <a:t>29/01/2014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5D7611-098D-1148-858E-92580AC7540D}" type="slidenum">
              <a:rPr lang="en-US" smtClean="0"/>
              <a:pPr/>
              <a:t>‹#›</a:t>
            </a:fld>
            <a:endParaRPr lang="en-US"/>
          </a:p>
        </p:txBody>
      </p:sp>
    </p:spTree>
    <p:extLst>
      <p:ext uri="{BB962C8B-B14F-4D97-AF65-F5344CB8AC3E}">
        <p14:creationId xmlns:p14="http://schemas.microsoft.com/office/powerpoint/2010/main" val="2936200170"/>
      </p:ext>
    </p:extLst>
  </p:cSld>
  <p:clrMapOvr>
    <a:masterClrMapping/>
  </p:clrMapOvr>
  <p:transition xmlns:p14="http://schemas.microsoft.com/office/powerpoint/2010/main" spd="med">
    <p:pull/>
  </p:transition>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0" y="57150"/>
            <a:ext cx="9144000" cy="1139825"/>
          </a:xfrm>
        </p:spPr>
        <p:txBody>
          <a:bodyPr/>
          <a:lstStyle/>
          <a:p>
            <a:r>
              <a:rPr lang="en-GB" smtClean="0"/>
              <a:t>Click to edit Master title style</a:t>
            </a:r>
            <a:endParaRPr lang="en-US"/>
          </a:p>
        </p:txBody>
      </p:sp>
      <p:sp>
        <p:nvSpPr>
          <p:cNvPr id="3" name="ClipArt Placeholder 2"/>
          <p:cNvSpPr>
            <a:spLocks noGrp="1"/>
          </p:cNvSpPr>
          <p:nvPr>
            <p:ph type="clipArt" sz="half" idx="1"/>
          </p:nvPr>
        </p:nvSpPr>
        <p:spPr>
          <a:xfrm>
            <a:off x="457200" y="1600200"/>
            <a:ext cx="4038600" cy="4530725"/>
          </a:xfrm>
        </p:spPr>
        <p:txBody>
          <a:bodyPr/>
          <a:lstStyle/>
          <a:p>
            <a:pPr lvl="0"/>
            <a:endParaRPr lang="en-US" noProof="0"/>
          </a:p>
        </p:txBody>
      </p:sp>
      <p:sp>
        <p:nvSpPr>
          <p:cNvPr id="4" name="Text Placeholder 3"/>
          <p:cNvSpPr>
            <a:spLocks noGrp="1"/>
          </p:cNvSpPr>
          <p:nvPr>
            <p:ph type="body" sz="half" idx="2"/>
          </p:nvPr>
        </p:nvSpPr>
        <p:spPr>
          <a:xfrm>
            <a:off x="4648200" y="1600200"/>
            <a:ext cx="4038600" cy="4530725"/>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Rectangle 40"/>
          <p:cNvSpPr>
            <a:spLocks noGrp="1" noChangeArrowheads="1"/>
          </p:cNvSpPr>
          <p:nvPr>
            <p:ph type="dt" sz="half" idx="10"/>
          </p:nvPr>
        </p:nvSpPr>
        <p:spPr>
          <a:xfrm>
            <a:off x="457200" y="6243638"/>
            <a:ext cx="2133600" cy="457200"/>
          </a:xfrm>
          <a:prstGeom prst="rect">
            <a:avLst/>
          </a:prstGeom>
        </p:spPr>
        <p:txBody>
          <a:bodyPr/>
          <a:lstStyle>
            <a:lvl1pPr>
              <a:defRPr>
                <a:latin typeface="Arial" charset="0"/>
                <a:ea typeface="+mn-ea"/>
                <a:cs typeface="+mn-cs"/>
              </a:defRPr>
            </a:lvl1pPr>
          </a:lstStyle>
          <a:p>
            <a:pPr>
              <a:defRPr/>
            </a:pPr>
            <a:endParaRPr lang="en-US"/>
          </a:p>
        </p:txBody>
      </p:sp>
      <p:sp>
        <p:nvSpPr>
          <p:cNvPr id="6" name="Rectangle 41"/>
          <p:cNvSpPr>
            <a:spLocks noGrp="1" noChangeArrowheads="1"/>
          </p:cNvSpPr>
          <p:nvPr>
            <p:ph type="ftr" sz="quarter" idx="11"/>
          </p:nvPr>
        </p:nvSpPr>
        <p:spPr>
          <a:xfrm>
            <a:off x="3124200" y="6248400"/>
            <a:ext cx="2895600" cy="457200"/>
          </a:xfrm>
          <a:prstGeom prst="rect">
            <a:avLst/>
          </a:prstGeom>
        </p:spPr>
        <p:txBody>
          <a:bodyPr/>
          <a:lstStyle>
            <a:lvl1pPr>
              <a:defRPr>
                <a:latin typeface="Arial" charset="0"/>
                <a:ea typeface="+mn-ea"/>
                <a:cs typeface="+mn-cs"/>
              </a:defRPr>
            </a:lvl1pPr>
          </a:lstStyle>
          <a:p>
            <a:pPr>
              <a:defRPr/>
            </a:pPr>
            <a:endParaRPr lang="en-US"/>
          </a:p>
        </p:txBody>
      </p:sp>
      <p:sp>
        <p:nvSpPr>
          <p:cNvPr id="7" name="Rectangle 42"/>
          <p:cNvSpPr>
            <a:spLocks noGrp="1" noChangeArrowheads="1"/>
          </p:cNvSpPr>
          <p:nvPr>
            <p:ph type="sldNum" sz="quarter" idx="12"/>
          </p:nvPr>
        </p:nvSpPr>
        <p:spPr>
          <a:xfrm>
            <a:off x="6553200" y="6243638"/>
            <a:ext cx="2133600" cy="457200"/>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ＭＳ Ｐゴシック" charset="-128"/>
                <a:cs typeface="ＭＳ Ｐゴシック" charset="-128"/>
              </a:defRPr>
            </a:lvl1pPr>
          </a:lstStyle>
          <a:p>
            <a:pPr>
              <a:defRPr/>
            </a:pPr>
            <a:fld id="{AE4BE8B1-3E11-0640-B4AE-588C27035E03}" type="slidenum">
              <a:rPr lang="en-US"/>
              <a:pPr>
                <a:defRPr/>
              </a:pPr>
              <a:t>‹#›</a:t>
            </a:fld>
            <a:endParaRPr lang="en-US"/>
          </a:p>
        </p:txBody>
      </p:sp>
    </p:spTree>
  </p:cSld>
  <p:clrMapOvr>
    <a:masterClrMapping/>
  </p:clrMapOvr>
  <p:transition xmlns:p14="http://schemas.microsoft.com/office/powerpoint/2010/mai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9ED6685E-BE5D-394F-9A99-585AEC935ECD}" type="datetimeFigureOut">
              <a:rPr lang="en-US" smtClean="0"/>
              <a:pPr/>
              <a:t>29/01/2014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5D7611-098D-1148-858E-92580AC7540D}" type="slidenum">
              <a:rPr lang="en-US" smtClean="0"/>
              <a:pPr/>
              <a:t>‹#›</a:t>
            </a:fld>
            <a:endParaRPr lang="en-US"/>
          </a:p>
        </p:txBody>
      </p:sp>
    </p:spTree>
    <p:extLst>
      <p:ext uri="{BB962C8B-B14F-4D97-AF65-F5344CB8AC3E}">
        <p14:creationId xmlns:p14="http://schemas.microsoft.com/office/powerpoint/2010/main" val="1109873289"/>
      </p:ext>
    </p:extLst>
  </p:cSld>
  <p:clrMapOvr>
    <a:masterClrMapping/>
  </p:clrMapOvr>
  <p:transition xmlns:p14="http://schemas.microsoft.com/office/powerpoint/2010/main" spd="med">
    <p:pull/>
  </p:transition>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FD8301A2-9537-4F11-903A-9D7FEDBB449A}" type="datetime1">
              <a:rPr lang="en-US" smtClean="0"/>
              <a:pPr/>
              <a:t>29/01/2014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lgn="ctr" eaLnBrk="1" latinLnBrk="0" hangingPunct="1"/>
            <a:fld id="{F0C94032-CD4C-4C25-B0C2-CEC720522D92}" type="slidenum">
              <a:rPr kumimoji="0" lang="en-US" smtClean="0"/>
              <a:pPr algn="ctr" eaLnBrk="1" latinLnBrk="0" hangingPunct="1"/>
              <a:t>‹#›</a:t>
            </a:fld>
            <a:endParaRPr kumimoji="0" lang="en-US" sz="2400" dirty="0">
              <a:solidFill>
                <a:srgbClr val="FFFFFF"/>
              </a:solidFill>
            </a:endParaRPr>
          </a:p>
        </p:txBody>
      </p:sp>
    </p:spTree>
    <p:extLst>
      <p:ext uri="{BB962C8B-B14F-4D97-AF65-F5344CB8AC3E}">
        <p14:creationId xmlns:p14="http://schemas.microsoft.com/office/powerpoint/2010/main" val="1110603658"/>
      </p:ext>
    </p:extLst>
  </p:cSld>
  <p:clrMapOvr>
    <a:masterClrMapping/>
  </p:clrMapOvr>
  <p:transition xmlns:p14="http://schemas.microsoft.com/office/powerpoint/2010/main" spd="med">
    <p:pull/>
  </p:transition>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9ED6685E-BE5D-394F-9A99-585AEC935ECD}" type="datetimeFigureOut">
              <a:rPr lang="en-US" smtClean="0"/>
              <a:pPr/>
              <a:t>29/01/2014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5D7611-098D-1148-858E-92580AC7540D}" type="slidenum">
              <a:rPr lang="en-US" smtClean="0"/>
              <a:pPr/>
              <a:t>‹#›</a:t>
            </a:fld>
            <a:endParaRPr lang="en-US"/>
          </a:p>
        </p:txBody>
      </p:sp>
    </p:spTree>
    <p:extLst>
      <p:ext uri="{BB962C8B-B14F-4D97-AF65-F5344CB8AC3E}">
        <p14:creationId xmlns:p14="http://schemas.microsoft.com/office/powerpoint/2010/main" val="1994234326"/>
      </p:ext>
    </p:extLst>
  </p:cSld>
  <p:clrMapOvr>
    <a:masterClrMapping/>
  </p:clrMapOvr>
  <p:transition xmlns:p14="http://schemas.microsoft.com/office/powerpoint/2010/main" spd="med">
    <p:pull/>
  </p:transition>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9ED6685E-BE5D-394F-9A99-585AEC935ECD}" type="datetimeFigureOut">
              <a:rPr lang="en-US" smtClean="0"/>
              <a:pPr/>
              <a:t>29/01/2014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F5D7611-098D-1148-858E-92580AC7540D}" type="slidenum">
              <a:rPr lang="en-US" smtClean="0"/>
              <a:pPr/>
              <a:t>‹#›</a:t>
            </a:fld>
            <a:endParaRPr lang="en-US"/>
          </a:p>
        </p:txBody>
      </p:sp>
    </p:spTree>
    <p:extLst>
      <p:ext uri="{BB962C8B-B14F-4D97-AF65-F5344CB8AC3E}">
        <p14:creationId xmlns:p14="http://schemas.microsoft.com/office/powerpoint/2010/main" val="2155822077"/>
      </p:ext>
    </p:extLst>
  </p:cSld>
  <p:clrMapOvr>
    <a:masterClrMapping/>
  </p:clrMapOvr>
  <p:transition xmlns:p14="http://schemas.microsoft.com/office/powerpoint/2010/main" spd="med">
    <p:pull/>
  </p:transition>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9ED6685E-BE5D-394F-9A99-585AEC935ECD}" type="datetimeFigureOut">
              <a:rPr lang="en-US" smtClean="0"/>
              <a:pPr/>
              <a:t>29/01/2014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F5D7611-098D-1148-858E-92580AC7540D}" type="slidenum">
              <a:rPr lang="en-US" smtClean="0"/>
              <a:pPr/>
              <a:t>‹#›</a:t>
            </a:fld>
            <a:endParaRPr lang="en-US"/>
          </a:p>
        </p:txBody>
      </p:sp>
    </p:spTree>
    <p:extLst>
      <p:ext uri="{BB962C8B-B14F-4D97-AF65-F5344CB8AC3E}">
        <p14:creationId xmlns:p14="http://schemas.microsoft.com/office/powerpoint/2010/main" val="2426119786"/>
      </p:ext>
    </p:extLst>
  </p:cSld>
  <p:clrMapOvr>
    <a:masterClrMapping/>
  </p:clrMapOvr>
  <p:transition xmlns:p14="http://schemas.microsoft.com/office/powerpoint/2010/main" spd="med">
    <p:pull/>
  </p:transition>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D6685E-BE5D-394F-9A99-585AEC935ECD}" type="datetimeFigureOut">
              <a:rPr lang="en-US" smtClean="0"/>
              <a:pPr/>
              <a:t>29/01/2014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F5D7611-098D-1148-858E-92580AC7540D}" type="slidenum">
              <a:rPr lang="en-US" smtClean="0"/>
              <a:pPr/>
              <a:t>‹#›</a:t>
            </a:fld>
            <a:endParaRPr lang="en-US"/>
          </a:p>
        </p:txBody>
      </p:sp>
    </p:spTree>
    <p:extLst>
      <p:ext uri="{BB962C8B-B14F-4D97-AF65-F5344CB8AC3E}">
        <p14:creationId xmlns:p14="http://schemas.microsoft.com/office/powerpoint/2010/main" val="409633558"/>
      </p:ext>
    </p:extLst>
  </p:cSld>
  <p:clrMapOvr>
    <a:masterClrMapping/>
  </p:clrMapOvr>
  <p:transition xmlns:p14="http://schemas.microsoft.com/office/powerpoint/2010/main" spd="med">
    <p:pull/>
  </p:transition>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9ED6685E-BE5D-394F-9A99-585AEC935ECD}" type="datetimeFigureOut">
              <a:rPr lang="en-US" smtClean="0"/>
              <a:pPr/>
              <a:t>29/01/2014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A2E8F3-DB97-9A49-BDC5-07689DDC7125}" type="slidenum">
              <a:rPr lang="en-US" smtClean="0"/>
              <a:pPr/>
              <a:t>‹#›</a:t>
            </a:fld>
            <a:endParaRPr lang="en-US"/>
          </a:p>
        </p:txBody>
      </p:sp>
    </p:spTree>
    <p:extLst>
      <p:ext uri="{BB962C8B-B14F-4D97-AF65-F5344CB8AC3E}">
        <p14:creationId xmlns:p14="http://schemas.microsoft.com/office/powerpoint/2010/main" val="3974196667"/>
      </p:ext>
    </p:extLst>
  </p:cSld>
  <p:clrMapOvr>
    <a:masterClrMapping/>
  </p:clrMapOvr>
  <p:transition xmlns:p14="http://schemas.microsoft.com/office/powerpoint/2010/main" spd="med">
    <p:pull/>
  </p:transition>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9ED6685E-BE5D-394F-9A99-585AEC935ECD}" type="datetimeFigureOut">
              <a:rPr lang="en-US" smtClean="0"/>
              <a:pPr/>
              <a:t>29/01/2014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5D7611-098D-1148-858E-92580AC7540D}" type="slidenum">
              <a:rPr lang="en-US" smtClean="0"/>
              <a:pPr/>
              <a:t>‹#›</a:t>
            </a:fld>
            <a:endParaRPr lang="en-US"/>
          </a:p>
        </p:txBody>
      </p:sp>
    </p:spTree>
    <p:extLst>
      <p:ext uri="{BB962C8B-B14F-4D97-AF65-F5344CB8AC3E}">
        <p14:creationId xmlns:p14="http://schemas.microsoft.com/office/powerpoint/2010/main" val="443644824"/>
      </p:ext>
    </p:extLst>
  </p:cSld>
  <p:clrMapOvr>
    <a:masterClrMapping/>
  </p:clrMapOvr>
  <p:transition xmlns:p14="http://schemas.microsoft.com/office/powerpoint/2010/main" spd="med">
    <p:pull/>
  </p:transition>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alphaModFix amt="70000"/>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D6685E-BE5D-394F-9A99-585AEC935ECD}" type="datetimeFigureOut">
              <a:rPr lang="en-US" smtClean="0"/>
              <a:pPr/>
              <a:t>29/01/2014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5D7611-098D-1148-858E-92580AC7540D}" type="slidenum">
              <a:rPr lang="en-US" smtClean="0"/>
              <a:pPr/>
              <a:t>‹#›</a:t>
            </a:fld>
            <a:endParaRPr lang="en-US"/>
          </a:p>
        </p:txBody>
      </p:sp>
    </p:spTree>
    <p:extLst>
      <p:ext uri="{BB962C8B-B14F-4D97-AF65-F5344CB8AC3E}">
        <p14:creationId xmlns:p14="http://schemas.microsoft.com/office/powerpoint/2010/main" val="3140457235"/>
      </p:ext>
    </p:extLst>
  </p:cSld>
  <p:clrMap bg1="lt1" tx1="dk1" bg2="lt2" tx2="dk2" accent1="accent1" accent2="accent2" accent3="accent3" accent4="accent4" accent5="accent5" accent6="accent6" hlink="hlink" folHlink="folHlink"/>
  <p:sldLayoutIdLst>
    <p:sldLayoutId id="2147484594" r:id="rId1"/>
    <p:sldLayoutId id="2147484595" r:id="rId2"/>
    <p:sldLayoutId id="2147484596" r:id="rId3"/>
    <p:sldLayoutId id="2147484597" r:id="rId4"/>
    <p:sldLayoutId id="2147484598" r:id="rId5"/>
    <p:sldLayoutId id="2147484599" r:id="rId6"/>
    <p:sldLayoutId id="2147484600" r:id="rId7"/>
    <p:sldLayoutId id="2147484601" r:id="rId8"/>
    <p:sldLayoutId id="2147484602" r:id="rId9"/>
    <p:sldLayoutId id="2147484603" r:id="rId10"/>
    <p:sldLayoutId id="2147484604" r:id="rId11"/>
    <p:sldLayoutId id="2147484605" r:id="rId12"/>
  </p:sldLayoutIdLst>
  <p:transition xmlns:p14="http://schemas.microsoft.com/office/powerpoint/2010/main" spd="med">
    <p:pull/>
  </p:transition>
  <p:timing>
    <p:tnLst>
      <p:par>
        <p:cTn xmlns:p14="http://schemas.microsoft.com/office/powerpoint/2010/mai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6.xml"/><Relationship Id="rId3" Type="http://schemas.openxmlformats.org/officeDocument/2006/relationships/image" Target="../media/image12.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2.xml"/><Relationship Id="rId3" Type="http://schemas.openxmlformats.org/officeDocument/2006/relationships/image" Target="../media/image13.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5.xml"/><Relationship Id="rId3" Type="http://schemas.openxmlformats.org/officeDocument/2006/relationships/image" Target="../media/image1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0.xml.rels><?xml version="1.0" encoding="UTF-8" standalone="yes"?>
<Relationships xmlns="http://schemas.openxmlformats.org/package/2006/relationships"><Relationship Id="rId11" Type="http://schemas.openxmlformats.org/officeDocument/2006/relationships/image" Target="../media/image23.png"/><Relationship Id="rId12" Type="http://schemas.openxmlformats.org/officeDocument/2006/relationships/image" Target="../media/image24.png"/><Relationship Id="rId13" Type="http://schemas.openxmlformats.org/officeDocument/2006/relationships/image" Target="../media/image25.png"/><Relationship Id="rId14" Type="http://schemas.openxmlformats.org/officeDocument/2006/relationships/image" Target="../media/image26.png"/><Relationship Id="rId15" Type="http://schemas.openxmlformats.org/officeDocument/2006/relationships/image" Target="../media/image27.png"/><Relationship Id="rId16" Type="http://schemas.openxmlformats.org/officeDocument/2006/relationships/image" Target="../media/image28.png"/><Relationship Id="rId1" Type="http://schemas.openxmlformats.org/officeDocument/2006/relationships/slideLayout" Target="../slideLayouts/slideLayout7.xml"/><Relationship Id="rId2" Type="http://schemas.openxmlformats.org/officeDocument/2006/relationships/notesSlide" Target="../notesSlides/notesSlide36.xml"/><Relationship Id="rId3" Type="http://schemas.openxmlformats.org/officeDocument/2006/relationships/image" Target="../media/image15.png"/><Relationship Id="rId4" Type="http://schemas.openxmlformats.org/officeDocument/2006/relationships/image" Target="../media/image16.png"/><Relationship Id="rId5" Type="http://schemas.openxmlformats.org/officeDocument/2006/relationships/image" Target="../media/image17.png"/><Relationship Id="rId6" Type="http://schemas.openxmlformats.org/officeDocument/2006/relationships/image" Target="../media/image18.png"/><Relationship Id="rId7" Type="http://schemas.openxmlformats.org/officeDocument/2006/relationships/image" Target="../media/image19.png"/><Relationship Id="rId8" Type="http://schemas.openxmlformats.org/officeDocument/2006/relationships/image" Target="../media/image20.png"/><Relationship Id="rId9" Type="http://schemas.openxmlformats.org/officeDocument/2006/relationships/image" Target="../media/image21.png"/><Relationship Id="rId10" Type="http://schemas.openxmlformats.org/officeDocument/2006/relationships/image" Target="../media/image22.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8.xml"/><Relationship Id="rId3" Type="http://schemas.openxmlformats.org/officeDocument/2006/relationships/image" Target="../media/image29.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1" Type="http://schemas.openxmlformats.org/officeDocument/2006/relationships/image" Target="../media/image35.jpeg"/><Relationship Id="rId12" Type="http://schemas.openxmlformats.org/officeDocument/2006/relationships/hyperlink" Target="http://www.gettyimages.com/detail/80285101/Photodisc" TargetMode="External"/><Relationship Id="rId13" Type="http://schemas.openxmlformats.org/officeDocument/2006/relationships/image" Target="../media/image36.jpeg"/><Relationship Id="rId1" Type="http://schemas.openxmlformats.org/officeDocument/2006/relationships/slideLayout" Target="../slideLayouts/slideLayout6.xml"/><Relationship Id="rId2" Type="http://schemas.openxmlformats.org/officeDocument/2006/relationships/notesSlide" Target="../notesSlides/notesSlide39.xml"/><Relationship Id="rId3" Type="http://schemas.openxmlformats.org/officeDocument/2006/relationships/image" Target="../media/image30.jpeg"/><Relationship Id="rId4" Type="http://schemas.openxmlformats.org/officeDocument/2006/relationships/hyperlink" Target="http://www.gettyimages.com/Search/Search.aspx?src=clarify&amp;query=z.i.H4sIAAAAAAAEAO29B2AcSZYlJi9tynt_SvVK1-B0oQiAYBMk2JBAEOzBiM3mkuwdaUcjKasqgcplVmVdZhZAzO2dvPfee--999577733ujudTif33_8_XGZkAWz2zkrayZ4hgKrIHz9-fB8_In7dfLn91etf49f4NX6PX_dskV3kvyb9-pj-_xtO62w5yeu6yJtfc4RPf41f59cYfn5N8zOpq6p9mdXZovm19DP8_LV2d_Drb4Z_Evr_r_fu9XVz-s68-mt6f_Mr2bn59dfU3wHl187Op7Yn_49fGx_scEeL1r3pfv91qHFpv7B_4b1fl_6oFwZS589fH8138devx59PLIzO3_zauUUu_JOh7Fgo5x0o7m9-rQ5xsX8ylD0Lpe5AcX8TZXILA38weX4NJdMuPv0Nzde_Mbf5NZhC-cp8-msGf_1auevK-_3XyhvvY_v7r92s7Ju_Jv4wqPxW9sXLqXvR_f7rVLXHEfYv_mqS-1-Zv_D82rOrpfn91zR_gFV_nWY9cQgGf_3aeeYw8P-g31f-F_aPX7cJoIV__trvnj13bEl_2C-y2sPN--M3aqbVKn-yXs5Kj4jBpwbgjwPOg537aPX_AHJMTyqtAwAA&amp;sd1=cranberries:66448" TargetMode="External"/><Relationship Id="rId5" Type="http://schemas.openxmlformats.org/officeDocument/2006/relationships/image" Target="../media/image31.jpeg"/><Relationship Id="rId6" Type="http://schemas.openxmlformats.org/officeDocument/2006/relationships/hyperlink" Target="http://www.gettyimages.com/Search/Search.aspx?src=clarify&amp;query=z.i.H4sIAAAAAAAEAO29B2AcSZYlJi9tynt_SvVK1-B0oQiAYBMk2JBAEOzBiM3mkuwdaUcjKasqgcplVmVdZhZAzO2dvPfee--999577733ujudTif33_8_XGZkAWz2zkrayZ4hgKrIHz9-fB8_In7dfLn91etf49f4NX6PX_dskV3kvyb9-pj-_-vO6vVF82uO8Pev8ev8GsPPr2l-JnVVtS-zOls0v5Z-hp-_1u4Ofv3N8E9C___13r2-bk7fmVd_Te9vfiU7N7_-mvo7oPza2fnU9uT_8Wvjgx3uaNG6N93vvw41Lu0X9i-89-vSH_XCQOr8-euj-S7--vX484mF0fmbXzu3yIV_MpQdC-W8A8X9za_VIS72T4ayZ6HUHSjub6JMbmHgDybPr6Fk2sWnv6H5-jfmNr8GUyhfmU9_zeCvXyt3XXm__1p5431sf_-1m5V989fEHwaV38q-eDl1L7rff52q9jjC_sVfTXL_K_MXnl97drU0v_-a5g-w6q_TrCcOweCvXzvPHAb-H_T7yv_C_vHrNgG08M9f-92z544t6Q_7RVZ7uHl__EbNtFrlT9bLWekRMfjUAPxxwHmwcx-t_h9rzkHSpwMAAA..&amp;sd1=drugs:60475" TargetMode="External"/><Relationship Id="rId7" Type="http://schemas.openxmlformats.org/officeDocument/2006/relationships/image" Target="../media/image32.jpeg"/><Relationship Id="rId8" Type="http://schemas.openxmlformats.org/officeDocument/2006/relationships/image" Target="../media/image33.jpeg"/><Relationship Id="rId9" Type="http://schemas.openxmlformats.org/officeDocument/2006/relationships/image" Target="../media/image34.jpeg"/><Relationship Id="rId10" Type="http://schemas.openxmlformats.org/officeDocument/2006/relationships/hyperlink" Target="http://www.gettyimages.com/detail/82744866/Digital-Vision" TargetMode="External"/></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37.emf"/><Relationship Id="rId1" Type="http://schemas.openxmlformats.org/officeDocument/2006/relationships/vmlDrawing" Target="../drawings/vmlDrawing1.vml"/><Relationship Id="rId2"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0.xml"/></Relationships>
</file>

<file path=ppt/slides/_rels/slide47.xml.rels><?xml version="1.0" encoding="UTF-8" standalone="yes"?>
<Relationships xmlns="http://schemas.openxmlformats.org/package/2006/relationships"><Relationship Id="rId1" Type="http://schemas.openxmlformats.org/officeDocument/2006/relationships/tags" Target="../tags/tag1.xml"/><Relationship Id="rId2" Type="http://schemas.openxmlformats.org/officeDocument/2006/relationships/slideLayout" Target="../slideLayouts/slideLayout2.xml"/><Relationship Id="rId3" Type="http://schemas.openxmlformats.org/officeDocument/2006/relationships/notesSlide" Target="../notesSlides/notesSlide41.xml"/></Relationships>
</file>

<file path=ppt/slides/_rels/slide48.xml.rels><?xml version="1.0" encoding="UTF-8" standalone="yes"?>
<Relationships xmlns="http://schemas.openxmlformats.org/package/2006/relationships"><Relationship Id="rId1" Type="http://schemas.openxmlformats.org/officeDocument/2006/relationships/tags" Target="../tags/tag2.xml"/><Relationship Id="rId2" Type="http://schemas.openxmlformats.org/officeDocument/2006/relationships/slideLayout" Target="../slideLayouts/slideLayout7.xml"/><Relationship Id="rId3" Type="http://schemas.openxmlformats.org/officeDocument/2006/relationships/notesSlide" Target="../notesSlides/notesSlide42.xml"/></Relationships>
</file>

<file path=ppt/slides/_rels/slide49.xml.rels><?xml version="1.0" encoding="UTF-8" standalone="yes"?>
<Relationships xmlns="http://schemas.openxmlformats.org/package/2006/relationships"><Relationship Id="rId1" Type="http://schemas.openxmlformats.org/officeDocument/2006/relationships/tags" Target="../tags/tag3.xml"/><Relationship Id="rId2" Type="http://schemas.openxmlformats.org/officeDocument/2006/relationships/slideLayout" Target="../slideLayouts/slideLayout7.xml"/><Relationship Id="rId3" Type="http://schemas.openxmlformats.org/officeDocument/2006/relationships/notesSlide" Target="../notesSlides/notesSlide4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0.xml.rels><?xml version="1.0" encoding="UTF-8" standalone="yes"?>
<Relationships xmlns="http://schemas.openxmlformats.org/package/2006/relationships"><Relationship Id="rId1" Type="http://schemas.openxmlformats.org/officeDocument/2006/relationships/tags" Target="../tags/tag4.xml"/><Relationship Id="rId2" Type="http://schemas.openxmlformats.org/officeDocument/2006/relationships/slideLayout" Target="../slideLayouts/slideLayout7.xml"/><Relationship Id="rId3" Type="http://schemas.openxmlformats.org/officeDocument/2006/relationships/notesSlide" Target="../notesSlides/notesSlide44.xml"/></Relationships>
</file>

<file path=ppt/slides/_rels/slide51.xml.rels><?xml version="1.0" encoding="UTF-8" standalone="yes"?>
<Relationships xmlns="http://schemas.openxmlformats.org/package/2006/relationships"><Relationship Id="rId1" Type="http://schemas.openxmlformats.org/officeDocument/2006/relationships/tags" Target="../tags/tag5.xml"/><Relationship Id="rId2" Type="http://schemas.openxmlformats.org/officeDocument/2006/relationships/slideLayout" Target="../slideLayouts/slideLayout7.xml"/><Relationship Id="rId3" Type="http://schemas.openxmlformats.org/officeDocument/2006/relationships/notesSlide" Target="../notesSlides/notesSlide4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www.medicines.org.uk/emc/medicine/24988" TargetMode="External"/><Relationship Id="rId3" Type="http://schemas.openxmlformats.org/officeDocument/2006/relationships/hyperlink" Target="http://www.medicines.org.uk/emc/medicine/20760" TargetMode="Externa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8.wmf"/></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8.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oleObject" Target="../embeddings/oleObject2.bin"/><Relationship Id="rId4" Type="http://schemas.openxmlformats.org/officeDocument/2006/relationships/package" Target="../embeddings/Microsoft_Word_Document1.docx"/><Relationship Id="rId5" Type="http://schemas.openxmlformats.org/officeDocument/2006/relationships/image" Target="../media/image39.png"/><Relationship Id="rId1" Type="http://schemas.openxmlformats.org/officeDocument/2006/relationships/vmlDrawing" Target="../drawings/vmlDrawing2.vml"/><Relationship Id="rId2"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0.png"/><Relationship Id="rId3" Type="http://schemas.openxmlformats.org/officeDocument/2006/relationships/image" Target="../media/image41.jp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4.xml"/><Relationship Id="rId3" Type="http://schemas.openxmlformats.org/officeDocument/2006/relationships/image" Target="../media/image42.w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8.xml"/><Relationship Id="rId5" Type="http://schemas.openxmlformats.org/officeDocument/2006/relationships/image" Target="../media/image4.png"/><Relationship Id="rId6" Type="http://schemas.openxmlformats.org/officeDocument/2006/relationships/image" Target="../media/image5.png"/><Relationship Id="rId1" Type="http://schemas.microsoft.com/office/2007/relationships/media" Target="../media/media1.MOV"/><Relationship Id="rId2" Type="http://schemas.openxmlformats.org/officeDocument/2006/relationships/video" Target="../media/media1.MO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0" y="56086"/>
            <a:ext cx="8001000" cy="2975080"/>
          </a:xfrm>
        </p:spPr>
        <p:txBody>
          <a:bodyPr/>
          <a:lstStyle/>
          <a:p>
            <a:endParaRPr lang="en-US" dirty="0"/>
          </a:p>
        </p:txBody>
      </p:sp>
      <p:sp>
        <p:nvSpPr>
          <p:cNvPr id="3" name="Subtitle 2"/>
          <p:cNvSpPr>
            <a:spLocks noGrp="1"/>
          </p:cNvSpPr>
          <p:nvPr>
            <p:ph type="subTitle" idx="1"/>
          </p:nvPr>
        </p:nvSpPr>
        <p:spPr>
          <a:xfrm>
            <a:off x="4997525" y="305714"/>
            <a:ext cx="3950983" cy="6000173"/>
          </a:xfrm>
        </p:spPr>
        <p:txBody>
          <a:bodyPr>
            <a:noAutofit/>
          </a:bodyPr>
          <a:lstStyle/>
          <a:p>
            <a:endParaRPr lang="en-US" sz="3200" dirty="0" smtClean="0">
              <a:latin typeface="Bernard MT Condensed"/>
              <a:cs typeface="Bernard MT Condensed"/>
            </a:endParaRPr>
          </a:p>
          <a:p>
            <a:endParaRPr lang="en-US" sz="4400" dirty="0" smtClean="0">
              <a:solidFill>
                <a:srgbClr val="FF0000"/>
              </a:solidFill>
              <a:latin typeface="Bernard MT Condensed"/>
              <a:cs typeface="Bernard MT Condensed"/>
            </a:endParaRPr>
          </a:p>
          <a:p>
            <a:r>
              <a:rPr lang="en-US" sz="4400" b="1" dirty="0">
                <a:solidFill>
                  <a:srgbClr val="FF0000"/>
                </a:solidFill>
                <a:latin typeface="Bernard MT Condensed"/>
              </a:rPr>
              <a:t>New Oral Anticoagulants</a:t>
            </a:r>
            <a:br>
              <a:rPr lang="en-US" sz="4400" b="1" dirty="0">
                <a:solidFill>
                  <a:srgbClr val="FF0000"/>
                </a:solidFill>
                <a:latin typeface="Bernard MT Condensed"/>
              </a:rPr>
            </a:br>
            <a:r>
              <a:rPr lang="en-US" sz="4400" b="1" dirty="0">
                <a:solidFill>
                  <a:srgbClr val="FF0000"/>
                </a:solidFill>
                <a:latin typeface="Bernard MT Condensed"/>
              </a:rPr>
              <a:t>– the “Who, What, When &amp; How” </a:t>
            </a:r>
            <a:r>
              <a:rPr lang="en-US" sz="4400" dirty="0" smtClean="0">
                <a:solidFill>
                  <a:srgbClr val="FF0000"/>
                </a:solidFill>
                <a:latin typeface="Bernard MT Condensed"/>
                <a:cs typeface="Bernard MT Condensed"/>
              </a:rPr>
              <a:t> </a:t>
            </a:r>
            <a:endParaRPr lang="en-US" sz="4400" dirty="0">
              <a:solidFill>
                <a:srgbClr val="FF0000"/>
              </a:solidFill>
              <a:latin typeface="Bernard MT Condensed"/>
              <a:cs typeface="Bernard MT Condensed"/>
            </a:endParaRPr>
          </a:p>
        </p:txBody>
      </p:sp>
      <p:sp>
        <p:nvSpPr>
          <p:cNvPr id="5" name="TextBox 4"/>
          <p:cNvSpPr txBox="1"/>
          <p:nvPr/>
        </p:nvSpPr>
        <p:spPr>
          <a:xfrm>
            <a:off x="6773116" y="6305888"/>
            <a:ext cx="3069067" cy="369332"/>
          </a:xfrm>
          <a:prstGeom prst="rect">
            <a:avLst/>
          </a:prstGeom>
          <a:noFill/>
        </p:spPr>
        <p:txBody>
          <a:bodyPr wrap="square" rtlCol="0">
            <a:spAutoFit/>
          </a:bodyPr>
          <a:lstStyle/>
          <a:p>
            <a:r>
              <a:rPr lang="en-US" dirty="0" smtClean="0">
                <a:latin typeface="Bernard MT Condensed"/>
                <a:cs typeface="Bernard MT Condensed"/>
              </a:rPr>
              <a:t>Dr. Farooq Faheem</a:t>
            </a:r>
            <a:endParaRPr lang="en-US" dirty="0">
              <a:latin typeface="Bernard MT Condensed"/>
              <a:cs typeface="Bernard MT Condensed"/>
            </a:endParaRPr>
          </a:p>
        </p:txBody>
      </p:sp>
      <p:pic>
        <p:nvPicPr>
          <p:cNvPr id="7" name="Picture 6"/>
          <p:cNvPicPr>
            <a:picLocks noChangeAspect="1"/>
          </p:cNvPicPr>
          <p:nvPr/>
        </p:nvPicPr>
        <p:blipFill>
          <a:blip r:embed="rId3"/>
          <a:stretch>
            <a:fillRect/>
          </a:stretch>
        </p:blipFill>
        <p:spPr>
          <a:xfrm>
            <a:off x="-124544" y="-182780"/>
            <a:ext cx="5122069" cy="6858000"/>
          </a:xfrm>
          <a:prstGeom prst="rect">
            <a:avLst/>
          </a:prstGeom>
        </p:spPr>
      </p:pic>
      <p:sp>
        <p:nvSpPr>
          <p:cNvPr id="4" name="TextBox 3"/>
          <p:cNvSpPr txBox="1"/>
          <p:nvPr/>
        </p:nvSpPr>
        <p:spPr>
          <a:xfrm>
            <a:off x="6098326" y="5457091"/>
            <a:ext cx="2459327" cy="369332"/>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76992412"/>
      </p:ext>
    </p:extLst>
  </p:cSld>
  <p:clrMapOvr>
    <a:masterClrMapping/>
  </p:clrMapOvr>
  <p:transition xmlns:p14="http://schemas.microsoft.com/office/powerpoint/2010/main" spd="med">
    <p:pull/>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z="4400" dirty="0" smtClean="0">
                <a:latin typeface="Bernard MT Condensed"/>
                <a:cs typeface="Bernard MT Condensed"/>
              </a:rPr>
              <a:t>Discussions</a:t>
            </a:r>
            <a:endParaRPr lang="en-US" sz="4400" dirty="0">
              <a:latin typeface="Bernard MT Condensed"/>
              <a:cs typeface="Bernard MT Condensed"/>
            </a:endParaRPr>
          </a:p>
        </p:txBody>
      </p:sp>
      <p:sp>
        <p:nvSpPr>
          <p:cNvPr id="3" name="Content Placeholder 2"/>
          <p:cNvSpPr>
            <a:spLocks noGrp="1"/>
          </p:cNvSpPr>
          <p:nvPr>
            <p:ph idx="1"/>
          </p:nvPr>
        </p:nvSpPr>
        <p:spPr>
          <a:xfrm>
            <a:off x="457200" y="1546888"/>
            <a:ext cx="8229600" cy="5311112"/>
          </a:xfrm>
        </p:spPr>
        <p:txBody>
          <a:bodyPr>
            <a:normAutofit/>
          </a:bodyPr>
          <a:lstStyle/>
          <a:p>
            <a:r>
              <a:rPr lang="en-US" sz="3200" dirty="0" smtClean="0">
                <a:latin typeface="Bernard MT Condensed"/>
                <a:cs typeface="Abadi MT Condensed Light"/>
              </a:rPr>
              <a:t>Actual visits  were twice as many according to District nurses</a:t>
            </a:r>
          </a:p>
          <a:p>
            <a:endParaRPr lang="en-US" sz="3200" dirty="0" smtClean="0">
              <a:latin typeface="Bernard MT Condensed"/>
              <a:cs typeface="Abadi MT Condensed Light"/>
            </a:endParaRPr>
          </a:p>
          <a:p>
            <a:r>
              <a:rPr lang="en-US" sz="3200" dirty="0" smtClean="0">
                <a:latin typeface="Bernard MT Condensed"/>
                <a:cs typeface="Abadi MT Condensed Light"/>
              </a:rPr>
              <a:t>Would not wake up until late afternoon.</a:t>
            </a:r>
          </a:p>
          <a:p>
            <a:endParaRPr lang="en-US" sz="3200" dirty="0" smtClean="0">
              <a:latin typeface="Bernard MT Condensed"/>
              <a:cs typeface="Abadi MT Condensed Light"/>
            </a:endParaRPr>
          </a:p>
          <a:p>
            <a:r>
              <a:rPr lang="en-US" sz="3200" dirty="0" smtClean="0">
                <a:latin typeface="Bernard MT Condensed"/>
                <a:cs typeface="Abadi MT Condensed Light"/>
              </a:rPr>
              <a:t>DN unable to get access to the house.</a:t>
            </a:r>
          </a:p>
          <a:p>
            <a:endParaRPr lang="en-US" sz="3200" dirty="0" smtClean="0">
              <a:latin typeface="Bernard MT Condensed"/>
              <a:cs typeface="Abadi MT Condensed Light"/>
            </a:endParaRPr>
          </a:p>
          <a:p>
            <a:r>
              <a:rPr lang="en-US" sz="3200" dirty="0" smtClean="0">
                <a:latin typeface="Bernard MT Condensed"/>
                <a:cs typeface="Abadi MT Condensed Light"/>
              </a:rPr>
              <a:t>Substantial risk of falls</a:t>
            </a:r>
          </a:p>
          <a:p>
            <a:endParaRPr lang="en-US" dirty="0" smtClean="0">
              <a:latin typeface="Bernard MT Condensed"/>
            </a:endParaRPr>
          </a:p>
          <a:p>
            <a:pPr>
              <a:buNone/>
            </a:pPr>
            <a:endParaRPr lang="en-US" dirty="0" smtClean="0"/>
          </a:p>
        </p:txBody>
      </p:sp>
    </p:spTree>
  </p:cSld>
  <p:clrMapOvr>
    <a:masterClrMapping/>
  </p:clrMapOvr>
  <p:transition xmlns:p14="http://schemas.microsoft.com/office/powerpoint/2010/main" spd="med">
    <p:pull/>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z="4000" dirty="0" smtClean="0">
                <a:latin typeface="Bernard MT Condensed"/>
                <a:cs typeface="Bernard MT Condensed"/>
              </a:rPr>
              <a:t>Started on NOAC November 2012</a:t>
            </a:r>
            <a:endParaRPr lang="en-US" sz="4000" dirty="0">
              <a:latin typeface="Bernard MT Condensed"/>
              <a:cs typeface="Bernard MT Condensed"/>
            </a:endParaRPr>
          </a:p>
        </p:txBody>
      </p:sp>
      <p:sp>
        <p:nvSpPr>
          <p:cNvPr id="3" name="Content Placeholder 2"/>
          <p:cNvSpPr>
            <a:spLocks noGrp="1"/>
          </p:cNvSpPr>
          <p:nvPr>
            <p:ph idx="1"/>
          </p:nvPr>
        </p:nvSpPr>
        <p:spPr/>
        <p:txBody>
          <a:bodyPr>
            <a:normAutofit/>
          </a:bodyPr>
          <a:lstStyle/>
          <a:p>
            <a:r>
              <a:rPr lang="en-US" sz="3200" dirty="0" smtClean="0">
                <a:latin typeface="Abadi MT Condensed Light"/>
                <a:cs typeface="Abadi MT Condensed Light"/>
              </a:rPr>
              <a:t>Added to his </a:t>
            </a:r>
            <a:r>
              <a:rPr lang="en-US" sz="3200" dirty="0" err="1" smtClean="0">
                <a:latin typeface="Abadi MT Condensed Light"/>
                <a:cs typeface="Abadi MT Condensed Light"/>
              </a:rPr>
              <a:t>Dosette</a:t>
            </a:r>
            <a:r>
              <a:rPr lang="en-US" sz="3200" dirty="0" smtClean="0">
                <a:latin typeface="Abadi MT Condensed Light"/>
                <a:cs typeface="Abadi MT Condensed Light"/>
              </a:rPr>
              <a:t> Box</a:t>
            </a:r>
          </a:p>
          <a:p>
            <a:endParaRPr lang="en-US" sz="3200" dirty="0" smtClean="0">
              <a:latin typeface="Abadi MT Condensed Light"/>
              <a:cs typeface="Abadi MT Condensed Light"/>
            </a:endParaRPr>
          </a:p>
          <a:p>
            <a:r>
              <a:rPr lang="en-US" sz="3200" dirty="0" smtClean="0">
                <a:latin typeface="Abadi MT Condensed Light"/>
                <a:cs typeface="Abadi MT Condensed Light"/>
              </a:rPr>
              <a:t>Happy District Nurses!</a:t>
            </a:r>
          </a:p>
          <a:p>
            <a:endParaRPr lang="en-US" sz="3200" dirty="0" smtClean="0">
              <a:solidFill>
                <a:srgbClr val="FF00FF"/>
              </a:solidFill>
              <a:latin typeface="Abadi MT Condensed Light"/>
              <a:cs typeface="Abadi MT Condensed Light"/>
            </a:endParaRPr>
          </a:p>
          <a:p>
            <a:endParaRPr lang="en-US" sz="3200" dirty="0" smtClean="0">
              <a:solidFill>
                <a:srgbClr val="FF00FF"/>
              </a:solidFill>
              <a:latin typeface="Abadi MT Condensed Light"/>
              <a:cs typeface="Abadi MT Condensed Light"/>
            </a:endParaRPr>
          </a:p>
          <a:p>
            <a:r>
              <a:rPr lang="en-US" b="1" dirty="0" smtClean="0">
                <a:latin typeface="Abadi MT Condensed Light"/>
                <a:cs typeface="Abadi MT Condensed Light"/>
              </a:rPr>
              <a:t>Latest audit: No blood samples taken as unable to get access to his house</a:t>
            </a:r>
            <a:endParaRPr lang="en-US" b="1" dirty="0">
              <a:latin typeface="Abadi MT Condensed Light"/>
              <a:cs typeface="Abadi MT Condensed Light"/>
            </a:endParaRPr>
          </a:p>
        </p:txBody>
      </p:sp>
    </p:spTree>
  </p:cSld>
  <p:clrMapOvr>
    <a:masterClrMapping/>
  </p:clrMapOvr>
  <p:transition xmlns:p14="http://schemas.microsoft.com/office/powerpoint/2010/main" spd="med">
    <p:pull/>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560017" y="180571"/>
            <a:ext cx="6450383" cy="1371517"/>
          </a:xfrm>
        </p:spPr>
        <p:txBody>
          <a:bodyPr>
            <a:noAutofit/>
          </a:bodyPr>
          <a:lstStyle/>
          <a:p>
            <a:r>
              <a:rPr lang="en-US"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Bernard MT Condensed"/>
              </a:rPr>
              <a:t>One has to do what one has to do!</a:t>
            </a:r>
            <a:endParaRPr lang="en-US"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Bernard MT Condensed"/>
            </a:endParaRPr>
          </a:p>
        </p:txBody>
      </p:sp>
      <p:pic>
        <p:nvPicPr>
          <p:cNvPr id="4" name="Content Placeholder 3"/>
          <p:cNvPicPr>
            <a:picLocks noGrp="1" noChangeAspect="1"/>
          </p:cNvPicPr>
          <p:nvPr>
            <p:ph idx="1"/>
          </p:nvPr>
        </p:nvPicPr>
        <p:blipFill>
          <a:blip r:embed="rId3"/>
          <a:srcRect t="8142" b="8142"/>
          <a:stretch>
            <a:fillRect/>
          </a:stretch>
        </p:blipFill>
        <p:spPr>
          <a:xfrm>
            <a:off x="647700" y="1627683"/>
            <a:ext cx="8229600" cy="4525963"/>
          </a:xfrm>
        </p:spPr>
      </p:pic>
    </p:spTree>
    <p:extLst>
      <p:ext uri="{BB962C8B-B14F-4D97-AF65-F5344CB8AC3E}">
        <p14:creationId xmlns:p14="http://schemas.microsoft.com/office/powerpoint/2010/main" val="3095911359"/>
      </p:ext>
    </p:extLst>
  </p:cSld>
  <p:clrMapOvr>
    <a:masterClrMapping/>
  </p:clrMapOvr>
  <p:transition xmlns:p14="http://schemas.microsoft.com/office/powerpoint/2010/main" spd="med">
    <p:pull/>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grpId="0" nodeType="with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set>
                                      <p:cBhvr>
                                        <p:cTn id="7" dur="46" fill="hold">
                                          <p:stCondLst>
                                            <p:cond delay="0"/>
                                          </p:stCondLst>
                                        </p:cTn>
                                        <p:tgtEl>
                                          <p:spTgt spid="2"/>
                                        </p:tgtEl>
                                        <p:attrNameLst>
                                          <p:attrName>style.rotation</p:attrName>
                                        </p:attrNameLst>
                                      </p:cBhvr>
                                      <p:to>
                                        <p:strVal val="-45.0"/>
                                      </p:to>
                                    </p:set>
                                    <p:anim calcmode="lin" valueType="num">
                                      <p:cBhvr>
                                        <p:cTn id="8" dur="46" fill="hold">
                                          <p:stCondLst>
                                            <p:cond delay="46"/>
                                          </p:stCondLst>
                                        </p:cTn>
                                        <p:tgtEl>
                                          <p:spTgt spid="2"/>
                                        </p:tgtEl>
                                        <p:attrNameLst>
                                          <p:attrName>style.rotation</p:attrName>
                                        </p:attrNameLst>
                                      </p:cBhvr>
                                      <p:tavLst>
                                        <p:tav tm="0">
                                          <p:val>
                                            <p:fltVal val="-45"/>
                                          </p:val>
                                        </p:tav>
                                        <p:tav tm="69900">
                                          <p:val>
                                            <p:fltVal val="45"/>
                                          </p:val>
                                        </p:tav>
                                        <p:tav tm="100000">
                                          <p:val>
                                            <p:fltVal val="0"/>
                                          </p:val>
                                        </p:tav>
                                      </p:tavLst>
                                    </p:anim>
                                    <p:anim calcmode="lin" valueType="num">
                                      <p:cBhvr>
                                        <p:cTn id="9" dur="46" fill="hold">
                                          <p:stCondLst>
                                            <p:cond delay="0"/>
                                          </p:stCondLst>
                                        </p:cTn>
                                        <p:tgtEl>
                                          <p:spTgt spid="2"/>
                                        </p:tgtEl>
                                        <p:attrNameLst>
                                          <p:attrName>ppt_y</p:attrName>
                                        </p:attrNameLst>
                                      </p:cBhvr>
                                      <p:tavLst>
                                        <p:tav tm="0">
                                          <p:val>
                                            <p:strVal val="#ppt_y-1"/>
                                          </p:val>
                                        </p:tav>
                                        <p:tav tm="100000">
                                          <p:val>
                                            <p:strVal val="#ppt_y-(0.354*#ppt_w-0.172*#ppt_h)"/>
                                          </p:val>
                                        </p:tav>
                                      </p:tavLst>
                                    </p:anim>
                                    <p:anim calcmode="lin" valueType="num">
                                      <p:cBhvr>
                                        <p:cTn id="10" dur="16" decel="50000" autoRev="1" fill="hold">
                                          <p:stCondLst>
                                            <p:cond delay="46"/>
                                          </p:stCondLst>
                                        </p:cTn>
                                        <p:tgtEl>
                                          <p:spTgt spid="2"/>
                                        </p:tgtEl>
                                        <p:attrNameLst>
                                          <p:attrName>ppt_y</p:attrName>
                                        </p:attrNameLst>
                                      </p:cBhvr>
                                      <p:tavLst>
                                        <p:tav tm="0">
                                          <p:val>
                                            <p:strVal val="#ppt_y-(0.354*#ppt_w-0.172*#ppt_h)"/>
                                          </p:val>
                                        </p:tav>
                                        <p:tav tm="100000">
                                          <p:val>
                                            <p:strVal val="#ppt_y-(0.354*#ppt_w-0.172*#ppt_h)-#ppt_h/2"/>
                                          </p:val>
                                        </p:tav>
                                      </p:tavLst>
                                    </p:anim>
                                    <p:anim calcmode="lin" valueType="num">
                                      <p:cBhvr>
                                        <p:cTn id="11" dur="14" fill="hold">
                                          <p:stCondLst>
                                            <p:cond delay="86"/>
                                          </p:stCondLst>
                                        </p:cTn>
                                        <p:tgtEl>
                                          <p:spTgt spid="2"/>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571500" y="877300"/>
            <a:ext cx="8001000" cy="3223867"/>
          </a:xfrm>
        </p:spPr>
        <p:txBody>
          <a:bodyPr/>
          <a:lstStyle/>
          <a:p>
            <a:r>
              <a:rPr lang="en-US" dirty="0" smtClean="0">
                <a:latin typeface="Bernard MT Condensed"/>
                <a:cs typeface="Bernard MT Condensed"/>
              </a:rPr>
              <a:t>Mrs. D.W. </a:t>
            </a:r>
            <a:br>
              <a:rPr lang="en-US" dirty="0" smtClean="0">
                <a:latin typeface="Bernard MT Condensed"/>
                <a:cs typeface="Bernard MT Condensed"/>
              </a:rPr>
            </a:br>
            <a:r>
              <a:rPr lang="en-US" dirty="0" smtClean="0">
                <a:latin typeface="Bernard MT Condensed"/>
                <a:cs typeface="Bernard MT Condensed"/>
              </a:rPr>
              <a:t>82 Years of age</a:t>
            </a:r>
            <a:br>
              <a:rPr lang="en-US" dirty="0" smtClean="0">
                <a:latin typeface="Bernard MT Condensed"/>
                <a:cs typeface="Bernard MT Condensed"/>
              </a:rPr>
            </a:br>
            <a:endParaRPr lang="en-US" dirty="0">
              <a:latin typeface="Bernard MT Condensed"/>
              <a:cs typeface="Bernard MT Condensed"/>
            </a:endParaRPr>
          </a:p>
        </p:txBody>
      </p:sp>
      <p:sp>
        <p:nvSpPr>
          <p:cNvPr id="3" name="Subtitle 2"/>
          <p:cNvSpPr>
            <a:spLocks noGrp="1"/>
          </p:cNvSpPr>
          <p:nvPr>
            <p:ph type="subTitle" idx="1"/>
          </p:nvPr>
        </p:nvSpPr>
        <p:spPr/>
        <p:txBody>
          <a:bodyPr/>
          <a:lstStyle/>
          <a:p>
            <a:r>
              <a:rPr lang="en-US" sz="3600" dirty="0" smtClean="0">
                <a:solidFill>
                  <a:schemeClr val="tx1"/>
                </a:solidFill>
                <a:latin typeface="Bernard MT Condensed"/>
                <a:cs typeface="Abadi MT Condensed Light"/>
              </a:rPr>
              <a:t>Lives alone</a:t>
            </a:r>
          </a:p>
          <a:p>
            <a:endParaRPr lang="en-US" dirty="0" smtClean="0"/>
          </a:p>
          <a:p>
            <a:endParaRPr lang="en-US" dirty="0"/>
          </a:p>
        </p:txBody>
      </p:sp>
    </p:spTree>
    <p:extLst>
      <p:ext uri="{BB962C8B-B14F-4D97-AF65-F5344CB8AC3E}">
        <p14:creationId xmlns:p14="http://schemas.microsoft.com/office/powerpoint/2010/main" val="800350828"/>
      </p:ext>
    </p:extLst>
  </p:cSld>
  <p:clrMapOvr>
    <a:masterClrMapping/>
  </p:clrMapOvr>
  <p:transition xmlns:p14="http://schemas.microsoft.com/office/powerpoint/2010/main" spd="med">
    <p:pull/>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96201"/>
            <a:ext cx="8229600" cy="1143000"/>
          </a:xfrm>
        </p:spPr>
        <p:txBody>
          <a:bodyPr/>
          <a:lstStyle/>
          <a:p>
            <a:r>
              <a:rPr lang="en-US" sz="4400" dirty="0" smtClean="0">
                <a:latin typeface="Bernard MT Condensed"/>
                <a:cs typeface="Bernard MT Condensed"/>
              </a:rPr>
              <a:t>Background</a:t>
            </a:r>
            <a:endParaRPr lang="en-US" sz="4400" dirty="0">
              <a:latin typeface="Bernard MT Condensed"/>
              <a:cs typeface="Bernard MT Condensed"/>
            </a:endParaRPr>
          </a:p>
        </p:txBody>
      </p:sp>
      <p:sp>
        <p:nvSpPr>
          <p:cNvPr id="3" name="Content Placeholder 2"/>
          <p:cNvSpPr>
            <a:spLocks noGrp="1"/>
          </p:cNvSpPr>
          <p:nvPr>
            <p:ph idx="1"/>
          </p:nvPr>
        </p:nvSpPr>
        <p:spPr>
          <a:xfrm>
            <a:off x="571500" y="1144093"/>
            <a:ext cx="8001000" cy="5361005"/>
          </a:xfrm>
        </p:spPr>
        <p:txBody>
          <a:bodyPr>
            <a:noAutofit/>
          </a:bodyPr>
          <a:lstStyle/>
          <a:p>
            <a:r>
              <a:rPr lang="en-US" b="1" dirty="0" smtClean="0">
                <a:latin typeface="Abadi MT Condensed Light"/>
                <a:cs typeface="Abadi MT Condensed Light"/>
              </a:rPr>
              <a:t>Active extremely well  and totally asymptomatic</a:t>
            </a:r>
          </a:p>
          <a:p>
            <a:r>
              <a:rPr lang="en-US" b="1" dirty="0" smtClean="0">
                <a:latin typeface="Abadi MT Condensed Light"/>
                <a:cs typeface="Abadi MT Condensed Light"/>
              </a:rPr>
              <a:t>Hypertension 2006. </a:t>
            </a:r>
            <a:r>
              <a:rPr lang="en-US" b="1" dirty="0" err="1" smtClean="0">
                <a:latin typeface="Abadi MT Condensed Light"/>
                <a:cs typeface="Abadi MT Condensed Light"/>
              </a:rPr>
              <a:t>Ramipril</a:t>
            </a:r>
            <a:r>
              <a:rPr lang="en-US" b="1" dirty="0" smtClean="0">
                <a:latin typeface="Abadi MT Condensed Light"/>
                <a:cs typeface="Abadi MT Condensed Light"/>
              </a:rPr>
              <a:t> was prescribed.</a:t>
            </a:r>
          </a:p>
          <a:p>
            <a:endParaRPr lang="en-US" b="1" dirty="0" smtClean="0">
              <a:latin typeface="Abadi MT Condensed Light"/>
              <a:cs typeface="Abadi MT Condensed Light"/>
            </a:endParaRPr>
          </a:p>
          <a:p>
            <a:r>
              <a:rPr lang="en-US" b="1" dirty="0" smtClean="0">
                <a:latin typeface="Abadi MT Condensed Light"/>
                <a:cs typeface="Abadi MT Condensed Light"/>
              </a:rPr>
              <a:t> She never took it!</a:t>
            </a:r>
          </a:p>
          <a:p>
            <a:r>
              <a:rPr lang="en-US" b="1" dirty="0" smtClean="0">
                <a:latin typeface="Abadi MT Condensed Light"/>
                <a:cs typeface="Abadi MT Condensed Light"/>
              </a:rPr>
              <a:t>December 2010: near fainting and speech slurred and vacant for approx. 30 minutes</a:t>
            </a:r>
          </a:p>
          <a:p>
            <a:endParaRPr lang="en-US" b="1" dirty="0" smtClean="0">
              <a:latin typeface="Abadi MT Condensed Light"/>
              <a:cs typeface="Abadi MT Condensed Light"/>
            </a:endParaRPr>
          </a:p>
          <a:p>
            <a:r>
              <a:rPr lang="en-US" b="1" dirty="0" smtClean="0">
                <a:latin typeface="Abadi MT Condensed Light"/>
                <a:cs typeface="Abadi MT Condensed Light"/>
              </a:rPr>
              <a:t>Declined admission, all medications including aspirin Put it down to worrying over Christmas period</a:t>
            </a:r>
            <a:endParaRPr lang="en-US" b="1" dirty="0">
              <a:latin typeface="Abadi MT Condensed Light"/>
              <a:cs typeface="Abadi MT Condensed Light"/>
            </a:endParaRPr>
          </a:p>
        </p:txBody>
      </p:sp>
    </p:spTree>
    <p:extLst>
      <p:ext uri="{BB962C8B-B14F-4D97-AF65-F5344CB8AC3E}">
        <p14:creationId xmlns:p14="http://schemas.microsoft.com/office/powerpoint/2010/main" val="1772696218"/>
      </p:ext>
    </p:extLst>
  </p:cSld>
  <p:clrMapOvr>
    <a:masterClrMapping/>
  </p:clrMapOvr>
  <p:transition xmlns:p14="http://schemas.microsoft.com/office/powerpoint/2010/main" spd="med">
    <p:pull/>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z="4400" dirty="0" smtClean="0">
                <a:latin typeface="Bernard MT Condensed"/>
                <a:cs typeface="Bernard MT Condensed"/>
              </a:rPr>
              <a:t>Background</a:t>
            </a:r>
            <a:endParaRPr lang="en-US" sz="4400" dirty="0">
              <a:latin typeface="Bernard MT Condensed"/>
              <a:cs typeface="Bernard MT Condensed"/>
            </a:endParaRPr>
          </a:p>
        </p:txBody>
      </p:sp>
      <p:sp>
        <p:nvSpPr>
          <p:cNvPr id="3" name="Content Placeholder 2"/>
          <p:cNvSpPr>
            <a:spLocks noGrp="1"/>
          </p:cNvSpPr>
          <p:nvPr>
            <p:ph idx="1"/>
          </p:nvPr>
        </p:nvSpPr>
        <p:spPr>
          <a:xfrm>
            <a:off x="187158" y="1711157"/>
            <a:ext cx="8385342" cy="4812631"/>
          </a:xfrm>
        </p:spPr>
        <p:txBody>
          <a:bodyPr>
            <a:normAutofit fontScale="25000" lnSpcReduction="20000"/>
          </a:bodyPr>
          <a:lstStyle/>
          <a:p>
            <a:pPr>
              <a:buNone/>
            </a:pPr>
            <a:r>
              <a:rPr lang="en-US" sz="12800" b="1" dirty="0" smtClean="0">
                <a:latin typeface="Abadi MT Condensed Light"/>
                <a:cs typeface="Abadi MT Condensed Light"/>
              </a:rPr>
              <a:t>Never Smoked</a:t>
            </a:r>
          </a:p>
          <a:p>
            <a:pPr>
              <a:buNone/>
            </a:pPr>
            <a:r>
              <a:rPr lang="en-US" sz="12800" b="1" dirty="0" smtClean="0">
                <a:latin typeface="Abadi MT Condensed Light"/>
                <a:cs typeface="Abadi MT Condensed Light"/>
              </a:rPr>
              <a:t>Alcohol : One/Two units per Year! </a:t>
            </a:r>
          </a:p>
          <a:p>
            <a:pPr>
              <a:buNone/>
            </a:pPr>
            <a:endParaRPr lang="en-US" sz="12800" b="1" dirty="0" smtClean="0">
              <a:latin typeface="Abadi MT Condensed Light"/>
              <a:cs typeface="Abadi MT Condensed Light"/>
            </a:endParaRPr>
          </a:p>
          <a:p>
            <a:pPr>
              <a:buNone/>
            </a:pPr>
            <a:r>
              <a:rPr lang="en-US" sz="12800" b="1" dirty="0" smtClean="0">
                <a:latin typeface="Abadi MT Condensed Light"/>
                <a:cs typeface="Abadi MT Condensed Light"/>
              </a:rPr>
              <a:t>Hypertension</a:t>
            </a:r>
          </a:p>
          <a:p>
            <a:pPr>
              <a:buNone/>
            </a:pPr>
            <a:r>
              <a:rPr lang="en-US" sz="12800" b="1" dirty="0" smtClean="0">
                <a:latin typeface="Abadi MT Condensed Light"/>
                <a:cs typeface="Abadi MT Condensed Light"/>
              </a:rPr>
              <a:t>Grows almost all of her vegetables. Extremely active</a:t>
            </a:r>
          </a:p>
          <a:p>
            <a:pPr>
              <a:buNone/>
            </a:pPr>
            <a:endParaRPr lang="en-US" sz="12800" b="1" dirty="0" smtClean="0">
              <a:latin typeface="Abadi MT Condensed Light"/>
              <a:cs typeface="Abadi MT Condensed Light"/>
            </a:endParaRPr>
          </a:p>
          <a:p>
            <a:pPr>
              <a:buNone/>
            </a:pPr>
            <a:endParaRPr lang="en-US" sz="12800" b="1" dirty="0">
              <a:latin typeface="Abadi MT Condensed Light"/>
              <a:cs typeface="Abadi MT Condensed Light"/>
            </a:endParaRPr>
          </a:p>
          <a:p>
            <a:pPr>
              <a:buNone/>
            </a:pPr>
            <a:r>
              <a:rPr lang="en-US" sz="12800" b="1" dirty="0" smtClean="0">
                <a:latin typeface="Abadi MT Condensed Light"/>
                <a:cs typeface="Abadi MT Condensed Light"/>
              </a:rPr>
              <a:t>Large Family scattered around the UK and the world (Son in Canada, Daughter in France) </a:t>
            </a:r>
          </a:p>
          <a:p>
            <a:endParaRPr lang="en-US" sz="12800" b="1" u="sng" dirty="0" smtClean="0">
              <a:solidFill>
                <a:srgbClr val="FF0000"/>
              </a:solidFill>
              <a:latin typeface="Abadi MT Condensed Light"/>
              <a:cs typeface="Abadi MT Condensed Light"/>
            </a:endParaRPr>
          </a:p>
          <a:p>
            <a:endParaRPr lang="en-US" sz="4000" b="1" u="sng" dirty="0" smtClean="0">
              <a:solidFill>
                <a:srgbClr val="FF0000"/>
              </a:solidFill>
            </a:endParaRPr>
          </a:p>
          <a:p>
            <a:endParaRPr lang="en-US" sz="4000" b="1" u="sng" dirty="0" smtClean="0">
              <a:solidFill>
                <a:srgbClr val="FF0000"/>
              </a:solidFill>
            </a:endParaRPr>
          </a:p>
          <a:p>
            <a:pPr lvl="8">
              <a:buNone/>
            </a:pPr>
            <a:r>
              <a:rPr lang="en-US" i="1" dirty="0" smtClean="0">
                <a:solidFill>
                  <a:srgbClr val="0000FF"/>
                </a:solidFill>
              </a:rPr>
              <a:t>Dr. Farooq Faheem</a:t>
            </a:r>
            <a:endParaRPr lang="en-US" i="1" dirty="0">
              <a:solidFill>
                <a:srgbClr val="0000FF"/>
              </a:solidFill>
            </a:endParaRPr>
          </a:p>
        </p:txBody>
      </p:sp>
    </p:spTree>
    <p:extLst>
      <p:ext uri="{BB962C8B-B14F-4D97-AF65-F5344CB8AC3E}">
        <p14:creationId xmlns:p14="http://schemas.microsoft.com/office/powerpoint/2010/main" val="4251483446"/>
      </p:ext>
    </p:extLst>
  </p:cSld>
  <p:clrMapOvr>
    <a:masterClrMapping/>
  </p:clrMapOvr>
  <p:transition xmlns:p14="http://schemas.microsoft.com/office/powerpoint/2010/main" spd="med">
    <p:pull/>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549275" y="499573"/>
            <a:ext cx="8042276" cy="1336956"/>
          </a:xfrm>
        </p:spPr>
        <p:txBody>
          <a:bodyPr>
            <a:normAutofit fontScale="90000"/>
          </a:bodyPr>
          <a:lstStyle/>
          <a:p>
            <a:r>
              <a:rPr lang="en-US" sz="4889" b="1" dirty="0" smtClean="0">
                <a:solidFill>
                  <a:srgbClr val="000000"/>
                </a:solidFill>
                <a:latin typeface="Bernard MT Condensed"/>
                <a:cs typeface="Bernard MT Condensed"/>
              </a:rPr>
              <a:t>July 2012</a:t>
            </a:r>
            <a:r>
              <a:rPr lang="en-US" dirty="0" smtClean="0"/>
              <a:t/>
            </a:r>
            <a:br>
              <a:rPr lang="en-US" dirty="0" smtClean="0"/>
            </a:br>
            <a:endParaRPr lang="en-US" dirty="0"/>
          </a:p>
        </p:txBody>
      </p:sp>
      <p:sp>
        <p:nvSpPr>
          <p:cNvPr id="3" name="Content Placeholder 2"/>
          <p:cNvSpPr>
            <a:spLocks noGrp="1"/>
          </p:cNvSpPr>
          <p:nvPr>
            <p:ph idx="1"/>
          </p:nvPr>
        </p:nvSpPr>
        <p:spPr>
          <a:xfrm>
            <a:off x="549275" y="2514600"/>
            <a:ext cx="8042276" cy="4343400"/>
          </a:xfrm>
        </p:spPr>
        <p:txBody>
          <a:bodyPr>
            <a:normAutofit/>
          </a:bodyPr>
          <a:lstStyle/>
          <a:p>
            <a:pPr marL="457200" lvl="3">
              <a:spcAft>
                <a:spcPts val="2000"/>
              </a:spcAft>
              <a:buClrTx/>
            </a:pPr>
            <a:r>
              <a:rPr lang="en-US" sz="3600" b="1" dirty="0" smtClean="0">
                <a:solidFill>
                  <a:srgbClr val="000000"/>
                </a:solidFill>
                <a:latin typeface="Abadi MT Condensed Light"/>
                <a:cs typeface="Abadi MT Condensed Light"/>
              </a:rPr>
              <a:t>Presented with SOBOE</a:t>
            </a:r>
          </a:p>
          <a:p>
            <a:pPr marL="457200" lvl="3">
              <a:spcAft>
                <a:spcPts val="2000"/>
              </a:spcAft>
              <a:buClrTx/>
            </a:pPr>
            <a:r>
              <a:rPr lang="en-US" sz="3600" b="1" dirty="0" smtClean="0">
                <a:solidFill>
                  <a:srgbClr val="000000"/>
                </a:solidFill>
                <a:latin typeface="Abadi MT Condensed Light"/>
                <a:cs typeface="Abadi MT Condensed Light"/>
              </a:rPr>
              <a:t>She put it down to gaining a bit of weight</a:t>
            </a:r>
          </a:p>
          <a:p>
            <a:pPr marL="457200" lvl="3">
              <a:spcAft>
                <a:spcPts val="2000"/>
              </a:spcAft>
              <a:buClrTx/>
            </a:pPr>
            <a:r>
              <a:rPr lang="en-US" sz="3600" b="1" dirty="0" smtClean="0">
                <a:solidFill>
                  <a:srgbClr val="000000"/>
                </a:solidFill>
                <a:latin typeface="Abadi MT Condensed Light"/>
                <a:cs typeface="Abadi MT Condensed Light"/>
              </a:rPr>
              <a:t>All baseline bloods normal</a:t>
            </a:r>
          </a:p>
          <a:p>
            <a:pPr marL="457200" lvl="3">
              <a:spcAft>
                <a:spcPts val="2000"/>
              </a:spcAft>
              <a:buClrTx/>
            </a:pPr>
            <a:r>
              <a:rPr lang="en-US" sz="3600" b="1" dirty="0" smtClean="0">
                <a:solidFill>
                  <a:srgbClr val="000000"/>
                </a:solidFill>
                <a:latin typeface="Abadi MT Condensed Light"/>
                <a:cs typeface="Abadi MT Condensed Light"/>
              </a:rPr>
              <a:t>CXR: Normal</a:t>
            </a:r>
          </a:p>
          <a:p>
            <a:pPr marL="457200" lvl="3">
              <a:spcAft>
                <a:spcPts val="2000"/>
              </a:spcAft>
              <a:buClrTx/>
            </a:pPr>
            <a:endParaRPr lang="en-US" sz="3000" b="1" dirty="0" smtClean="0">
              <a:solidFill>
                <a:srgbClr val="0000FF"/>
              </a:solidFill>
            </a:endParaRPr>
          </a:p>
          <a:p>
            <a:pPr marL="457200" lvl="3">
              <a:spcAft>
                <a:spcPts val="2000"/>
              </a:spcAft>
              <a:buClrTx/>
            </a:pPr>
            <a:endParaRPr lang="en-US" sz="3000" b="1" dirty="0" smtClean="0">
              <a:solidFill>
                <a:srgbClr val="0000FF"/>
              </a:solidFill>
            </a:endParaRPr>
          </a:p>
          <a:p>
            <a:endParaRPr lang="en-US" sz="3600" dirty="0" smtClean="0">
              <a:solidFill>
                <a:srgbClr val="FF0000"/>
              </a:solidFill>
            </a:endParaRPr>
          </a:p>
        </p:txBody>
      </p:sp>
    </p:spTree>
    <p:extLst>
      <p:ext uri="{BB962C8B-B14F-4D97-AF65-F5344CB8AC3E}">
        <p14:creationId xmlns:p14="http://schemas.microsoft.com/office/powerpoint/2010/main" val="2703061956"/>
      </p:ext>
    </p:extLst>
  </p:cSld>
  <p:clrMapOvr>
    <a:masterClrMapping/>
  </p:clrMapOvr>
  <p:transition xmlns:p14="http://schemas.microsoft.com/office/powerpoint/2010/main" spd="med">
    <p:pull/>
  </p:transitio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sp>
        <p:nvSpPr>
          <p:cNvPr id="113669" name="Rectangle 5"/>
          <p:cNvSpPr>
            <a:spLocks noGrp="1" noChangeArrowheads="1"/>
          </p:cNvSpPr>
          <p:nvPr>
            <p:ph type="title"/>
          </p:nvPr>
        </p:nvSpPr>
        <p:spPr/>
        <p:txBody>
          <a:bodyPr/>
          <a:lstStyle/>
          <a:p>
            <a:r>
              <a:rPr lang="en-GB" dirty="0" smtClean="0">
                <a:latin typeface="Bernard MT Condensed"/>
                <a:cs typeface="Bernard MT Condensed"/>
              </a:rPr>
              <a:t>ECG</a:t>
            </a:r>
            <a:endParaRPr lang="en-GB" dirty="0">
              <a:latin typeface="Bernard MT Condensed"/>
              <a:cs typeface="Bernard MT Condensed"/>
            </a:endParaRPr>
          </a:p>
        </p:txBody>
      </p:sp>
      <p:pic>
        <p:nvPicPr>
          <p:cNvPr id="113668" name="Picture 4"/>
          <p:cNvPicPr>
            <a:picLocks noGrp="1" noChangeAspect="1" noChangeArrowheads="1"/>
          </p:cNvPicPr>
          <p:nvPr>
            <p:ph idx="1"/>
          </p:nvPr>
        </p:nvPicPr>
        <p:blipFill>
          <a:blip r:embed="rId3"/>
          <a:srcRect t="6516" b="6516"/>
          <a:stretch>
            <a:fillRect/>
          </a:stretch>
        </p:blipFill>
        <p:spPr>
          <a:noFill/>
          <a:ln/>
        </p:spPr>
      </p:pic>
    </p:spTree>
    <p:extLst>
      <p:ext uri="{BB962C8B-B14F-4D97-AF65-F5344CB8AC3E}">
        <p14:creationId xmlns:p14="http://schemas.microsoft.com/office/powerpoint/2010/main" val="59865751"/>
      </p:ext>
    </p:extLst>
  </p:cSld>
  <p:clrMapOvr>
    <a:masterClrMapping/>
  </p:clrMapOvr>
  <p:transition xmlns:p14="http://schemas.microsoft.com/office/powerpoint/2010/main" spd="med">
    <p:pull/>
  </p:transitio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z="4400" dirty="0" smtClean="0">
                <a:latin typeface="Bernard MT Condensed"/>
                <a:cs typeface="Bernard MT Condensed"/>
              </a:rPr>
              <a:t>Progress</a:t>
            </a:r>
            <a:endParaRPr lang="en-US" sz="4400" dirty="0">
              <a:latin typeface="Bernard MT Condensed"/>
              <a:cs typeface="Bernard MT Condensed"/>
            </a:endParaRPr>
          </a:p>
        </p:txBody>
      </p:sp>
      <p:sp>
        <p:nvSpPr>
          <p:cNvPr id="3" name="Content Placeholder 2"/>
          <p:cNvSpPr>
            <a:spLocks noGrp="1"/>
          </p:cNvSpPr>
          <p:nvPr>
            <p:ph idx="1"/>
          </p:nvPr>
        </p:nvSpPr>
        <p:spPr>
          <a:xfrm>
            <a:off x="571500" y="1905000"/>
            <a:ext cx="8001000" cy="4378158"/>
          </a:xfrm>
        </p:spPr>
        <p:txBody>
          <a:bodyPr>
            <a:noAutofit/>
          </a:bodyPr>
          <a:lstStyle/>
          <a:p>
            <a:r>
              <a:rPr lang="en-US" sz="3200" dirty="0" smtClean="0">
                <a:latin typeface="Abadi MT Condensed Light"/>
                <a:cs typeface="Abadi MT Condensed Light"/>
              </a:rPr>
              <a:t>Explained: Very skeptical</a:t>
            </a:r>
          </a:p>
          <a:p>
            <a:endParaRPr lang="en-US" sz="3200" b="1" dirty="0" smtClean="0">
              <a:latin typeface="Abadi MT Condensed Light"/>
              <a:cs typeface="Abadi MT Condensed Light"/>
            </a:endParaRPr>
          </a:p>
          <a:p>
            <a:r>
              <a:rPr lang="en-US" sz="3200" b="1" dirty="0" smtClean="0">
                <a:latin typeface="Abadi MT Condensed Light"/>
                <a:cs typeface="Abadi MT Condensed Light"/>
              </a:rPr>
              <a:t>Wanted</a:t>
            </a:r>
            <a:r>
              <a:rPr lang="en-US" sz="3200" dirty="0" smtClean="0">
                <a:latin typeface="Abadi MT Condensed Light"/>
                <a:cs typeface="Abadi MT Condensed Light"/>
              </a:rPr>
              <a:t> to check herself : ON THE INTERNET!</a:t>
            </a:r>
          </a:p>
          <a:p>
            <a:endParaRPr lang="en-US" sz="3200" dirty="0" smtClean="0">
              <a:latin typeface="Abadi MT Condensed Light"/>
              <a:cs typeface="Abadi MT Condensed Light"/>
            </a:endParaRPr>
          </a:p>
          <a:p>
            <a:r>
              <a:rPr lang="en-US" sz="3200" dirty="0" smtClean="0">
                <a:latin typeface="Abadi MT Condensed Light"/>
                <a:cs typeface="Abadi MT Condensed Light"/>
              </a:rPr>
              <a:t>To discuss with her family</a:t>
            </a:r>
          </a:p>
          <a:p>
            <a:endParaRPr lang="en-US" sz="3200" smtClean="0">
              <a:latin typeface="Abadi MT Condensed Light"/>
              <a:cs typeface="Abadi MT Condensed Light"/>
            </a:endParaRPr>
          </a:p>
          <a:p>
            <a:r>
              <a:rPr lang="en-US" sz="3200" smtClean="0">
                <a:latin typeface="Abadi MT Condensed Light"/>
                <a:cs typeface="Abadi MT Condensed Light"/>
              </a:rPr>
              <a:t>Leaflet </a:t>
            </a:r>
            <a:r>
              <a:rPr lang="en-US" sz="3200" dirty="0" smtClean="0">
                <a:latin typeface="Abadi MT Condensed Light"/>
                <a:cs typeface="Abadi MT Condensed Light"/>
              </a:rPr>
              <a:t>for warfarin and NOACs</a:t>
            </a:r>
          </a:p>
        </p:txBody>
      </p:sp>
    </p:spTree>
    <p:extLst>
      <p:ext uri="{BB962C8B-B14F-4D97-AF65-F5344CB8AC3E}">
        <p14:creationId xmlns:p14="http://schemas.microsoft.com/office/powerpoint/2010/main" val="2317744473"/>
      </p:ext>
    </p:extLst>
  </p:cSld>
  <p:clrMapOvr>
    <a:masterClrMapping/>
  </p:clrMapOvr>
  <p:transition xmlns:p14="http://schemas.microsoft.com/office/powerpoint/2010/main" spd="med">
    <p:pull/>
  </p:transitio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z="4400" dirty="0" smtClean="0">
                <a:latin typeface="Bernard MT Condensed"/>
                <a:cs typeface="Bernard MT Condensed"/>
              </a:rPr>
              <a:t>Progress</a:t>
            </a:r>
            <a:endParaRPr lang="en-US" sz="4400" dirty="0">
              <a:latin typeface="Bernard MT Condensed"/>
              <a:cs typeface="Bernard MT Condensed"/>
            </a:endParaRPr>
          </a:p>
        </p:txBody>
      </p:sp>
      <p:sp>
        <p:nvSpPr>
          <p:cNvPr id="3" name="Content Placeholder 2"/>
          <p:cNvSpPr>
            <a:spLocks noGrp="1"/>
          </p:cNvSpPr>
          <p:nvPr>
            <p:ph idx="1"/>
          </p:nvPr>
        </p:nvSpPr>
        <p:spPr>
          <a:xfrm>
            <a:off x="571500" y="1905000"/>
            <a:ext cx="8001000" cy="4537264"/>
          </a:xfrm>
        </p:spPr>
        <p:txBody>
          <a:bodyPr>
            <a:noAutofit/>
          </a:bodyPr>
          <a:lstStyle/>
          <a:p>
            <a:r>
              <a:rPr lang="en-US" sz="3200" dirty="0" smtClean="0">
                <a:latin typeface="Abadi MT Condensed Light"/>
                <a:cs typeface="Abadi MT Condensed Light"/>
              </a:rPr>
              <a:t>Flatly refused to take warfarin </a:t>
            </a:r>
          </a:p>
          <a:p>
            <a:endParaRPr lang="en-US" sz="3200" dirty="0" smtClean="0">
              <a:latin typeface="Abadi MT Condensed Light"/>
              <a:cs typeface="Abadi MT Condensed Light"/>
            </a:endParaRPr>
          </a:p>
          <a:p>
            <a:r>
              <a:rPr lang="en-US" sz="3200" dirty="0" smtClean="0">
                <a:latin typeface="Abadi MT Condensed Light"/>
                <a:cs typeface="Abadi MT Condensed Light"/>
              </a:rPr>
              <a:t>Most of her diet was from her home grown vegetables </a:t>
            </a:r>
          </a:p>
          <a:p>
            <a:endParaRPr lang="en-US" sz="3200" dirty="0" smtClean="0">
              <a:latin typeface="Abadi MT Condensed Light"/>
              <a:cs typeface="Abadi MT Condensed Light"/>
            </a:endParaRPr>
          </a:p>
          <a:p>
            <a:r>
              <a:rPr lang="en-US" sz="3200" dirty="0" smtClean="0">
                <a:latin typeface="Abadi MT Condensed Light"/>
                <a:cs typeface="Abadi MT Condensed Light"/>
              </a:rPr>
              <a:t>Started on NOAC</a:t>
            </a:r>
          </a:p>
          <a:p>
            <a:endParaRPr lang="en-US" sz="3200" dirty="0" smtClean="0">
              <a:latin typeface="Abadi MT Condensed Light"/>
              <a:cs typeface="Abadi MT Condensed Light"/>
            </a:endParaRPr>
          </a:p>
        </p:txBody>
      </p:sp>
    </p:spTree>
    <p:extLst>
      <p:ext uri="{BB962C8B-B14F-4D97-AF65-F5344CB8AC3E}">
        <p14:creationId xmlns:p14="http://schemas.microsoft.com/office/powerpoint/2010/main" val="677854281"/>
      </p:ext>
    </p:extLst>
  </p:cSld>
  <p:clrMapOvr>
    <a:masterClrMapping/>
  </p:clrMapOvr>
  <p:transition xmlns:p14="http://schemas.microsoft.com/office/powerpoint/2010/main" spd="med">
    <p:pull/>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457200" y="251222"/>
            <a:ext cx="8229600" cy="397999"/>
          </a:xfrm>
        </p:spPr>
        <p:txBody>
          <a:bodyPr>
            <a:normAutofit fontScale="90000"/>
          </a:bodyPr>
          <a:lstStyle/>
          <a:p>
            <a:r>
              <a:rPr lang="en-US" dirty="0"/>
              <a:t/>
            </a:r>
            <a:br>
              <a:rPr lang="en-US" dirty="0"/>
            </a:br>
            <a:endParaRPr lang="en-US" dirty="0"/>
          </a:p>
        </p:txBody>
      </p:sp>
      <p:sp>
        <p:nvSpPr>
          <p:cNvPr id="3" name="Content Placeholder 2"/>
          <p:cNvSpPr>
            <a:spLocks noGrp="1"/>
          </p:cNvSpPr>
          <p:nvPr>
            <p:ph idx="1"/>
          </p:nvPr>
        </p:nvSpPr>
        <p:spPr>
          <a:xfrm>
            <a:off x="457200" y="649221"/>
            <a:ext cx="8836816" cy="6636205"/>
          </a:xfrm>
        </p:spPr>
        <p:txBody>
          <a:bodyPr>
            <a:noAutofit/>
          </a:bodyPr>
          <a:lstStyle/>
          <a:p>
            <a:r>
              <a:rPr lang="en-US" b="1" dirty="0" smtClean="0">
                <a:latin typeface="Bernard MT Condensed"/>
              </a:rPr>
              <a:t>Importance </a:t>
            </a:r>
            <a:r>
              <a:rPr lang="en-US" b="1" dirty="0">
                <a:latin typeface="Bernard MT Condensed"/>
              </a:rPr>
              <a:t>of stroke prevention in </a:t>
            </a:r>
            <a:r>
              <a:rPr lang="en-US" b="1" dirty="0" smtClean="0">
                <a:latin typeface="Bernard MT Condensed"/>
              </a:rPr>
              <a:t>NV</a:t>
            </a:r>
            <a:r>
              <a:rPr lang="en-US" b="1" dirty="0">
                <a:latin typeface="Bernard MT Condensed"/>
              </a:rPr>
              <a:t>-AF </a:t>
            </a:r>
            <a:r>
              <a:rPr lang="en-US" b="1" dirty="0" smtClean="0">
                <a:latin typeface="Bernard MT Condensed"/>
              </a:rPr>
              <a:t>patients</a:t>
            </a:r>
            <a:br>
              <a:rPr lang="en-US" b="1" dirty="0" smtClean="0">
                <a:latin typeface="Bernard MT Condensed"/>
              </a:rPr>
            </a:br>
            <a:endParaRPr lang="en-US" b="1" dirty="0">
              <a:latin typeface="Bernard MT Condensed"/>
            </a:endParaRPr>
          </a:p>
          <a:p>
            <a:r>
              <a:rPr lang="en-US" b="1" dirty="0">
                <a:latin typeface="Bernard MT Condensed"/>
              </a:rPr>
              <a:t>✤  Overview of new treatments available </a:t>
            </a:r>
          </a:p>
          <a:p>
            <a:r>
              <a:rPr lang="en-US" b="1" dirty="0">
                <a:latin typeface="Bernard MT Condensed"/>
              </a:rPr>
              <a:t>✤  Efficacy, clinical &amp; safety data </a:t>
            </a:r>
          </a:p>
          <a:p>
            <a:r>
              <a:rPr lang="en-US" b="1" dirty="0">
                <a:latin typeface="Bernard MT Condensed"/>
              </a:rPr>
              <a:t>✤  Treatment pathways </a:t>
            </a:r>
            <a:r>
              <a:rPr lang="en-US" b="1" dirty="0" smtClean="0">
                <a:latin typeface="Bernard MT Condensed"/>
              </a:rPr>
              <a:t>and </a:t>
            </a:r>
            <a:r>
              <a:rPr lang="en-US" b="1" dirty="0">
                <a:latin typeface="Bernard MT Condensed"/>
              </a:rPr>
              <a:t>guidelines (BNSSG) </a:t>
            </a:r>
            <a:r>
              <a:rPr lang="en-US" b="1" dirty="0" smtClean="0">
                <a:latin typeface="Bernard MT Condensed"/>
                <a:cs typeface="Abadi MT Condensed Light"/>
              </a:rPr>
              <a:t>        </a:t>
            </a:r>
          </a:p>
          <a:p>
            <a:r>
              <a:rPr lang="en-US" b="1" dirty="0" smtClean="0">
                <a:latin typeface="Bernard MT Condensed"/>
                <a:cs typeface="Abadi MT Condensed Light"/>
              </a:rPr>
              <a:t> &amp;</a:t>
            </a:r>
          </a:p>
          <a:p>
            <a:endParaRPr lang="en-US" b="1" dirty="0" smtClean="0">
              <a:latin typeface="Bernard MT Condensed"/>
              <a:cs typeface="Abadi MT Condensed Light"/>
            </a:endParaRPr>
          </a:p>
          <a:p>
            <a:r>
              <a:rPr lang="en-US" b="1" dirty="0" smtClean="0">
                <a:latin typeface="Bernard MT Condensed"/>
                <a:cs typeface="Abadi MT Condensed Light"/>
              </a:rPr>
              <a:t>REAL LIFE CASES   </a:t>
            </a:r>
            <a:endParaRPr lang="en-US" b="1" dirty="0">
              <a:latin typeface="Bernard MT Condensed"/>
              <a:cs typeface="Abadi MT Condensed Light"/>
            </a:endParaRPr>
          </a:p>
        </p:txBody>
      </p:sp>
      <p:pic>
        <p:nvPicPr>
          <p:cNvPr id="4" name="Picture 6" descr="_59578751_strokespl"/>
          <p:cNvPicPr>
            <a:picLocks noChangeAspect="1" noChangeArrowheads="1"/>
          </p:cNvPicPr>
          <p:nvPr/>
        </p:nvPicPr>
        <p:blipFill>
          <a:blip r:embed="rId2"/>
          <a:srcRect/>
          <a:stretch>
            <a:fillRect/>
          </a:stretch>
        </p:blipFill>
        <p:spPr bwMode="auto">
          <a:xfrm>
            <a:off x="5183858" y="3572929"/>
            <a:ext cx="3705463" cy="3147725"/>
          </a:xfrm>
          <a:prstGeom prst="rect">
            <a:avLst/>
          </a:prstGeom>
          <a:noFill/>
          <a:ln w="9525">
            <a:noFill/>
            <a:miter lim="800000"/>
            <a:headEnd/>
            <a:tailEnd/>
          </a:ln>
        </p:spPr>
      </p:pic>
    </p:spTree>
    <p:extLst>
      <p:ext uri="{BB962C8B-B14F-4D97-AF65-F5344CB8AC3E}">
        <p14:creationId xmlns:p14="http://schemas.microsoft.com/office/powerpoint/2010/main" val="2812183042"/>
      </p:ext>
    </p:extLst>
  </p:cSld>
  <p:clrMapOvr>
    <a:masterClrMapping/>
  </p:clrMapOvr>
  <p:transition xmlns:p14="http://schemas.microsoft.com/office/powerpoint/2010/main" spd="med">
    <p:pull/>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smtClean="0">
                <a:latin typeface="Bernard MT Condensed"/>
                <a:cs typeface="Bernard MT Condensed"/>
              </a:rPr>
              <a:t>One week later….</a:t>
            </a:r>
            <a:endParaRPr lang="en-US" dirty="0">
              <a:latin typeface="Bernard MT Condensed"/>
              <a:cs typeface="Bernard MT Condensed"/>
            </a:endParaRPr>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2916225889"/>
      </p:ext>
    </p:extLst>
  </p:cSld>
  <p:clrMapOvr>
    <a:masterClrMapping/>
  </p:clrMapOvr>
  <p:transition xmlns:p14="http://schemas.microsoft.com/office/powerpoint/2010/main" spd="med">
    <p:pull/>
  </p:transitio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a:buNone/>
            </a:pPr>
            <a:endParaRPr lang="en-US" dirty="0"/>
          </a:p>
        </p:txBody>
      </p:sp>
      <p:pic>
        <p:nvPicPr>
          <p:cNvPr id="4" name="Picture 3"/>
          <p:cNvPicPr>
            <a:picLocks noChangeAspect="1"/>
          </p:cNvPicPr>
          <p:nvPr/>
        </p:nvPicPr>
        <p:blipFill>
          <a:blip r:embed="rId3"/>
          <a:stretch>
            <a:fillRect/>
          </a:stretch>
        </p:blipFill>
        <p:spPr>
          <a:xfrm>
            <a:off x="76200" y="984805"/>
            <a:ext cx="8991600" cy="4833319"/>
          </a:xfrm>
          <a:prstGeom prst="rect">
            <a:avLst/>
          </a:prstGeom>
        </p:spPr>
      </p:pic>
      <p:sp>
        <p:nvSpPr>
          <p:cNvPr id="5" name="Rectangle 4"/>
          <p:cNvSpPr/>
          <p:nvPr/>
        </p:nvSpPr>
        <p:spPr>
          <a:xfrm>
            <a:off x="1645758" y="2669341"/>
            <a:ext cx="2008602" cy="102367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6284980" y="2202853"/>
            <a:ext cx="1603777" cy="117355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93235182"/>
      </p:ext>
    </p:extLst>
  </p:cSld>
  <p:clrMapOvr>
    <a:masterClrMapping/>
  </p:clrMapOvr>
  <p:transition xmlns:p14="http://schemas.microsoft.com/office/powerpoint/2010/main" spd="med">
    <p:pull/>
  </p:transitio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normAutofit fontScale="90000"/>
          </a:bodyPr>
          <a:lstStyle/>
          <a:p>
            <a:r>
              <a:rPr lang="en-US" sz="4000" dirty="0" smtClean="0">
                <a:latin typeface="Bernard MT Condensed"/>
                <a:cs typeface="Bernard MT Condensed"/>
              </a:rPr>
              <a:t/>
            </a:r>
            <a:br>
              <a:rPr lang="en-US" sz="4000" dirty="0" smtClean="0">
                <a:latin typeface="Bernard MT Condensed"/>
                <a:cs typeface="Bernard MT Condensed"/>
              </a:rPr>
            </a:br>
            <a:r>
              <a:rPr lang="en-US" sz="4000" dirty="0" smtClean="0">
                <a:latin typeface="Bernard MT Condensed"/>
                <a:cs typeface="Bernard MT Condensed"/>
              </a:rPr>
              <a:t>A Worried Doctor</a:t>
            </a:r>
            <a:r>
              <a:rPr lang="en-US" dirty="0" smtClean="0">
                <a:latin typeface="Abadi MT Condensed Light"/>
                <a:cs typeface="Abadi MT Condensed Light"/>
              </a:rPr>
              <a:t>!</a:t>
            </a:r>
            <a:br>
              <a:rPr lang="en-US" dirty="0" smtClean="0">
                <a:latin typeface="Abadi MT Condensed Light"/>
                <a:cs typeface="Abadi MT Condensed Light"/>
              </a:rPr>
            </a:br>
            <a:endParaRPr lang="en-US" dirty="0"/>
          </a:p>
        </p:txBody>
      </p:sp>
      <p:sp>
        <p:nvSpPr>
          <p:cNvPr id="3" name="Content Placeholder 2"/>
          <p:cNvSpPr>
            <a:spLocks noGrp="1"/>
          </p:cNvSpPr>
          <p:nvPr>
            <p:ph idx="1"/>
          </p:nvPr>
        </p:nvSpPr>
        <p:spPr>
          <a:xfrm>
            <a:off x="571500" y="1905000"/>
            <a:ext cx="8001000" cy="4953000"/>
          </a:xfrm>
        </p:spPr>
        <p:txBody>
          <a:bodyPr>
            <a:noAutofit/>
          </a:bodyPr>
          <a:lstStyle/>
          <a:p>
            <a:endParaRPr lang="en-US" sz="3200" dirty="0" smtClean="0">
              <a:latin typeface="Abadi MT Condensed Light"/>
              <a:cs typeface="Abadi MT Condensed Light"/>
            </a:endParaRPr>
          </a:p>
          <a:p>
            <a:r>
              <a:rPr lang="en-US" sz="3200" dirty="0" smtClean="0">
                <a:latin typeface="Abadi MT Condensed Light"/>
                <a:cs typeface="Abadi MT Condensed Light"/>
              </a:rPr>
              <a:t>TOTALLY CHILLED PATIENT!</a:t>
            </a:r>
          </a:p>
          <a:p>
            <a:endParaRPr lang="en-US" sz="3200" dirty="0" smtClean="0">
              <a:latin typeface="Abadi MT Condensed Light"/>
              <a:cs typeface="Abadi MT Condensed Light"/>
            </a:endParaRPr>
          </a:p>
          <a:p>
            <a:r>
              <a:rPr lang="en-US" sz="3200" dirty="0" smtClean="0">
                <a:latin typeface="Bernard MT Condensed"/>
                <a:cs typeface="Bernard MT Condensed"/>
              </a:rPr>
              <a:t>Asked her to stop medication and return a week later to discuss </a:t>
            </a:r>
            <a:r>
              <a:rPr lang="en-US" sz="3200" dirty="0" err="1" smtClean="0">
                <a:latin typeface="Bernard MT Condensed"/>
                <a:cs typeface="Bernard MT Condensed"/>
              </a:rPr>
              <a:t>warfarin</a:t>
            </a:r>
            <a:r>
              <a:rPr lang="en-US" sz="3200" dirty="0" smtClean="0">
                <a:latin typeface="Bernard MT Condensed"/>
                <a:cs typeface="Bernard MT Condensed"/>
              </a:rPr>
              <a:t> AGAIN!</a:t>
            </a:r>
            <a:endParaRPr lang="en-US" sz="3200" dirty="0">
              <a:latin typeface="Bernard MT Condensed"/>
              <a:cs typeface="Bernard MT Condensed"/>
            </a:endParaRPr>
          </a:p>
        </p:txBody>
      </p:sp>
    </p:spTree>
    <p:extLst>
      <p:ext uri="{BB962C8B-B14F-4D97-AF65-F5344CB8AC3E}">
        <p14:creationId xmlns:p14="http://schemas.microsoft.com/office/powerpoint/2010/main" val="2531760198"/>
      </p:ext>
    </p:extLst>
  </p:cSld>
  <p:clrMapOvr>
    <a:masterClrMapping/>
  </p:clrMapOvr>
  <p:transition xmlns:p14="http://schemas.microsoft.com/office/powerpoint/2010/main" spd="med">
    <p:pull/>
  </p:transitio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z="3600" dirty="0" smtClean="0">
                <a:latin typeface="Bernard MT Condensed"/>
                <a:cs typeface="Bernard MT Condensed"/>
              </a:rPr>
              <a:t>No show…..</a:t>
            </a:r>
            <a:endParaRPr lang="en-US" sz="3600" dirty="0">
              <a:latin typeface="Bernard MT Condensed"/>
              <a:cs typeface="Bernard MT Condensed"/>
            </a:endParaRPr>
          </a:p>
        </p:txBody>
      </p:sp>
      <p:sp>
        <p:nvSpPr>
          <p:cNvPr id="3" name="Content Placeholder 2"/>
          <p:cNvSpPr>
            <a:spLocks noGrp="1"/>
          </p:cNvSpPr>
          <p:nvPr>
            <p:ph idx="1"/>
          </p:nvPr>
        </p:nvSpPr>
        <p:spPr/>
        <p:txBody>
          <a:bodyPr/>
          <a:lstStyle/>
          <a:p>
            <a:r>
              <a:rPr lang="en-US" sz="3600" dirty="0" smtClean="0">
                <a:latin typeface="Abadi MT Condensed Light"/>
                <a:cs typeface="Abadi MT Condensed Light"/>
              </a:rPr>
              <a:t>FOUR WEEKS LATER:</a:t>
            </a:r>
          </a:p>
          <a:p>
            <a:endParaRPr lang="en-US" sz="3600" dirty="0" smtClean="0">
              <a:latin typeface="Abadi MT Condensed Light"/>
              <a:cs typeface="Abadi MT Condensed Light"/>
            </a:endParaRPr>
          </a:p>
          <a:p>
            <a:r>
              <a:rPr lang="en-US" sz="3600" dirty="0" smtClean="0">
                <a:latin typeface="Abadi MT Condensed Light"/>
                <a:cs typeface="Abadi MT Condensed Light"/>
              </a:rPr>
              <a:t>WANTED REPEAT PRESCRIPTION FOR…..</a:t>
            </a:r>
          </a:p>
          <a:p>
            <a:endParaRPr lang="en-US" dirty="0" smtClean="0"/>
          </a:p>
        </p:txBody>
      </p:sp>
    </p:spTree>
    <p:extLst>
      <p:ext uri="{BB962C8B-B14F-4D97-AF65-F5344CB8AC3E}">
        <p14:creationId xmlns:p14="http://schemas.microsoft.com/office/powerpoint/2010/main" val="3746913678"/>
      </p:ext>
    </p:extLst>
  </p:cSld>
  <p:clrMapOvr>
    <a:masterClrMapping/>
  </p:clrMapOvr>
  <p:transition xmlns:p14="http://schemas.microsoft.com/office/powerpoint/2010/main" spd="med">
    <p:pull/>
  </p:transitio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z="4000" dirty="0" smtClean="0">
                <a:latin typeface="Bernard MT Condensed"/>
                <a:cs typeface="Bernard MT Condensed"/>
              </a:rPr>
              <a:t>What happened?</a:t>
            </a:r>
            <a:endParaRPr lang="en-US" sz="4000" dirty="0">
              <a:latin typeface="Bernard MT Condensed"/>
              <a:cs typeface="Bernard MT Condensed"/>
            </a:endParaRPr>
          </a:p>
        </p:txBody>
      </p:sp>
      <p:sp>
        <p:nvSpPr>
          <p:cNvPr id="3" name="Content Placeholder 2"/>
          <p:cNvSpPr>
            <a:spLocks noGrp="1"/>
          </p:cNvSpPr>
          <p:nvPr>
            <p:ph idx="1"/>
          </p:nvPr>
        </p:nvSpPr>
        <p:spPr>
          <a:xfrm>
            <a:off x="571500" y="1905000"/>
            <a:ext cx="8572500" cy="4953000"/>
          </a:xfrm>
        </p:spPr>
        <p:txBody>
          <a:bodyPr>
            <a:normAutofit/>
          </a:bodyPr>
          <a:lstStyle/>
          <a:p>
            <a:r>
              <a:rPr lang="en-US" sz="3200" dirty="0" smtClean="0">
                <a:latin typeface="Abadi MT Condensed Light"/>
                <a:cs typeface="Abadi MT Condensed Light"/>
              </a:rPr>
              <a:t>PRESENTED TO EYE CASUALTY AT BRISTOL EYE HOSPITAL THE SAME EVENING…. as did not trust my advice!</a:t>
            </a:r>
          </a:p>
          <a:p>
            <a:endParaRPr lang="en-US" sz="3200" dirty="0" smtClean="0">
              <a:latin typeface="Abadi MT Condensed Light"/>
              <a:cs typeface="Abadi MT Condensed Light"/>
            </a:endParaRPr>
          </a:p>
          <a:p>
            <a:r>
              <a:rPr lang="en-US" sz="3200" dirty="0" smtClean="0">
                <a:latin typeface="Abadi MT Condensed Light"/>
                <a:cs typeface="Abadi MT Condensed Light"/>
              </a:rPr>
              <a:t>OPHTALMOLOGIST REASSURED HER: MINOR BRUISING: No long-term consequences</a:t>
            </a:r>
          </a:p>
          <a:p>
            <a:endParaRPr lang="en-US" sz="3200" dirty="0" smtClean="0">
              <a:latin typeface="Abadi MT Condensed Light"/>
              <a:cs typeface="Abadi MT Condensed Light"/>
            </a:endParaRPr>
          </a:p>
          <a:p>
            <a:r>
              <a:rPr lang="en-US" sz="3200" dirty="0" smtClean="0">
                <a:latin typeface="Abadi MT Condensed Light"/>
                <a:cs typeface="Abadi MT Condensed Light"/>
              </a:rPr>
              <a:t>THEY SUGGESTED SHE CONTINUES WITH NOAC</a:t>
            </a:r>
            <a:endParaRPr lang="en-US" sz="3200" dirty="0">
              <a:latin typeface="Abadi MT Condensed Light"/>
              <a:cs typeface="Abadi MT Condensed Light"/>
            </a:endParaRPr>
          </a:p>
        </p:txBody>
      </p:sp>
    </p:spTree>
    <p:extLst>
      <p:ext uri="{BB962C8B-B14F-4D97-AF65-F5344CB8AC3E}">
        <p14:creationId xmlns:p14="http://schemas.microsoft.com/office/powerpoint/2010/main" val="3622302741"/>
      </p:ext>
    </p:extLst>
  </p:cSld>
  <p:clrMapOvr>
    <a:masterClrMapping/>
  </p:clrMapOvr>
  <p:transition xmlns:p14="http://schemas.microsoft.com/office/powerpoint/2010/main" spd="med">
    <p:pull/>
  </p:transitio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smtClean="0"/>
          </a:p>
          <a:p>
            <a:endParaRPr lang="en-US" dirty="0" smtClean="0"/>
          </a:p>
          <a:p>
            <a:pPr>
              <a:buNone/>
            </a:pPr>
            <a:r>
              <a:rPr lang="en-US" sz="3600" dirty="0" smtClean="0">
                <a:latin typeface="Bernard MT Condensed"/>
                <a:cs typeface="Bernard MT Condensed"/>
              </a:rPr>
              <a:t>A VERY RELIEVED DOCTOR INDEED!</a:t>
            </a:r>
          </a:p>
        </p:txBody>
      </p:sp>
    </p:spTree>
    <p:extLst>
      <p:ext uri="{BB962C8B-B14F-4D97-AF65-F5344CB8AC3E}">
        <p14:creationId xmlns:p14="http://schemas.microsoft.com/office/powerpoint/2010/main" val="4006501236"/>
      </p:ext>
    </p:extLst>
  </p:cSld>
  <p:clrMapOvr>
    <a:masterClrMapping/>
  </p:clrMapOvr>
  <p:transition xmlns:p14="http://schemas.microsoft.com/office/powerpoint/2010/main" spd="med">
    <p:pull/>
  </p:transitio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5719"/>
          </a:xfrm>
        </p:spPr>
        <p:txBody>
          <a:bodyPr>
            <a:normAutofit fontScale="90000"/>
          </a:bodyPr>
          <a:lstStyle/>
          <a:p>
            <a:endParaRPr lang="en-US" dirty="0"/>
          </a:p>
        </p:txBody>
      </p:sp>
      <p:pic>
        <p:nvPicPr>
          <p:cNvPr id="10" name="Content Placeholder 9" descr="IMG_3656.JPG"/>
          <p:cNvPicPr>
            <a:picLocks noGrp="1" noChangeAspect="1"/>
          </p:cNvPicPr>
          <p:nvPr>
            <p:ph idx="1"/>
          </p:nvPr>
        </p:nvPicPr>
        <p:blipFill>
          <a:blip r:embed="rId2">
            <a:extLst>
              <a:ext uri="{28A0092B-C50C-407E-A947-70E740481C1C}">
                <a14:useLocalDpi xmlns:a14="http://schemas.microsoft.com/office/drawing/2010/main" val="0"/>
              </a:ext>
            </a:extLst>
          </a:blip>
          <a:srcRect t="8154" b="8154"/>
          <a:stretch>
            <a:fillRect/>
          </a:stretch>
        </p:blipFill>
        <p:spPr>
          <a:xfrm>
            <a:off x="331257" y="734739"/>
            <a:ext cx="8229600" cy="6304599"/>
          </a:xfrm>
        </p:spPr>
      </p:pic>
    </p:spTree>
    <p:extLst>
      <p:ext uri="{BB962C8B-B14F-4D97-AF65-F5344CB8AC3E}">
        <p14:creationId xmlns:p14="http://schemas.microsoft.com/office/powerpoint/2010/main" val="2533328479"/>
      </p:ext>
    </p:extLst>
  </p:cSld>
  <p:clrMapOvr>
    <a:masterClrMapping/>
  </p:clrMapOvr>
  <p:transition xmlns:p14="http://schemas.microsoft.com/office/powerpoint/2010/main" spd="med">
    <p:pull/>
  </p:transitio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5"/>
          <p:cNvSpPr>
            <a:spLocks noGrp="1" noChangeArrowheads="1"/>
          </p:cNvSpPr>
          <p:nvPr>
            <p:ph type="title" idx="4294967295"/>
          </p:nvPr>
        </p:nvSpPr>
        <p:spPr>
          <a:xfrm>
            <a:off x="377845" y="93663"/>
            <a:ext cx="8072803" cy="862012"/>
          </a:xfrm>
        </p:spPr>
        <p:txBody>
          <a:bodyPr>
            <a:noAutofit/>
          </a:bodyPr>
          <a:lstStyle/>
          <a:p>
            <a:pPr eaLnBrk="1" hangingPunct="1"/>
            <a:r>
              <a:rPr lang="en-GB" sz="3200" dirty="0" smtClean="0">
                <a:latin typeface="Bernard MT Condensed"/>
                <a:ea typeface="ヒラギノ角ゴ Pro W3" charset="-128"/>
              </a:rPr>
              <a:t>Patients with AF have an approximately fivefold increased risk of ischaemic stroke</a:t>
            </a:r>
            <a:r>
              <a:rPr lang="en-GB" sz="3200" baseline="30000" dirty="0" smtClean="0">
                <a:latin typeface="Bernard MT Condensed"/>
                <a:ea typeface="ヒラギノ角ゴ Pro W3" charset="-128"/>
              </a:rPr>
              <a:t>1</a:t>
            </a:r>
            <a:r>
              <a:rPr lang="en-GB" sz="3200" dirty="0" smtClean="0">
                <a:latin typeface="Bernard MT Condensed"/>
                <a:ea typeface="ヒラギノ角ゴ Pro W3" charset="-128"/>
              </a:rPr>
              <a:t> </a:t>
            </a:r>
          </a:p>
        </p:txBody>
      </p:sp>
      <p:grpSp>
        <p:nvGrpSpPr>
          <p:cNvPr id="2" name="Group 1"/>
          <p:cNvGrpSpPr/>
          <p:nvPr/>
        </p:nvGrpSpPr>
        <p:grpSpPr>
          <a:xfrm>
            <a:off x="808560" y="1339618"/>
            <a:ext cx="6199947" cy="4546918"/>
            <a:chOff x="1387580" y="1557338"/>
            <a:chExt cx="6716608" cy="4546918"/>
          </a:xfrm>
        </p:grpSpPr>
        <p:sp>
          <p:nvSpPr>
            <p:cNvPr id="23555" name="Rectangle 3"/>
            <p:cNvSpPr>
              <a:spLocks noChangeArrowheads="1"/>
            </p:cNvSpPr>
            <p:nvPr/>
          </p:nvSpPr>
          <p:spPr bwMode="auto">
            <a:xfrm rot="16200000">
              <a:off x="123571" y="3548421"/>
              <a:ext cx="3163887" cy="635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p>
              <a:pPr algn="ctr"/>
              <a:r>
                <a:rPr lang="en-US" sz="1600" b="1" dirty="0">
                  <a:solidFill>
                    <a:srgbClr val="FF0000"/>
                  </a:solidFill>
                </a:rPr>
                <a:t>2-year age-adjusted </a:t>
              </a:r>
              <a:r>
                <a:rPr lang="en-US" sz="1600" b="1" dirty="0">
                  <a:solidFill>
                    <a:schemeClr val="accent1"/>
                  </a:solidFill>
                </a:rPr>
                <a:t/>
              </a:r>
              <a:br>
                <a:rPr lang="en-US" sz="1600" b="1" dirty="0">
                  <a:solidFill>
                    <a:schemeClr val="accent1"/>
                  </a:solidFill>
                </a:rPr>
              </a:br>
              <a:r>
                <a:rPr lang="en-US" sz="1600" b="1" dirty="0">
                  <a:solidFill>
                    <a:srgbClr val="FF0000"/>
                  </a:solidFill>
                </a:rPr>
                <a:t>incidence of stroke/1,000</a:t>
              </a:r>
              <a:endParaRPr lang="en-US" sz="1600" dirty="0">
                <a:solidFill>
                  <a:srgbClr val="FF0000"/>
                </a:solidFill>
              </a:endParaRPr>
            </a:p>
          </p:txBody>
        </p:sp>
        <p:sp>
          <p:nvSpPr>
            <p:cNvPr id="15364" name="Rectangle 4"/>
            <p:cNvSpPr>
              <a:spLocks noChangeArrowheads="1"/>
            </p:cNvSpPr>
            <p:nvPr/>
          </p:nvSpPr>
          <p:spPr bwMode="auto">
            <a:xfrm>
              <a:off x="3132138" y="4978400"/>
              <a:ext cx="1630362" cy="563563"/>
            </a:xfrm>
            <a:prstGeom prst="rect">
              <a:avLst/>
            </a:prstGeom>
            <a:gradFill rotWithShape="1">
              <a:gsLst>
                <a:gs pos="0">
                  <a:schemeClr val="accent1"/>
                </a:gs>
                <a:gs pos="50000">
                  <a:schemeClr val="accent1"/>
                </a:gs>
                <a:gs pos="100000">
                  <a:schemeClr val="accent1"/>
                </a:gs>
              </a:gsLst>
              <a:lin ang="0" scaled="1"/>
            </a:gradFill>
            <a:ln w="9525">
              <a:solidFill>
                <a:schemeClr val="tx1"/>
              </a:solidFill>
              <a:miter lim="800000"/>
              <a:headEnd/>
              <a:tailEnd/>
            </a:ln>
          </p:spPr>
          <p:txBody>
            <a:bodyPr wrap="none" anchor="ctr"/>
            <a:lstStyle/>
            <a:p>
              <a:pPr algn="ctr">
                <a:lnSpc>
                  <a:spcPct val="90000"/>
                </a:lnSpc>
                <a:defRPr/>
              </a:pPr>
              <a:endParaRPr lang="en-GB" sz="1000" b="1" dirty="0">
                <a:solidFill>
                  <a:schemeClr val="bg1"/>
                </a:solidFill>
                <a:latin typeface="Arial Narrow" pitchFamily="34" charset="0"/>
              </a:endParaRPr>
            </a:p>
          </p:txBody>
        </p:sp>
        <p:sp>
          <p:nvSpPr>
            <p:cNvPr id="15365" name="Rectangle 5"/>
            <p:cNvSpPr>
              <a:spLocks noChangeArrowheads="1"/>
            </p:cNvSpPr>
            <p:nvPr/>
          </p:nvSpPr>
          <p:spPr bwMode="auto">
            <a:xfrm>
              <a:off x="5526088" y="2660650"/>
              <a:ext cx="1630362" cy="2881313"/>
            </a:xfrm>
            <a:prstGeom prst="rect">
              <a:avLst/>
            </a:prstGeom>
            <a:gradFill rotWithShape="1">
              <a:gsLst>
                <a:gs pos="0">
                  <a:schemeClr val="accent1"/>
                </a:gs>
                <a:gs pos="50000">
                  <a:schemeClr val="accent1"/>
                </a:gs>
                <a:gs pos="100000">
                  <a:schemeClr val="accent1"/>
                </a:gs>
              </a:gsLst>
              <a:lin ang="0" scaled="1"/>
            </a:gradFill>
            <a:ln w="9525">
              <a:solidFill>
                <a:schemeClr val="tx1"/>
              </a:solidFill>
              <a:miter lim="800000"/>
              <a:headEnd/>
              <a:tailEnd/>
            </a:ln>
          </p:spPr>
          <p:txBody>
            <a:bodyPr wrap="none" anchor="ctr"/>
            <a:lstStyle/>
            <a:p>
              <a:pPr algn="ctr">
                <a:lnSpc>
                  <a:spcPct val="90000"/>
                </a:lnSpc>
                <a:defRPr/>
              </a:pPr>
              <a:endParaRPr lang="en-GB" sz="1000" b="1" dirty="0">
                <a:solidFill>
                  <a:schemeClr val="bg1"/>
                </a:solidFill>
                <a:latin typeface="Arial Narrow" pitchFamily="34" charset="0"/>
              </a:endParaRPr>
            </a:p>
          </p:txBody>
        </p:sp>
        <p:sp>
          <p:nvSpPr>
            <p:cNvPr id="23558" name="Rectangle 6"/>
            <p:cNvSpPr>
              <a:spLocks noChangeArrowheads="1"/>
            </p:cNvSpPr>
            <p:nvPr/>
          </p:nvSpPr>
          <p:spPr bwMode="auto">
            <a:xfrm>
              <a:off x="3846497" y="5616575"/>
              <a:ext cx="20005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endParaRPr lang="en-GB" sz="2000" dirty="0">
                <a:solidFill>
                  <a:schemeClr val="bg1"/>
                </a:solidFill>
              </a:endParaRPr>
            </a:p>
          </p:txBody>
        </p:sp>
        <p:sp>
          <p:nvSpPr>
            <p:cNvPr id="23559" name="Line 7"/>
            <p:cNvSpPr>
              <a:spLocks noChangeShapeType="1"/>
            </p:cNvSpPr>
            <p:nvPr/>
          </p:nvSpPr>
          <p:spPr bwMode="auto">
            <a:xfrm>
              <a:off x="2401888" y="2103438"/>
              <a:ext cx="0" cy="3500437"/>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23560" name="Line 8"/>
            <p:cNvSpPr>
              <a:spLocks noChangeShapeType="1"/>
            </p:cNvSpPr>
            <p:nvPr/>
          </p:nvSpPr>
          <p:spPr bwMode="auto">
            <a:xfrm>
              <a:off x="2324100" y="4976813"/>
              <a:ext cx="76200" cy="0"/>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23561" name="Line 9"/>
            <p:cNvSpPr>
              <a:spLocks noChangeShapeType="1"/>
            </p:cNvSpPr>
            <p:nvPr/>
          </p:nvSpPr>
          <p:spPr bwMode="auto">
            <a:xfrm>
              <a:off x="2324100" y="4402138"/>
              <a:ext cx="76200" cy="0"/>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23562" name="Line 10"/>
            <p:cNvSpPr>
              <a:spLocks noChangeShapeType="1"/>
            </p:cNvSpPr>
            <p:nvPr/>
          </p:nvSpPr>
          <p:spPr bwMode="auto">
            <a:xfrm>
              <a:off x="2324100" y="3827463"/>
              <a:ext cx="76200" cy="0"/>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23563" name="Line 11"/>
            <p:cNvSpPr>
              <a:spLocks noChangeShapeType="1"/>
            </p:cNvSpPr>
            <p:nvPr/>
          </p:nvSpPr>
          <p:spPr bwMode="auto">
            <a:xfrm>
              <a:off x="2324100" y="3251200"/>
              <a:ext cx="76200" cy="0"/>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23564" name="Line 12"/>
            <p:cNvSpPr>
              <a:spLocks noChangeShapeType="1"/>
            </p:cNvSpPr>
            <p:nvPr/>
          </p:nvSpPr>
          <p:spPr bwMode="auto">
            <a:xfrm>
              <a:off x="2324100" y="2111375"/>
              <a:ext cx="76200" cy="0"/>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23565" name="Line 13"/>
            <p:cNvSpPr>
              <a:spLocks noChangeShapeType="1"/>
            </p:cNvSpPr>
            <p:nvPr/>
          </p:nvSpPr>
          <p:spPr bwMode="auto">
            <a:xfrm>
              <a:off x="2324100" y="5553075"/>
              <a:ext cx="76200" cy="0"/>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23566" name="Line 14"/>
            <p:cNvSpPr>
              <a:spLocks noChangeShapeType="1"/>
            </p:cNvSpPr>
            <p:nvPr/>
          </p:nvSpPr>
          <p:spPr bwMode="auto">
            <a:xfrm>
              <a:off x="2324100" y="2676525"/>
              <a:ext cx="76200" cy="0"/>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23567" name="Rectangle 16"/>
            <p:cNvSpPr>
              <a:spLocks noChangeArrowheads="1"/>
            </p:cNvSpPr>
            <p:nvPr/>
          </p:nvSpPr>
          <p:spPr bwMode="auto">
            <a:xfrm>
              <a:off x="5530850" y="5611813"/>
              <a:ext cx="1597025"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en-US" sz="1600" b="1" dirty="0">
                  <a:solidFill>
                    <a:srgbClr val="FF0000"/>
                  </a:solidFill>
                </a:rPr>
                <a:t>Individuals</a:t>
              </a:r>
            </a:p>
            <a:p>
              <a:pPr algn="ctr"/>
              <a:r>
                <a:rPr lang="en-US" sz="1600" b="1" dirty="0">
                  <a:solidFill>
                    <a:srgbClr val="FF0000"/>
                  </a:solidFill>
                </a:rPr>
                <a:t>with AF*</a:t>
              </a:r>
              <a:endParaRPr lang="en-US" sz="1600" dirty="0">
                <a:solidFill>
                  <a:srgbClr val="FF0000"/>
                </a:solidFill>
              </a:endParaRPr>
            </a:p>
          </p:txBody>
        </p:sp>
        <p:sp>
          <p:nvSpPr>
            <p:cNvPr id="23568" name="Rectangle 17"/>
            <p:cNvSpPr>
              <a:spLocks noChangeArrowheads="1"/>
            </p:cNvSpPr>
            <p:nvPr/>
          </p:nvSpPr>
          <p:spPr bwMode="auto">
            <a:xfrm>
              <a:off x="3141663" y="5611813"/>
              <a:ext cx="1608137"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en-US" sz="1600" b="1" dirty="0">
                  <a:solidFill>
                    <a:srgbClr val="FF0000"/>
                  </a:solidFill>
                </a:rPr>
                <a:t>Individuals</a:t>
              </a:r>
            </a:p>
            <a:p>
              <a:pPr algn="ctr"/>
              <a:r>
                <a:rPr lang="en-US" sz="1600" b="1" dirty="0">
                  <a:solidFill>
                    <a:srgbClr val="FF0000"/>
                  </a:solidFill>
                </a:rPr>
                <a:t>without AF</a:t>
              </a:r>
              <a:r>
                <a:rPr lang="en-US" sz="1600" dirty="0">
                  <a:solidFill>
                    <a:srgbClr val="FF0000"/>
                  </a:solidFill>
                </a:rPr>
                <a:t> </a:t>
              </a:r>
            </a:p>
          </p:txBody>
        </p:sp>
        <p:sp>
          <p:nvSpPr>
            <p:cNvPr id="23569" name="Rectangle 18"/>
            <p:cNvSpPr>
              <a:spLocks noChangeArrowheads="1"/>
            </p:cNvSpPr>
            <p:nvPr/>
          </p:nvSpPr>
          <p:spPr bwMode="auto">
            <a:xfrm>
              <a:off x="5791439" y="2058988"/>
              <a:ext cx="109966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sz="1400" dirty="0">
                  <a:solidFill>
                    <a:schemeClr val="bg2"/>
                  </a:solidFill>
                </a:rPr>
                <a:t>Risk ratio=4.8</a:t>
              </a:r>
            </a:p>
          </p:txBody>
        </p:sp>
        <p:sp>
          <p:nvSpPr>
            <p:cNvPr id="23570" name="Rectangle 19"/>
            <p:cNvSpPr>
              <a:spLocks noChangeArrowheads="1"/>
            </p:cNvSpPr>
            <p:nvPr/>
          </p:nvSpPr>
          <p:spPr bwMode="auto">
            <a:xfrm>
              <a:off x="5996692" y="2284413"/>
              <a:ext cx="68756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sz="1400" i="1" dirty="0">
                  <a:solidFill>
                    <a:schemeClr val="bg2"/>
                  </a:solidFill>
                </a:rPr>
                <a:t>p</a:t>
              </a:r>
              <a:r>
                <a:rPr lang="en-US" sz="1400" dirty="0">
                  <a:solidFill>
                    <a:schemeClr val="bg2"/>
                  </a:solidFill>
                </a:rPr>
                <a:t>&lt;0.001</a:t>
              </a:r>
              <a:endParaRPr lang="en-US" sz="1400" i="1" dirty="0">
                <a:solidFill>
                  <a:schemeClr val="bg2"/>
                </a:solidFill>
              </a:endParaRPr>
            </a:p>
          </p:txBody>
        </p:sp>
        <p:sp>
          <p:nvSpPr>
            <p:cNvPr id="23571" name="Rectangle 21"/>
            <p:cNvSpPr>
              <a:spLocks noChangeArrowheads="1"/>
            </p:cNvSpPr>
            <p:nvPr/>
          </p:nvSpPr>
          <p:spPr bwMode="auto">
            <a:xfrm>
              <a:off x="2137263" y="5430838"/>
              <a:ext cx="11381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en-US" sz="1600" dirty="0">
                  <a:solidFill>
                    <a:schemeClr val="bg2"/>
                  </a:solidFill>
                </a:rPr>
                <a:t>0</a:t>
              </a:r>
            </a:p>
          </p:txBody>
        </p:sp>
        <p:sp>
          <p:nvSpPr>
            <p:cNvPr id="23572" name="Rectangle 22"/>
            <p:cNvSpPr>
              <a:spLocks noChangeArrowheads="1"/>
            </p:cNvSpPr>
            <p:nvPr/>
          </p:nvSpPr>
          <p:spPr bwMode="auto">
            <a:xfrm>
              <a:off x="2023449" y="4852988"/>
              <a:ext cx="22762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en-US" sz="1600" dirty="0">
                  <a:solidFill>
                    <a:schemeClr val="bg2"/>
                  </a:solidFill>
                </a:rPr>
                <a:t>10</a:t>
              </a:r>
            </a:p>
          </p:txBody>
        </p:sp>
        <p:sp>
          <p:nvSpPr>
            <p:cNvPr id="23573" name="Rectangle 23"/>
            <p:cNvSpPr>
              <a:spLocks noChangeArrowheads="1"/>
            </p:cNvSpPr>
            <p:nvPr/>
          </p:nvSpPr>
          <p:spPr bwMode="auto">
            <a:xfrm>
              <a:off x="2023449" y="4279900"/>
              <a:ext cx="22762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en-US" sz="1600" dirty="0">
                  <a:solidFill>
                    <a:schemeClr val="bg2"/>
                  </a:solidFill>
                </a:rPr>
                <a:t>20</a:t>
              </a:r>
            </a:p>
          </p:txBody>
        </p:sp>
        <p:sp>
          <p:nvSpPr>
            <p:cNvPr id="23574" name="Rectangle 24"/>
            <p:cNvSpPr>
              <a:spLocks noChangeArrowheads="1"/>
            </p:cNvSpPr>
            <p:nvPr/>
          </p:nvSpPr>
          <p:spPr bwMode="auto">
            <a:xfrm>
              <a:off x="2023449" y="3706813"/>
              <a:ext cx="22762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en-US" sz="1600" dirty="0">
                  <a:solidFill>
                    <a:schemeClr val="bg2"/>
                  </a:solidFill>
                </a:rPr>
                <a:t>30</a:t>
              </a:r>
            </a:p>
          </p:txBody>
        </p:sp>
        <p:sp>
          <p:nvSpPr>
            <p:cNvPr id="23575" name="Rectangle 25"/>
            <p:cNvSpPr>
              <a:spLocks noChangeArrowheads="1"/>
            </p:cNvSpPr>
            <p:nvPr/>
          </p:nvSpPr>
          <p:spPr bwMode="auto">
            <a:xfrm>
              <a:off x="2023449" y="3133725"/>
              <a:ext cx="22762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en-US" sz="1600" dirty="0">
                  <a:solidFill>
                    <a:schemeClr val="bg2"/>
                  </a:solidFill>
                </a:rPr>
                <a:t>40</a:t>
              </a:r>
            </a:p>
          </p:txBody>
        </p:sp>
        <p:sp>
          <p:nvSpPr>
            <p:cNvPr id="23576" name="Rectangle 26"/>
            <p:cNvSpPr>
              <a:spLocks noChangeArrowheads="1"/>
            </p:cNvSpPr>
            <p:nvPr/>
          </p:nvSpPr>
          <p:spPr bwMode="auto">
            <a:xfrm>
              <a:off x="2023449" y="2557463"/>
              <a:ext cx="22762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en-US" sz="1600" dirty="0">
                  <a:solidFill>
                    <a:schemeClr val="bg2"/>
                  </a:solidFill>
                </a:rPr>
                <a:t>50</a:t>
              </a:r>
            </a:p>
          </p:txBody>
        </p:sp>
        <p:sp>
          <p:nvSpPr>
            <p:cNvPr id="23577" name="Rectangle 27"/>
            <p:cNvSpPr>
              <a:spLocks noChangeArrowheads="1"/>
            </p:cNvSpPr>
            <p:nvPr/>
          </p:nvSpPr>
          <p:spPr bwMode="auto">
            <a:xfrm>
              <a:off x="2023449" y="1990725"/>
              <a:ext cx="22762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en-US" sz="1600" dirty="0">
                  <a:solidFill>
                    <a:schemeClr val="bg2"/>
                  </a:solidFill>
                </a:rPr>
                <a:t>60</a:t>
              </a:r>
            </a:p>
          </p:txBody>
        </p:sp>
        <p:sp>
          <p:nvSpPr>
            <p:cNvPr id="23578" name="Rectangle 33"/>
            <p:cNvSpPr>
              <a:spLocks noChangeArrowheads="1"/>
            </p:cNvSpPr>
            <p:nvPr/>
          </p:nvSpPr>
          <p:spPr bwMode="auto">
            <a:xfrm>
              <a:off x="2066925" y="1557338"/>
              <a:ext cx="6037263"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ctr" eaLnBrk="0" fontAlgn="b" hangingPunct="0">
                <a:spcBef>
                  <a:spcPct val="20000"/>
                </a:spcBef>
                <a:spcAft>
                  <a:spcPct val="20000"/>
                </a:spcAft>
                <a:buClr>
                  <a:schemeClr val="bg2"/>
                </a:buClr>
                <a:buFont typeface="Wingdings 2" pitchFamily="18" charset="2"/>
                <a:buNone/>
              </a:pPr>
              <a:r>
                <a:rPr lang="en-GB" sz="2400" dirty="0"/>
                <a:t>Framingham Heart Study (N=5,070)</a:t>
              </a:r>
              <a:endParaRPr lang="en-US" sz="2400" dirty="0"/>
            </a:p>
          </p:txBody>
        </p:sp>
        <p:sp>
          <p:nvSpPr>
            <p:cNvPr id="23579" name="Line 15"/>
            <p:cNvSpPr>
              <a:spLocks noChangeShapeType="1"/>
            </p:cNvSpPr>
            <p:nvPr/>
          </p:nvSpPr>
          <p:spPr bwMode="auto">
            <a:xfrm>
              <a:off x="2409825" y="5551488"/>
              <a:ext cx="5473700" cy="0"/>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GB" dirty="0"/>
            </a:p>
          </p:txBody>
        </p:sp>
      </p:grpSp>
      <p:sp>
        <p:nvSpPr>
          <p:cNvPr id="23580" name="Text Box 31"/>
          <p:cNvSpPr txBox="1">
            <a:spLocks noChangeArrowheads="1"/>
          </p:cNvSpPr>
          <p:nvPr/>
        </p:nvSpPr>
        <p:spPr bwMode="auto">
          <a:xfrm>
            <a:off x="35473" y="6463924"/>
            <a:ext cx="7753350" cy="248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b">
            <a:spAutoFit/>
          </a:bodyPr>
          <a:lstStyle>
            <a:lvl1pPr eaLnBrk="0" hangingPunct="0">
              <a:tabLst>
                <a:tab pos="177800" algn="l"/>
              </a:tabLst>
              <a:defRPr>
                <a:solidFill>
                  <a:schemeClr val="tx1"/>
                </a:solidFill>
                <a:latin typeface="Arial" pitchFamily="34" charset="0"/>
                <a:ea typeface="ヒラギノ角ゴ Pro W3" charset="-128"/>
              </a:defRPr>
            </a:lvl1pPr>
            <a:lvl2pPr marL="742950" indent="-285750" eaLnBrk="0" hangingPunct="0">
              <a:tabLst>
                <a:tab pos="177800" algn="l"/>
              </a:tabLst>
              <a:defRPr>
                <a:solidFill>
                  <a:schemeClr val="tx1"/>
                </a:solidFill>
                <a:latin typeface="Arial" pitchFamily="34" charset="0"/>
                <a:ea typeface="ヒラギノ角ゴ Pro W3" charset="-128"/>
              </a:defRPr>
            </a:lvl2pPr>
            <a:lvl3pPr marL="1143000" indent="-228600" eaLnBrk="0" hangingPunct="0">
              <a:tabLst>
                <a:tab pos="177800" algn="l"/>
              </a:tabLst>
              <a:defRPr>
                <a:solidFill>
                  <a:schemeClr val="tx1"/>
                </a:solidFill>
                <a:latin typeface="Arial" pitchFamily="34" charset="0"/>
                <a:ea typeface="ヒラギノ角ゴ Pro W3" charset="-128"/>
              </a:defRPr>
            </a:lvl3pPr>
            <a:lvl4pPr marL="1600200" indent="-228600" eaLnBrk="0" hangingPunct="0">
              <a:tabLst>
                <a:tab pos="177800" algn="l"/>
              </a:tabLst>
              <a:defRPr>
                <a:solidFill>
                  <a:schemeClr val="tx1"/>
                </a:solidFill>
                <a:latin typeface="Arial" pitchFamily="34" charset="0"/>
                <a:ea typeface="ヒラギノ角ゴ Pro W3" charset="-128"/>
              </a:defRPr>
            </a:lvl4pPr>
            <a:lvl5pPr marL="2057400" indent="-228600" eaLnBrk="0" hangingPunct="0">
              <a:tabLst>
                <a:tab pos="177800" algn="l"/>
              </a:tabLst>
              <a:defRPr>
                <a:solidFill>
                  <a:schemeClr val="tx1"/>
                </a:solidFill>
                <a:latin typeface="Arial" pitchFamily="34" charset="0"/>
                <a:ea typeface="ヒラギノ角ゴ Pro W3" charset="-128"/>
              </a:defRPr>
            </a:lvl5pPr>
            <a:lvl6pPr marL="2514600" indent="-228600" eaLnBrk="0" fontAlgn="base" hangingPunct="0">
              <a:spcBef>
                <a:spcPct val="50000"/>
              </a:spcBef>
              <a:spcAft>
                <a:spcPct val="0"/>
              </a:spcAft>
              <a:tabLst>
                <a:tab pos="177800" algn="l"/>
              </a:tabLst>
              <a:defRPr>
                <a:solidFill>
                  <a:schemeClr val="tx1"/>
                </a:solidFill>
                <a:latin typeface="Arial" pitchFamily="34" charset="0"/>
                <a:ea typeface="ヒラギノ角ゴ Pro W3" charset="-128"/>
              </a:defRPr>
            </a:lvl6pPr>
            <a:lvl7pPr marL="2971800" indent="-228600" eaLnBrk="0" fontAlgn="base" hangingPunct="0">
              <a:spcBef>
                <a:spcPct val="50000"/>
              </a:spcBef>
              <a:spcAft>
                <a:spcPct val="0"/>
              </a:spcAft>
              <a:tabLst>
                <a:tab pos="177800" algn="l"/>
              </a:tabLst>
              <a:defRPr>
                <a:solidFill>
                  <a:schemeClr val="tx1"/>
                </a:solidFill>
                <a:latin typeface="Arial" pitchFamily="34" charset="0"/>
                <a:ea typeface="ヒラギノ角ゴ Pro W3" charset="-128"/>
              </a:defRPr>
            </a:lvl7pPr>
            <a:lvl8pPr marL="3429000" indent="-228600" eaLnBrk="0" fontAlgn="base" hangingPunct="0">
              <a:spcBef>
                <a:spcPct val="50000"/>
              </a:spcBef>
              <a:spcAft>
                <a:spcPct val="0"/>
              </a:spcAft>
              <a:tabLst>
                <a:tab pos="177800" algn="l"/>
              </a:tabLst>
              <a:defRPr>
                <a:solidFill>
                  <a:schemeClr val="tx1"/>
                </a:solidFill>
                <a:latin typeface="Arial" pitchFamily="34" charset="0"/>
                <a:ea typeface="ヒラギノ角ゴ Pro W3" charset="-128"/>
              </a:defRPr>
            </a:lvl8pPr>
            <a:lvl9pPr marL="3886200" indent="-228600" eaLnBrk="0" fontAlgn="base" hangingPunct="0">
              <a:spcBef>
                <a:spcPct val="50000"/>
              </a:spcBef>
              <a:spcAft>
                <a:spcPct val="0"/>
              </a:spcAft>
              <a:tabLst>
                <a:tab pos="177800" algn="l"/>
              </a:tabLst>
              <a:defRPr>
                <a:solidFill>
                  <a:schemeClr val="tx1"/>
                </a:solidFill>
                <a:latin typeface="Arial" pitchFamily="34" charset="0"/>
                <a:ea typeface="ヒラギノ角ゴ Pro W3" charset="-128"/>
              </a:defRPr>
            </a:lvl9pPr>
          </a:lstStyle>
          <a:p>
            <a:pPr eaLnBrk="1" hangingPunct="1"/>
            <a:r>
              <a:rPr lang="en-GB" sz="1000" dirty="0">
                <a:solidFill>
                  <a:schemeClr val="bg2"/>
                </a:solidFill>
                <a:ea typeface="ＭＳ Ｐゴシック" pitchFamily="34" charset="-128"/>
              </a:rPr>
              <a:t>1. </a:t>
            </a:r>
            <a:r>
              <a:rPr lang="en-GB" sz="1000" i="1" dirty="0" smtClean="0">
                <a:solidFill>
                  <a:schemeClr val="bg2"/>
                </a:solidFill>
                <a:ea typeface="ＭＳ Ｐゴシック" pitchFamily="34" charset="-128"/>
              </a:rPr>
              <a:t>Adapted from </a:t>
            </a:r>
            <a:r>
              <a:rPr lang="en-GB" sz="1000" dirty="0" smtClean="0">
                <a:solidFill>
                  <a:schemeClr val="bg2"/>
                </a:solidFill>
                <a:ea typeface="ＭＳ Ｐゴシック" pitchFamily="34" charset="-128"/>
              </a:rPr>
              <a:t>Wolf </a:t>
            </a:r>
            <a:r>
              <a:rPr lang="en-GB" sz="1000" dirty="0">
                <a:solidFill>
                  <a:schemeClr val="bg2"/>
                </a:solidFill>
                <a:ea typeface="ＭＳ Ｐゴシック" pitchFamily="34" charset="-128"/>
              </a:rPr>
              <a:t>PA </a:t>
            </a:r>
            <a:r>
              <a:rPr lang="en-GB" sz="1000" i="1" dirty="0">
                <a:solidFill>
                  <a:schemeClr val="bg2"/>
                </a:solidFill>
                <a:ea typeface="ＭＳ Ｐゴシック" pitchFamily="34" charset="-128"/>
              </a:rPr>
              <a:t>et al</a:t>
            </a:r>
            <a:r>
              <a:rPr lang="en-GB" sz="1000" dirty="0">
                <a:solidFill>
                  <a:schemeClr val="bg2"/>
                </a:solidFill>
                <a:ea typeface="ＭＳ Ｐゴシック" pitchFamily="34" charset="-128"/>
              </a:rPr>
              <a:t>. </a:t>
            </a:r>
            <a:r>
              <a:rPr lang="en-GB" sz="1000" i="1" dirty="0">
                <a:solidFill>
                  <a:schemeClr val="bg2"/>
                </a:solidFill>
                <a:ea typeface="ＭＳ Ｐゴシック" pitchFamily="34" charset="-128"/>
              </a:rPr>
              <a:t>Stroke </a:t>
            </a:r>
            <a:r>
              <a:rPr lang="en-GB" sz="1000" dirty="0">
                <a:solidFill>
                  <a:schemeClr val="bg2"/>
                </a:solidFill>
                <a:ea typeface="ＭＳ Ｐゴシック" pitchFamily="34" charset="-128"/>
              </a:rPr>
              <a:t>1991;22:983–988</a:t>
            </a:r>
          </a:p>
        </p:txBody>
      </p:sp>
      <p:sp>
        <p:nvSpPr>
          <p:cNvPr id="23581" name="Text Box 31"/>
          <p:cNvSpPr txBox="1">
            <a:spLocks noChangeArrowheads="1"/>
          </p:cNvSpPr>
          <p:nvPr/>
        </p:nvSpPr>
        <p:spPr bwMode="auto">
          <a:xfrm>
            <a:off x="7008504" y="3506185"/>
            <a:ext cx="1776465" cy="181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b">
            <a:spAutoFit/>
          </a:bodyPr>
          <a:lstStyle>
            <a:lvl1pPr eaLnBrk="0" hangingPunct="0">
              <a:tabLst>
                <a:tab pos="177800" algn="l"/>
              </a:tabLst>
              <a:defRPr>
                <a:solidFill>
                  <a:schemeClr val="tx1"/>
                </a:solidFill>
                <a:latin typeface="Arial" pitchFamily="34" charset="0"/>
                <a:ea typeface="ヒラギノ角ゴ Pro W3" charset="-128"/>
              </a:defRPr>
            </a:lvl1pPr>
            <a:lvl2pPr marL="742950" indent="-285750" eaLnBrk="0" hangingPunct="0">
              <a:tabLst>
                <a:tab pos="177800" algn="l"/>
              </a:tabLst>
              <a:defRPr>
                <a:solidFill>
                  <a:schemeClr val="tx1"/>
                </a:solidFill>
                <a:latin typeface="Arial" pitchFamily="34" charset="0"/>
                <a:ea typeface="ヒラギノ角ゴ Pro W3" charset="-128"/>
              </a:defRPr>
            </a:lvl2pPr>
            <a:lvl3pPr marL="1143000" indent="-228600" eaLnBrk="0" hangingPunct="0">
              <a:tabLst>
                <a:tab pos="177800" algn="l"/>
              </a:tabLst>
              <a:defRPr>
                <a:solidFill>
                  <a:schemeClr val="tx1"/>
                </a:solidFill>
                <a:latin typeface="Arial" pitchFamily="34" charset="0"/>
                <a:ea typeface="ヒラギノ角ゴ Pro W3" charset="-128"/>
              </a:defRPr>
            </a:lvl3pPr>
            <a:lvl4pPr marL="1600200" indent="-228600" eaLnBrk="0" hangingPunct="0">
              <a:tabLst>
                <a:tab pos="177800" algn="l"/>
              </a:tabLst>
              <a:defRPr>
                <a:solidFill>
                  <a:schemeClr val="tx1"/>
                </a:solidFill>
                <a:latin typeface="Arial" pitchFamily="34" charset="0"/>
                <a:ea typeface="ヒラギノ角ゴ Pro W3" charset="-128"/>
              </a:defRPr>
            </a:lvl4pPr>
            <a:lvl5pPr marL="2057400" indent="-228600" eaLnBrk="0" hangingPunct="0">
              <a:tabLst>
                <a:tab pos="177800" algn="l"/>
              </a:tabLst>
              <a:defRPr>
                <a:solidFill>
                  <a:schemeClr val="tx1"/>
                </a:solidFill>
                <a:latin typeface="Arial" pitchFamily="34" charset="0"/>
                <a:ea typeface="ヒラギノ角ゴ Pro W3" charset="-128"/>
              </a:defRPr>
            </a:lvl5pPr>
            <a:lvl6pPr marL="2514600" indent="-228600" eaLnBrk="0" fontAlgn="base" hangingPunct="0">
              <a:spcBef>
                <a:spcPct val="50000"/>
              </a:spcBef>
              <a:spcAft>
                <a:spcPct val="0"/>
              </a:spcAft>
              <a:tabLst>
                <a:tab pos="177800" algn="l"/>
              </a:tabLst>
              <a:defRPr>
                <a:solidFill>
                  <a:schemeClr val="tx1"/>
                </a:solidFill>
                <a:latin typeface="Arial" pitchFamily="34" charset="0"/>
                <a:ea typeface="ヒラギノ角ゴ Pro W3" charset="-128"/>
              </a:defRPr>
            </a:lvl6pPr>
            <a:lvl7pPr marL="2971800" indent="-228600" eaLnBrk="0" fontAlgn="base" hangingPunct="0">
              <a:spcBef>
                <a:spcPct val="50000"/>
              </a:spcBef>
              <a:spcAft>
                <a:spcPct val="0"/>
              </a:spcAft>
              <a:tabLst>
                <a:tab pos="177800" algn="l"/>
              </a:tabLst>
              <a:defRPr>
                <a:solidFill>
                  <a:schemeClr val="tx1"/>
                </a:solidFill>
                <a:latin typeface="Arial" pitchFamily="34" charset="0"/>
                <a:ea typeface="ヒラギノ角ゴ Pro W3" charset="-128"/>
              </a:defRPr>
            </a:lvl7pPr>
            <a:lvl8pPr marL="3429000" indent="-228600" eaLnBrk="0" fontAlgn="base" hangingPunct="0">
              <a:spcBef>
                <a:spcPct val="50000"/>
              </a:spcBef>
              <a:spcAft>
                <a:spcPct val="0"/>
              </a:spcAft>
              <a:tabLst>
                <a:tab pos="177800" algn="l"/>
              </a:tabLst>
              <a:defRPr>
                <a:solidFill>
                  <a:schemeClr val="tx1"/>
                </a:solidFill>
                <a:latin typeface="Arial" pitchFamily="34" charset="0"/>
                <a:ea typeface="ヒラギノ角ゴ Pro W3" charset="-128"/>
              </a:defRPr>
            </a:lvl8pPr>
            <a:lvl9pPr marL="3886200" indent="-228600" eaLnBrk="0" fontAlgn="base" hangingPunct="0">
              <a:spcBef>
                <a:spcPct val="50000"/>
              </a:spcBef>
              <a:spcAft>
                <a:spcPct val="0"/>
              </a:spcAft>
              <a:tabLst>
                <a:tab pos="177800" algn="l"/>
              </a:tabLst>
              <a:defRPr>
                <a:solidFill>
                  <a:schemeClr val="tx1"/>
                </a:solidFill>
                <a:latin typeface="Arial" pitchFamily="34" charset="0"/>
                <a:ea typeface="ヒラギノ角ゴ Pro W3" charset="-128"/>
              </a:defRPr>
            </a:lvl9pPr>
          </a:lstStyle>
          <a:p>
            <a:pPr eaLnBrk="1" hangingPunct="1"/>
            <a:r>
              <a:rPr lang="en-US" sz="1400" dirty="0">
                <a:solidFill>
                  <a:schemeClr val="bg2"/>
                </a:solidFill>
                <a:ea typeface="ＭＳ Ｐゴシック" pitchFamily="34" charset="-128"/>
              </a:rPr>
              <a:t>*Patients were </a:t>
            </a:r>
            <a:r>
              <a:rPr lang="en-US" sz="1400" dirty="0" smtClean="0">
                <a:solidFill>
                  <a:schemeClr val="bg2"/>
                </a:solidFill>
                <a:ea typeface="ＭＳ Ｐゴシック" pitchFamily="34" charset="-128"/>
              </a:rPr>
              <a:t>seldom treated </a:t>
            </a:r>
            <a:r>
              <a:rPr lang="en-US" sz="1400" dirty="0">
                <a:solidFill>
                  <a:schemeClr val="bg2"/>
                </a:solidFill>
                <a:ea typeface="ＭＳ Ｐゴシック" pitchFamily="34" charset="-128"/>
              </a:rPr>
              <a:t>with antithrombotic therapy when this study was performed in line with clinical practice at the time</a:t>
            </a:r>
            <a:endParaRPr lang="en-GB" sz="1400" dirty="0">
              <a:solidFill>
                <a:schemeClr val="bg2"/>
              </a:solidFill>
              <a:ea typeface="ＭＳ Ｐゴシック" pitchFamily="34" charset="-128"/>
            </a:endParaRPr>
          </a:p>
        </p:txBody>
      </p:sp>
    </p:spTree>
    <p:extLst>
      <p:ext uri="{BB962C8B-B14F-4D97-AF65-F5344CB8AC3E}">
        <p14:creationId xmlns:p14="http://schemas.microsoft.com/office/powerpoint/2010/main" val="4287957151"/>
      </p:ext>
    </p:extLst>
  </p:cSld>
  <p:clrMapOvr>
    <a:masterClrMapping/>
  </p:clrMapOvr>
  <p:transition xmlns:p14="http://schemas.microsoft.com/office/powerpoint/2010/main" spd="med">
    <p:pull/>
  </p:transitio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5" descr="afib_stroke"/>
          <p:cNvPicPr>
            <a:picLocks noChangeAspect="1" noChangeArrowheads="1"/>
          </p:cNvPicPr>
          <p:nvPr/>
        </p:nvPicPr>
        <p:blipFill>
          <a:blip r:embed="rId2"/>
          <a:srcRect/>
          <a:stretch>
            <a:fillRect/>
          </a:stretch>
        </p:blipFill>
        <p:spPr bwMode="auto">
          <a:xfrm>
            <a:off x="2109788" y="333377"/>
            <a:ext cx="5068887" cy="6335713"/>
          </a:xfrm>
          <a:prstGeom prst="rect">
            <a:avLst/>
          </a:prstGeom>
          <a:noFill/>
          <a:ln w="9525">
            <a:noFill/>
            <a:miter lim="800000"/>
            <a:headEnd/>
            <a:tailEnd/>
          </a:ln>
        </p:spPr>
      </p:pic>
      <p:sp>
        <p:nvSpPr>
          <p:cNvPr id="27651" name="Text Box 6"/>
          <p:cNvSpPr txBox="1">
            <a:spLocks noChangeArrowheads="1"/>
          </p:cNvSpPr>
          <p:nvPr/>
        </p:nvSpPr>
        <p:spPr bwMode="auto">
          <a:xfrm>
            <a:off x="0" y="6491288"/>
            <a:ext cx="1596110" cy="369332"/>
          </a:xfrm>
          <a:prstGeom prst="rect">
            <a:avLst/>
          </a:prstGeom>
          <a:noFill/>
          <a:ln w="9525">
            <a:noFill/>
            <a:miter lim="800000"/>
            <a:headEnd/>
            <a:tailEnd/>
          </a:ln>
        </p:spPr>
        <p:txBody>
          <a:bodyPr wrap="none">
            <a:prstTxWarp prst="textNoShape">
              <a:avLst/>
            </a:prstTxWarp>
            <a:spAutoFit/>
          </a:bodyPr>
          <a:lstStyle/>
          <a:p>
            <a:r>
              <a:rPr lang="en-GB" sz="1200" dirty="0">
                <a:latin typeface="Arial" pitchFamily="-84" charset="0"/>
              </a:rPr>
              <a:t>fine4fit.blogspot.com</a:t>
            </a:r>
            <a:r>
              <a:rPr lang="en-GB" dirty="0">
                <a:latin typeface="Arial" pitchFamily="-84" charset="0"/>
              </a:rPr>
              <a:t> </a:t>
            </a:r>
          </a:p>
        </p:txBody>
      </p:sp>
    </p:spTree>
    <p:extLst>
      <p:ext uri="{BB962C8B-B14F-4D97-AF65-F5344CB8AC3E}">
        <p14:creationId xmlns:p14="http://schemas.microsoft.com/office/powerpoint/2010/main" val="1697862450"/>
      </p:ext>
    </p:extLst>
  </p:cSld>
  <p:clrMapOvr>
    <a:masterClrMapping/>
  </p:clrMapOvr>
  <p:transition xmlns:p14="http://schemas.microsoft.com/office/powerpoint/2010/main" spd="med">
    <p:pull/>
  </p:transitio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rot="180000">
            <a:off x="2541666" y="2778383"/>
            <a:ext cx="9993600" cy="7084800"/>
          </a:xfrm>
          <a:prstGeom prst="rect">
            <a:avLst/>
          </a:prstGeom>
          <a:noFill/>
          <a:effectLst>
            <a:glow rad="546100">
              <a:srgbClr val="FF00FF">
                <a:alpha val="64000"/>
              </a:srgbClr>
            </a:glow>
            <a:softEdge rad="660400"/>
          </a:effectLst>
        </p:spPr>
        <p:txBody>
          <a:bodyPr wrap="square" rtlCol="0">
            <a:spAutoFit/>
            <a:scene3d>
              <a:camera prst="orthographicFront">
                <a:rot lat="900000" lon="900000" rev="21299999"/>
              </a:camera>
              <a:lightRig rig="threePt" dir="t"/>
            </a:scene3d>
            <a:sp3d extrusionH="57150">
              <a:bevelT w="63500" h="69850"/>
              <a:bevelB w="38100" h="38100"/>
            </a:sp3d>
          </a:bodyPr>
          <a:lstStyle/>
          <a:p>
            <a:r>
              <a:rPr lang="en-US" sz="6600" b="1" dirty="0" smtClean="0">
                <a:solidFill>
                  <a:srgbClr val="FF00FF"/>
                </a:solidFill>
                <a:latin typeface="Bernard MT Condensed"/>
              </a:rPr>
              <a:t>ANIMATION</a:t>
            </a:r>
            <a:endParaRPr lang="en-US" sz="6600" b="1" dirty="0">
              <a:solidFill>
                <a:srgbClr val="FF00FF"/>
              </a:solidFill>
              <a:latin typeface="Bernard MT Condensed"/>
            </a:endParaRPr>
          </a:p>
        </p:txBody>
      </p:sp>
      <p:pic>
        <p:nvPicPr>
          <p:cNvPr id="4" name="Picture 3" descr="BU00525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27572" y="1869394"/>
            <a:ext cx="3121256" cy="2789013"/>
          </a:xfrm>
          <a:prstGeom prst="rect">
            <a:avLst/>
          </a:prstGeom>
        </p:spPr>
      </p:pic>
    </p:spTree>
    <p:extLst>
      <p:ext uri="{BB962C8B-B14F-4D97-AF65-F5344CB8AC3E}">
        <p14:creationId xmlns:p14="http://schemas.microsoft.com/office/powerpoint/2010/main" val="3081115967"/>
      </p:ext>
    </p:extLst>
  </p:cSld>
  <p:clrMapOvr>
    <a:masterClrMapping/>
  </p:clrMapOvr>
  <p:transition xmlns:p14="http://schemas.microsoft.com/office/powerpoint/2010/main" spd="med">
    <p:pull/>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0" fill="hold"/>
                                        <p:tgtEl>
                                          <p:spTgt spid="2">
                                            <p:txEl>
                                              <p:pRg st="0" end="0"/>
                                            </p:txEl>
                                          </p:spTgt>
                                        </p:tgtEl>
                                        <p:attrNameLst>
                                          <p:attrName>ppt_w</p:attrName>
                                        </p:attrNameLst>
                                      </p:cBhvr>
                                      <p:tavLst>
                                        <p:tav tm="0" fmla="#ppt_w*sin(2.5*pi*$)">
                                          <p:val>
                                            <p:fltVal val="0"/>
                                          </p:val>
                                        </p:tav>
                                        <p:tav tm="100000">
                                          <p:val>
                                            <p:fltVal val="1"/>
                                          </p:val>
                                        </p:tav>
                                      </p:tavLst>
                                    </p:anim>
                                    <p:anim calcmode="lin" valueType="num">
                                      <p:cBhvr>
                                        <p:cTn id="8" dur="5000" fill="hold"/>
                                        <p:tgtEl>
                                          <p:spTgt spid="2">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571500" y="1126087"/>
            <a:ext cx="8001000" cy="2975080"/>
          </a:xfrm>
        </p:spPr>
        <p:txBody>
          <a:bodyPr/>
          <a:lstStyle/>
          <a:p>
            <a:r>
              <a:rPr lang="en-US" sz="4800" dirty="0" smtClean="0">
                <a:latin typeface="Bernard MT Condensed"/>
                <a:cs typeface="Bernard MT Condensed"/>
              </a:rPr>
              <a:t>Mr. M. R. </a:t>
            </a:r>
            <a:br>
              <a:rPr lang="en-US" sz="4800" dirty="0" smtClean="0">
                <a:latin typeface="Bernard MT Condensed"/>
                <a:cs typeface="Bernard MT Condensed"/>
              </a:rPr>
            </a:br>
            <a:r>
              <a:rPr lang="en-US" sz="4800" dirty="0" smtClean="0">
                <a:latin typeface="Bernard MT Condensed"/>
                <a:cs typeface="Bernard MT Condensed"/>
              </a:rPr>
              <a:t>62 Years of age</a:t>
            </a:r>
            <a:r>
              <a:rPr lang="en-US" dirty="0" smtClean="0"/>
              <a:t/>
            </a:r>
            <a:br>
              <a:rPr lang="en-US" dirty="0" smtClean="0"/>
            </a:br>
            <a:endParaRPr lang="en-US" dirty="0"/>
          </a:p>
        </p:txBody>
      </p:sp>
      <p:sp>
        <p:nvSpPr>
          <p:cNvPr id="3" name="Subtitle 2"/>
          <p:cNvSpPr>
            <a:spLocks noGrp="1"/>
          </p:cNvSpPr>
          <p:nvPr>
            <p:ph type="subTitle" idx="1"/>
          </p:nvPr>
        </p:nvSpPr>
        <p:spPr/>
        <p:txBody>
          <a:bodyPr/>
          <a:lstStyle/>
          <a:p>
            <a:r>
              <a:rPr lang="en-US" sz="3600" b="1" dirty="0" smtClean="0">
                <a:solidFill>
                  <a:schemeClr val="tx1"/>
                </a:solidFill>
                <a:latin typeface="Abadi MT Condensed Light"/>
                <a:cs typeface="Abadi MT Condensed Light"/>
              </a:rPr>
              <a:t>Lives alone</a:t>
            </a:r>
          </a:p>
          <a:p>
            <a:r>
              <a:rPr lang="en-US" sz="3600" b="1" dirty="0" smtClean="0">
                <a:solidFill>
                  <a:schemeClr val="tx1"/>
                </a:solidFill>
                <a:latin typeface="Abadi MT Condensed Light"/>
                <a:cs typeface="Abadi MT Condensed Light"/>
              </a:rPr>
              <a:t>Single</a:t>
            </a:r>
          </a:p>
          <a:p>
            <a:endParaRPr lang="en-US" dirty="0"/>
          </a:p>
        </p:txBody>
      </p:sp>
    </p:spTree>
  </p:cSld>
  <p:clrMapOvr>
    <a:masterClrMapping/>
  </p:clrMapOvr>
  <p:transition xmlns:p14="http://schemas.microsoft.com/office/powerpoint/2010/main" spd="med">
    <p:pull/>
  </p:transitio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11"/>
          <p:cNvSpPr>
            <a:spLocks noGrp="1" noChangeArrowheads="1"/>
          </p:cNvSpPr>
          <p:nvPr>
            <p:ph type="title" idx="4294967295"/>
          </p:nvPr>
        </p:nvSpPr>
        <p:spPr>
          <a:xfrm>
            <a:off x="428088" y="463237"/>
            <a:ext cx="8072803" cy="492443"/>
          </a:xfrm>
        </p:spPr>
        <p:txBody>
          <a:bodyPr>
            <a:normAutofit fontScale="90000"/>
          </a:bodyPr>
          <a:lstStyle/>
          <a:p>
            <a:pPr eaLnBrk="1" hangingPunct="1"/>
            <a:r>
              <a:rPr lang="en-US" dirty="0" smtClean="0">
                <a:ea typeface="ヒラギノ角ゴ Pro W3" charset="-128"/>
              </a:rPr>
              <a:t>AF-related stroke can be preventable</a:t>
            </a:r>
          </a:p>
        </p:txBody>
      </p:sp>
      <p:sp>
        <p:nvSpPr>
          <p:cNvPr id="24579" name="Rectangle 12"/>
          <p:cNvSpPr>
            <a:spLocks noGrp="1" noChangeArrowheads="1"/>
          </p:cNvSpPr>
          <p:nvPr>
            <p:ph type="body" sz="half" idx="4294967295"/>
          </p:nvPr>
        </p:nvSpPr>
        <p:spPr>
          <a:xfrm>
            <a:off x="442140" y="1676400"/>
            <a:ext cx="4076700" cy="4419600"/>
          </a:xfrm>
        </p:spPr>
        <p:txBody>
          <a:bodyPr/>
          <a:lstStyle/>
          <a:p>
            <a:pPr eaLnBrk="1" hangingPunct="1"/>
            <a:r>
              <a:rPr lang="en-GB" sz="2400" dirty="0" smtClean="0">
                <a:ea typeface="ヒラギノ角ゴ Pro W3" charset="-128"/>
              </a:rPr>
              <a:t>By preventing thrombus formation in the heart (thrombo-prophylaxis)</a:t>
            </a:r>
          </a:p>
          <a:p>
            <a:pPr eaLnBrk="1" hangingPunct="1"/>
            <a:endParaRPr lang="en-GB" sz="2400" dirty="0" smtClean="0">
              <a:ea typeface="ヒラギノ角ゴ Pro W3" charset="-128"/>
            </a:endParaRPr>
          </a:p>
          <a:p>
            <a:pPr eaLnBrk="1" hangingPunct="1"/>
            <a:r>
              <a:rPr lang="en-GB" sz="2400" dirty="0" smtClean="0">
                <a:ea typeface="ヒラギノ角ゴ Pro W3" charset="-128"/>
              </a:rPr>
              <a:t>Why Aspirin does not work?</a:t>
            </a:r>
          </a:p>
          <a:p>
            <a:pPr lvl="1" eaLnBrk="1" hangingPunct="1"/>
            <a:endParaRPr lang="en-GB" sz="2000" baseline="30000" dirty="0" smtClean="0">
              <a:ea typeface="ヒラギノ角ゴ Pro W3" charset="-128"/>
            </a:endParaRPr>
          </a:p>
        </p:txBody>
      </p:sp>
      <p:pic>
        <p:nvPicPr>
          <p:cNvPr id="24580" name="Picture 5" descr="brainheart"/>
          <p:cNvPicPr>
            <a:picLocks noChangeAspect="1" noChangeArrowheads="1"/>
          </p:cNvPicPr>
          <p:nvPr/>
        </p:nvPicPr>
        <p:blipFill>
          <a:blip r:embed="rId3">
            <a:extLst>
              <a:ext uri="{28A0092B-C50C-407E-A947-70E740481C1C}">
                <a14:useLocalDpi xmlns:a14="http://schemas.microsoft.com/office/drawing/2010/main" val="0"/>
              </a:ext>
            </a:extLst>
          </a:blip>
          <a:srcRect l="19792" t="45720" r="15332" b="4843"/>
          <a:stretch>
            <a:fillRect/>
          </a:stretch>
        </p:blipFill>
        <p:spPr bwMode="auto">
          <a:xfrm>
            <a:off x="4558812" y="1697038"/>
            <a:ext cx="4142642" cy="397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1" name="AutoShape 5"/>
          <p:cNvSpPr>
            <a:spLocks noChangeArrowheads="1"/>
          </p:cNvSpPr>
          <p:nvPr/>
        </p:nvSpPr>
        <p:spPr bwMode="auto">
          <a:xfrm rot="2415905">
            <a:off x="4302369" y="2954343"/>
            <a:ext cx="1897674" cy="549275"/>
          </a:xfrm>
          <a:prstGeom prst="rightArrow">
            <a:avLst>
              <a:gd name="adj1" fmla="val 50000"/>
              <a:gd name="adj2" fmla="val 171440"/>
            </a:avLst>
          </a:prstGeom>
          <a:solidFill>
            <a:srgbClr val="DE0000"/>
          </a:solidFill>
          <a:ln w="12700">
            <a:solidFill>
              <a:srgbClr val="000000"/>
            </a:solidFill>
            <a:miter lim="800000"/>
            <a:headEnd/>
            <a:tailEnd/>
          </a:ln>
        </p:spPr>
        <p:txBody>
          <a:bodyPr lIns="0" tIns="0" rIns="0" bIns="0" anchor="ctr">
            <a:spAutoFit/>
          </a:bodyPr>
          <a:lstStyle/>
          <a:p>
            <a:endParaRPr lang="en-GB" dirty="0"/>
          </a:p>
        </p:txBody>
      </p:sp>
      <p:sp>
        <p:nvSpPr>
          <p:cNvPr id="24583" name="AutoShape 6"/>
          <p:cNvSpPr>
            <a:spLocks noChangeArrowheads="1"/>
          </p:cNvSpPr>
          <p:nvPr/>
        </p:nvSpPr>
        <p:spPr bwMode="auto">
          <a:xfrm rot="-793861">
            <a:off x="5739914" y="4351847"/>
            <a:ext cx="2098431" cy="389513"/>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793" y="16567"/>
                </a:moveTo>
                <a:cubicBezTo>
                  <a:pt x="19132" y="14943"/>
                  <a:pt x="19865" y="12904"/>
                  <a:pt x="19865" y="10800"/>
                </a:cubicBezTo>
                <a:cubicBezTo>
                  <a:pt x="19865" y="5793"/>
                  <a:pt x="15806" y="1735"/>
                  <a:pt x="10800" y="1735"/>
                </a:cubicBezTo>
                <a:cubicBezTo>
                  <a:pt x="8695" y="1734"/>
                  <a:pt x="6656" y="2467"/>
                  <a:pt x="5032" y="3806"/>
                </a:cubicBezTo>
                <a:lnTo>
                  <a:pt x="17793" y="16567"/>
                </a:lnTo>
                <a:close/>
                <a:moveTo>
                  <a:pt x="3806" y="5032"/>
                </a:moveTo>
                <a:cubicBezTo>
                  <a:pt x="2467" y="6656"/>
                  <a:pt x="1735" y="8695"/>
                  <a:pt x="1735" y="10799"/>
                </a:cubicBezTo>
                <a:cubicBezTo>
                  <a:pt x="1735" y="15806"/>
                  <a:pt x="5793" y="19865"/>
                  <a:pt x="10800" y="19865"/>
                </a:cubicBezTo>
                <a:cubicBezTo>
                  <a:pt x="12904" y="19865"/>
                  <a:pt x="14943" y="19132"/>
                  <a:pt x="16567" y="17793"/>
                </a:cubicBezTo>
                <a:lnTo>
                  <a:pt x="3806" y="5032"/>
                </a:lnTo>
                <a:close/>
              </a:path>
            </a:pathLst>
          </a:custGeom>
          <a:solidFill>
            <a:srgbClr val="DE0000"/>
          </a:solidFill>
          <a:ln w="12700">
            <a:solidFill>
              <a:srgbClr val="000000"/>
            </a:solidFill>
            <a:miter lim="800000"/>
            <a:headEnd/>
            <a:tailEnd/>
          </a:ln>
        </p:spPr>
        <p:txBody>
          <a:bodyPr lIns="0" tIns="0" rIns="0" bIns="0" anchor="ctr">
            <a:spAutoFit/>
          </a:bodyPr>
          <a:lstStyle/>
          <a:p>
            <a:endParaRPr lang="en-GB" dirty="0"/>
          </a:p>
        </p:txBody>
      </p:sp>
    </p:spTree>
    <p:extLst>
      <p:ext uri="{BB962C8B-B14F-4D97-AF65-F5344CB8AC3E}">
        <p14:creationId xmlns:p14="http://schemas.microsoft.com/office/powerpoint/2010/main" val="3945151902"/>
      </p:ext>
    </p:extLst>
  </p:cSld>
  <p:clrMapOvr>
    <a:masterClrMapping/>
  </p:clrMapOvr>
  <p:transition xmlns:p14="http://schemas.microsoft.com/office/powerpoint/2010/main" spd="med">
    <p:pull/>
  </p:transitio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591210" y="411564"/>
            <a:ext cx="8229600" cy="492443"/>
          </a:xfrm>
        </p:spPr>
        <p:txBody>
          <a:bodyPr>
            <a:normAutofit fontScale="90000"/>
          </a:bodyPr>
          <a:lstStyle/>
          <a:p>
            <a:pPr eaLnBrk="1" hangingPunct="1"/>
            <a:r>
              <a:rPr lang="en-GB" dirty="0" smtClean="0">
                <a:ea typeface="ヒラギノ角ゴ Pro W3" charset="-128"/>
              </a:rPr>
              <a:t>Many Factors Elevate AF Stroke Risk</a:t>
            </a:r>
          </a:p>
        </p:txBody>
      </p:sp>
      <p:sp>
        <p:nvSpPr>
          <p:cNvPr id="25603" name="Text Placeholder 7"/>
          <p:cNvSpPr>
            <a:spLocks noGrp="1"/>
          </p:cNvSpPr>
          <p:nvPr>
            <p:ph type="body" idx="1"/>
          </p:nvPr>
        </p:nvSpPr>
        <p:spPr>
          <a:xfrm>
            <a:off x="439618" y="1077913"/>
            <a:ext cx="3949212" cy="639762"/>
          </a:xfrm>
        </p:spPr>
        <p:txBody>
          <a:bodyPr anchor="t"/>
          <a:lstStyle/>
          <a:p>
            <a:r>
              <a:rPr lang="en-GB" dirty="0" smtClean="0">
                <a:ea typeface="ヒラギノ角ゴ Pro W3" charset="-128"/>
              </a:rPr>
              <a:t>CHADS</a:t>
            </a:r>
            <a:r>
              <a:rPr lang="en-GB" baseline="-25000" dirty="0" smtClean="0">
                <a:ea typeface="ヒラギノ角ゴ Pro W3" charset="-128"/>
              </a:rPr>
              <a:t>2</a:t>
            </a:r>
            <a:r>
              <a:rPr lang="en-GB" dirty="0" smtClean="0">
                <a:ea typeface="ヒラギノ角ゴ Pro W3" charset="-128"/>
              </a:rPr>
              <a:t> score</a:t>
            </a:r>
          </a:p>
        </p:txBody>
      </p:sp>
      <p:sp>
        <p:nvSpPr>
          <p:cNvPr id="25652" name="Text Placeholder 7"/>
          <p:cNvSpPr>
            <a:spLocks noGrp="1"/>
          </p:cNvSpPr>
          <p:nvPr>
            <p:ph type="body" sz="quarter" idx="3"/>
          </p:nvPr>
        </p:nvSpPr>
        <p:spPr>
          <a:xfrm>
            <a:off x="4970585" y="1084263"/>
            <a:ext cx="3947746" cy="639762"/>
          </a:xfrm>
        </p:spPr>
        <p:txBody>
          <a:bodyPr anchor="t"/>
          <a:lstStyle/>
          <a:p>
            <a:r>
              <a:rPr lang="en-GB" dirty="0" smtClean="0">
                <a:ea typeface="ヒラギノ角ゴ Pro W3" charset="-128"/>
              </a:rPr>
              <a:t>Annual Risk of Stroke</a:t>
            </a:r>
          </a:p>
        </p:txBody>
      </p:sp>
      <p:sp>
        <p:nvSpPr>
          <p:cNvPr id="25604" name="Rectangle 6"/>
          <p:cNvSpPr>
            <a:spLocks noChangeArrowheads="1"/>
          </p:cNvSpPr>
          <p:nvPr/>
        </p:nvSpPr>
        <p:spPr bwMode="auto">
          <a:xfrm>
            <a:off x="0" y="6026150"/>
            <a:ext cx="7258050" cy="280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455613" fontAlgn="b">
              <a:lnSpc>
                <a:spcPct val="85000"/>
              </a:lnSpc>
              <a:spcBef>
                <a:spcPct val="20000"/>
              </a:spcBef>
              <a:spcAft>
                <a:spcPct val="20000"/>
              </a:spcAft>
              <a:buClr>
                <a:srgbClr val="E60088"/>
              </a:buClr>
            </a:pPr>
            <a:r>
              <a:rPr lang="en-GB" sz="1400" dirty="0"/>
              <a:t>Score: 0 = low risk; 1 = intermediate risk; ≥2 = high risk</a:t>
            </a:r>
          </a:p>
        </p:txBody>
      </p:sp>
      <p:graphicFrame>
        <p:nvGraphicFramePr>
          <p:cNvPr id="17" name="Group 3"/>
          <p:cNvGraphicFramePr>
            <a:graphicFrameLocks noGrp="1"/>
          </p:cNvGraphicFramePr>
          <p:nvPr>
            <p:extLst>
              <p:ext uri="{D42A27DB-BD31-4B8C-83A1-F6EECF244321}">
                <p14:modId xmlns:p14="http://schemas.microsoft.com/office/powerpoint/2010/main" val="337034425"/>
              </p:ext>
            </p:extLst>
          </p:nvPr>
        </p:nvGraphicFramePr>
        <p:xfrm>
          <a:off x="353159" y="1830388"/>
          <a:ext cx="4053254" cy="4149726"/>
        </p:xfrm>
        <a:graphic>
          <a:graphicData uri="http://schemas.openxmlformats.org/drawingml/2006/table">
            <a:tbl>
              <a:tblPr/>
              <a:tblGrid>
                <a:gridCol w="2754981"/>
                <a:gridCol w="1298273"/>
              </a:tblGrid>
              <a:tr h="437275">
                <a:tc>
                  <a:txBody>
                    <a:bodyPr/>
                    <a:lstStyle/>
                    <a:p>
                      <a:pPr marL="0" marR="0" lvl="0" indent="0" algn="l" defTabSz="455613" rtl="0" eaLnBrk="1" fontAlgn="b" latinLnBrk="0" hangingPunct="1">
                        <a:lnSpc>
                          <a:spcPct val="85000"/>
                        </a:lnSpc>
                        <a:spcBef>
                          <a:spcPct val="20000"/>
                        </a:spcBef>
                        <a:spcAft>
                          <a:spcPct val="20000"/>
                        </a:spcAft>
                        <a:buClr>
                          <a:schemeClr val="bg2"/>
                        </a:buClr>
                        <a:buSzTx/>
                        <a:buFont typeface="Wingdings 2" pitchFamily="18" charset="2"/>
                        <a:buNone/>
                        <a:tabLst/>
                      </a:pPr>
                      <a:r>
                        <a:rPr kumimoji="0" lang="en-GB" sz="1800" b="1" i="0" u="none" strike="noStrike" cap="none" normalizeH="0" baseline="0" dirty="0" smtClean="0">
                          <a:ln>
                            <a:noFill/>
                          </a:ln>
                          <a:solidFill>
                            <a:schemeClr val="tx1"/>
                          </a:solidFill>
                          <a:effectLst/>
                          <a:latin typeface="Arial" pitchFamily="34" charset="0"/>
                        </a:rPr>
                        <a:t>Risk factor</a:t>
                      </a:r>
                    </a:p>
                  </a:txBody>
                  <a:tcPr marL="91443" marR="91443" marT="45713" marB="45713" anchor="ctr" horzOverflow="overflow">
                    <a:lnL>
                      <a:noFill/>
                    </a:lnL>
                    <a:lnR>
                      <a:noFill/>
                    </a:lnR>
                    <a:lnT w="12700" cap="flat" cmpd="sng" algn="ctr">
                      <a:solidFill>
                        <a:srgbClr val="FAAB5A"/>
                      </a:solidFill>
                      <a:prstDash val="solid"/>
                      <a:round/>
                      <a:headEnd type="none" w="med" len="med"/>
                      <a:tailEnd type="none" w="med" len="med"/>
                    </a:lnT>
                    <a:lnB w="12700" cap="flat" cmpd="sng" algn="ctr">
                      <a:solidFill>
                        <a:srgbClr val="FAAB5A"/>
                      </a:solidFill>
                      <a:prstDash val="solid"/>
                      <a:round/>
                      <a:headEnd type="none" w="med" len="med"/>
                      <a:tailEnd type="none" w="med" len="med"/>
                    </a:lnB>
                    <a:lnTlToBr>
                      <a:noFill/>
                    </a:lnTlToBr>
                    <a:lnBlToTr>
                      <a:noFill/>
                    </a:lnBlToTr>
                    <a:noFill/>
                  </a:tcPr>
                </a:tc>
                <a:tc>
                  <a:txBody>
                    <a:bodyPr/>
                    <a:lstStyle/>
                    <a:p>
                      <a:pPr marL="0" marR="0" lvl="0" indent="0" algn="ctr" defTabSz="455613" rtl="0" eaLnBrk="1" fontAlgn="b" latinLnBrk="0" hangingPunct="1">
                        <a:lnSpc>
                          <a:spcPct val="85000"/>
                        </a:lnSpc>
                        <a:spcBef>
                          <a:spcPct val="20000"/>
                        </a:spcBef>
                        <a:spcAft>
                          <a:spcPct val="20000"/>
                        </a:spcAft>
                        <a:buClr>
                          <a:schemeClr val="bg2"/>
                        </a:buClr>
                        <a:buSzTx/>
                        <a:buFont typeface="Wingdings 2" pitchFamily="18" charset="2"/>
                        <a:buNone/>
                        <a:tabLst/>
                      </a:pPr>
                      <a:r>
                        <a:rPr kumimoji="0" lang="en-GB" sz="1800" b="1" i="0" u="none" strike="noStrike" cap="none" normalizeH="0" baseline="0" dirty="0" smtClean="0">
                          <a:ln>
                            <a:noFill/>
                          </a:ln>
                          <a:solidFill>
                            <a:schemeClr val="tx1"/>
                          </a:solidFill>
                          <a:effectLst/>
                          <a:latin typeface="Arial" pitchFamily="34" charset="0"/>
                        </a:rPr>
                        <a:t>Points</a:t>
                      </a:r>
                    </a:p>
                  </a:txBody>
                  <a:tcPr marL="91443" marR="91443" marT="45713" marB="45713" anchor="ctr" horzOverflow="overflow">
                    <a:lnL>
                      <a:noFill/>
                    </a:lnL>
                    <a:lnR>
                      <a:noFill/>
                    </a:lnR>
                    <a:lnT w="12700" cap="flat" cmpd="sng" algn="ctr">
                      <a:solidFill>
                        <a:srgbClr val="FAAB5A"/>
                      </a:solidFill>
                      <a:prstDash val="solid"/>
                      <a:round/>
                      <a:headEnd type="none" w="med" len="med"/>
                      <a:tailEnd type="none" w="med" len="med"/>
                    </a:lnT>
                    <a:lnB w="12700" cap="flat" cmpd="sng" algn="ctr">
                      <a:solidFill>
                        <a:srgbClr val="FAAB5A"/>
                      </a:solidFill>
                      <a:prstDash val="solid"/>
                      <a:round/>
                      <a:headEnd type="none" w="med" len="med"/>
                      <a:tailEnd type="none" w="med" len="med"/>
                    </a:lnB>
                    <a:lnTlToBr>
                      <a:noFill/>
                    </a:lnTlToBr>
                    <a:lnBlToTr>
                      <a:noFill/>
                    </a:lnBlToTr>
                    <a:noFill/>
                  </a:tcPr>
                </a:tc>
              </a:tr>
              <a:tr h="868770">
                <a:tc>
                  <a:txBody>
                    <a:bodyPr/>
                    <a:lstStyle/>
                    <a:p>
                      <a:pPr marL="0" marR="0" lvl="0" indent="0" algn="l" defTabSz="455613" rtl="0" eaLnBrk="1" fontAlgn="b" latinLnBrk="0" hangingPunct="1">
                        <a:lnSpc>
                          <a:spcPct val="85000"/>
                        </a:lnSpc>
                        <a:spcBef>
                          <a:spcPct val="20000"/>
                        </a:spcBef>
                        <a:spcAft>
                          <a:spcPct val="20000"/>
                        </a:spcAft>
                        <a:buClr>
                          <a:schemeClr val="bg2"/>
                        </a:buClr>
                        <a:buSzTx/>
                        <a:buFont typeface="Wingdings 2" pitchFamily="18" charset="2"/>
                        <a:buNone/>
                        <a:tabLst/>
                      </a:pPr>
                      <a:r>
                        <a:rPr kumimoji="0" lang="en-GB" sz="1800" b="1" i="0" u="none" strike="noStrike" kern="1200" cap="none" normalizeH="0" baseline="0" dirty="0" smtClean="0">
                          <a:ln>
                            <a:noFill/>
                          </a:ln>
                          <a:solidFill>
                            <a:srgbClr val="FF0000"/>
                          </a:solidFill>
                          <a:effectLst/>
                          <a:latin typeface="Arial" pitchFamily="34" charset="0"/>
                          <a:ea typeface="+mn-ea"/>
                          <a:cs typeface="+mn-cs"/>
                        </a:rPr>
                        <a:t>C</a:t>
                      </a:r>
                      <a:r>
                        <a:rPr kumimoji="0" lang="en-GB" sz="1800" b="0" i="0" u="none" strike="noStrike" cap="none" normalizeH="0" baseline="0" dirty="0" smtClean="0">
                          <a:ln>
                            <a:noFill/>
                          </a:ln>
                          <a:solidFill>
                            <a:schemeClr val="tx1"/>
                          </a:solidFill>
                          <a:effectLst/>
                          <a:latin typeface="Arial" pitchFamily="34" charset="0"/>
                        </a:rPr>
                        <a:t>ongestive heart failure/LV dysfunction</a:t>
                      </a:r>
                    </a:p>
                  </a:txBody>
                  <a:tcPr marL="91443" marR="91443" marT="45713" marB="45713" anchor="ctr" horzOverflow="overflow">
                    <a:lnL>
                      <a:noFill/>
                    </a:lnL>
                    <a:lnR>
                      <a:noFill/>
                    </a:lnR>
                    <a:lnT w="12700" cap="flat" cmpd="sng" algn="ctr">
                      <a:solidFill>
                        <a:srgbClr val="FAAB5A"/>
                      </a:solidFill>
                      <a:prstDash val="solid"/>
                      <a:round/>
                      <a:headEnd type="none" w="med" len="med"/>
                      <a:tailEnd type="none" w="med" len="med"/>
                    </a:lnT>
                    <a:lnB>
                      <a:noFill/>
                    </a:lnB>
                    <a:lnTlToBr>
                      <a:noFill/>
                    </a:lnTlToBr>
                    <a:lnBlToTr>
                      <a:noFill/>
                    </a:lnBlToTr>
                    <a:noFill/>
                  </a:tcPr>
                </a:tc>
                <a:tc>
                  <a:txBody>
                    <a:bodyPr/>
                    <a:lstStyle/>
                    <a:p>
                      <a:pPr marL="0" marR="0" lvl="0" indent="0" algn="ctr" defTabSz="455613" rtl="0" eaLnBrk="1" fontAlgn="b" latinLnBrk="0" hangingPunct="1">
                        <a:lnSpc>
                          <a:spcPct val="85000"/>
                        </a:lnSpc>
                        <a:spcBef>
                          <a:spcPct val="20000"/>
                        </a:spcBef>
                        <a:spcAft>
                          <a:spcPct val="20000"/>
                        </a:spcAft>
                        <a:buClr>
                          <a:schemeClr val="bg2"/>
                        </a:buClr>
                        <a:buSzTx/>
                        <a:buFont typeface="Wingdings 2" pitchFamily="18" charset="2"/>
                        <a:buNone/>
                        <a:tabLst/>
                      </a:pPr>
                      <a:r>
                        <a:rPr kumimoji="0" lang="en-GB" sz="1800" b="1" i="0" u="none" strike="noStrike" cap="none" normalizeH="0" baseline="0" dirty="0" smtClean="0">
                          <a:ln>
                            <a:noFill/>
                          </a:ln>
                          <a:solidFill>
                            <a:schemeClr val="tx1"/>
                          </a:solidFill>
                          <a:effectLst/>
                          <a:latin typeface="Arial" pitchFamily="34" charset="0"/>
                        </a:rPr>
                        <a:t>+1</a:t>
                      </a:r>
                    </a:p>
                  </a:txBody>
                  <a:tcPr marL="91443" marR="91443" marT="45713" marB="45713" anchor="ctr" horzOverflow="overflow">
                    <a:lnL>
                      <a:noFill/>
                    </a:lnL>
                    <a:lnR>
                      <a:noFill/>
                    </a:lnR>
                    <a:lnT w="12700" cap="flat" cmpd="sng" algn="ctr">
                      <a:solidFill>
                        <a:srgbClr val="FAAB5A"/>
                      </a:solidFill>
                      <a:prstDash val="solid"/>
                      <a:round/>
                      <a:headEnd type="none" w="med" len="med"/>
                      <a:tailEnd type="none" w="med" len="med"/>
                    </a:lnT>
                    <a:lnB>
                      <a:noFill/>
                    </a:lnB>
                    <a:lnTlToBr>
                      <a:noFill/>
                    </a:lnTlToBr>
                    <a:lnBlToTr>
                      <a:noFill/>
                    </a:lnBlToTr>
                    <a:noFill/>
                  </a:tcPr>
                </a:tc>
              </a:tr>
              <a:tr h="449450">
                <a:tc>
                  <a:txBody>
                    <a:bodyPr/>
                    <a:lstStyle/>
                    <a:p>
                      <a:pPr marL="0" marR="0" lvl="0" indent="0" algn="l" defTabSz="455613" rtl="0" eaLnBrk="1" fontAlgn="b" latinLnBrk="0" hangingPunct="1">
                        <a:lnSpc>
                          <a:spcPct val="85000"/>
                        </a:lnSpc>
                        <a:spcBef>
                          <a:spcPct val="20000"/>
                        </a:spcBef>
                        <a:spcAft>
                          <a:spcPct val="20000"/>
                        </a:spcAft>
                        <a:buClr>
                          <a:schemeClr val="bg2"/>
                        </a:buClr>
                        <a:buSzTx/>
                        <a:buFont typeface="Wingdings 2" pitchFamily="18" charset="2"/>
                        <a:buNone/>
                        <a:tabLst/>
                      </a:pPr>
                      <a:r>
                        <a:rPr kumimoji="0" lang="en-GB" sz="1800" b="1" i="0" u="none" strike="noStrike" cap="none" normalizeH="0" baseline="0" dirty="0" smtClean="0">
                          <a:ln>
                            <a:noFill/>
                          </a:ln>
                          <a:solidFill>
                            <a:srgbClr val="FF0000"/>
                          </a:solidFill>
                          <a:effectLst/>
                          <a:latin typeface="Arial" pitchFamily="34" charset="0"/>
                        </a:rPr>
                        <a:t>H</a:t>
                      </a:r>
                      <a:r>
                        <a:rPr kumimoji="0" lang="en-GB" sz="1800" b="0" i="0" u="none" strike="noStrike" cap="none" normalizeH="0" baseline="0" dirty="0" smtClean="0">
                          <a:ln>
                            <a:noFill/>
                          </a:ln>
                          <a:solidFill>
                            <a:schemeClr val="tx1"/>
                          </a:solidFill>
                          <a:effectLst/>
                          <a:latin typeface="Arial" pitchFamily="34" charset="0"/>
                        </a:rPr>
                        <a:t>ypertension</a:t>
                      </a:r>
                    </a:p>
                  </a:txBody>
                  <a:tcPr marL="91443" marR="91443" marT="45713" marB="45713" anchor="ctr" horzOverflow="overflow">
                    <a:lnL>
                      <a:noFill/>
                    </a:lnL>
                    <a:lnR>
                      <a:noFill/>
                    </a:lnR>
                    <a:lnT>
                      <a:noFill/>
                    </a:lnT>
                    <a:lnB>
                      <a:noFill/>
                    </a:lnB>
                    <a:lnTlToBr>
                      <a:noFill/>
                    </a:lnTlToBr>
                    <a:lnBlToTr>
                      <a:noFill/>
                    </a:lnBlToTr>
                    <a:noFill/>
                  </a:tcPr>
                </a:tc>
                <a:tc>
                  <a:txBody>
                    <a:bodyPr/>
                    <a:lstStyle/>
                    <a:p>
                      <a:pPr marL="0" marR="0" lvl="0" indent="0" algn="ctr" defTabSz="455613" rtl="0" eaLnBrk="1" fontAlgn="b" latinLnBrk="0" hangingPunct="1">
                        <a:lnSpc>
                          <a:spcPct val="85000"/>
                        </a:lnSpc>
                        <a:spcBef>
                          <a:spcPct val="20000"/>
                        </a:spcBef>
                        <a:spcAft>
                          <a:spcPct val="20000"/>
                        </a:spcAft>
                        <a:buClr>
                          <a:schemeClr val="bg2"/>
                        </a:buClr>
                        <a:buSzTx/>
                        <a:buFont typeface="Wingdings 2" pitchFamily="18" charset="2"/>
                        <a:buNone/>
                        <a:tabLst/>
                      </a:pPr>
                      <a:r>
                        <a:rPr kumimoji="0" lang="en-GB" sz="1800" b="1" i="0" u="none" strike="noStrike" cap="none" normalizeH="0" baseline="0" dirty="0" smtClean="0">
                          <a:ln>
                            <a:noFill/>
                          </a:ln>
                          <a:solidFill>
                            <a:schemeClr val="tx1"/>
                          </a:solidFill>
                          <a:effectLst/>
                          <a:latin typeface="Arial" pitchFamily="34" charset="0"/>
                        </a:rPr>
                        <a:t>+1</a:t>
                      </a:r>
                    </a:p>
                  </a:txBody>
                  <a:tcPr marL="91443" marR="91443" marT="45713" marB="45713" anchor="ctr" horzOverflow="overflow">
                    <a:lnL>
                      <a:noFill/>
                    </a:lnL>
                    <a:lnR>
                      <a:noFill/>
                    </a:lnR>
                    <a:lnT>
                      <a:noFill/>
                    </a:lnT>
                    <a:lnB>
                      <a:noFill/>
                    </a:lnB>
                    <a:lnTlToBr>
                      <a:noFill/>
                    </a:lnTlToBr>
                    <a:lnBlToTr>
                      <a:noFill/>
                    </a:lnBlToTr>
                    <a:noFill/>
                  </a:tcPr>
                </a:tc>
              </a:tr>
              <a:tr h="575721">
                <a:tc>
                  <a:txBody>
                    <a:bodyPr/>
                    <a:lstStyle/>
                    <a:p>
                      <a:pPr marL="0" marR="0" lvl="0" indent="0" algn="l" defTabSz="455613" rtl="0" eaLnBrk="1" fontAlgn="b" latinLnBrk="0" hangingPunct="1">
                        <a:lnSpc>
                          <a:spcPct val="85000"/>
                        </a:lnSpc>
                        <a:spcBef>
                          <a:spcPct val="20000"/>
                        </a:spcBef>
                        <a:spcAft>
                          <a:spcPct val="20000"/>
                        </a:spcAft>
                        <a:buClr>
                          <a:schemeClr val="bg2"/>
                        </a:buClr>
                        <a:buSzTx/>
                        <a:buFont typeface="Wingdings 2" pitchFamily="18" charset="2"/>
                        <a:buNone/>
                        <a:tabLst/>
                      </a:pPr>
                      <a:r>
                        <a:rPr kumimoji="0" lang="en-GB" sz="1800" b="1" i="0" u="none" strike="noStrike" cap="none" normalizeH="0" baseline="0" dirty="0" smtClean="0">
                          <a:ln>
                            <a:noFill/>
                          </a:ln>
                          <a:solidFill>
                            <a:srgbClr val="FF0000"/>
                          </a:solidFill>
                          <a:effectLst/>
                          <a:latin typeface="Arial" pitchFamily="34" charset="0"/>
                        </a:rPr>
                        <a:t>A</a:t>
                      </a:r>
                      <a:r>
                        <a:rPr kumimoji="0" lang="en-GB" sz="1800" b="0" i="0" u="none" strike="noStrike" cap="none" normalizeH="0" baseline="0" dirty="0" smtClean="0">
                          <a:ln>
                            <a:noFill/>
                          </a:ln>
                          <a:solidFill>
                            <a:schemeClr val="tx1"/>
                          </a:solidFill>
                          <a:effectLst/>
                          <a:latin typeface="Arial" pitchFamily="34" charset="0"/>
                        </a:rPr>
                        <a:t>ge </a:t>
                      </a:r>
                      <a:r>
                        <a:rPr kumimoji="0" lang="en-GB" sz="1800" b="0" i="0" u="none" strike="noStrike" cap="none" normalizeH="0" baseline="0" dirty="0" smtClean="0">
                          <a:ln>
                            <a:noFill/>
                          </a:ln>
                          <a:solidFill>
                            <a:schemeClr val="tx1"/>
                          </a:solidFill>
                          <a:effectLst/>
                          <a:latin typeface="Arial" pitchFamily="34" charset="0"/>
                          <a:cs typeface="Arial" pitchFamily="34" charset="0"/>
                        </a:rPr>
                        <a:t>≥</a:t>
                      </a:r>
                      <a:r>
                        <a:rPr kumimoji="0" lang="en-GB" sz="1800" b="0" i="0" u="none" strike="noStrike" cap="none" normalizeH="0" baseline="0" dirty="0" smtClean="0">
                          <a:ln>
                            <a:noFill/>
                          </a:ln>
                          <a:solidFill>
                            <a:schemeClr val="tx1"/>
                          </a:solidFill>
                          <a:effectLst/>
                          <a:latin typeface="Arial" pitchFamily="34" charset="0"/>
                        </a:rPr>
                        <a:t>75 years</a:t>
                      </a:r>
                    </a:p>
                  </a:txBody>
                  <a:tcPr marL="91443" marR="91443" marT="45713" marB="45713" anchor="ctr" horzOverflow="overflow">
                    <a:lnL>
                      <a:noFill/>
                    </a:lnL>
                    <a:lnR>
                      <a:noFill/>
                    </a:lnR>
                    <a:lnT>
                      <a:noFill/>
                    </a:lnT>
                    <a:lnB>
                      <a:noFill/>
                    </a:lnB>
                    <a:lnTlToBr>
                      <a:noFill/>
                    </a:lnTlToBr>
                    <a:lnBlToTr>
                      <a:noFill/>
                    </a:lnBlToTr>
                    <a:noFill/>
                  </a:tcPr>
                </a:tc>
                <a:tc>
                  <a:txBody>
                    <a:bodyPr/>
                    <a:lstStyle/>
                    <a:p>
                      <a:pPr marL="0" marR="0" lvl="0" indent="0" algn="ctr" defTabSz="455613" rtl="0" eaLnBrk="1" fontAlgn="b" latinLnBrk="0" hangingPunct="1">
                        <a:lnSpc>
                          <a:spcPct val="85000"/>
                        </a:lnSpc>
                        <a:spcBef>
                          <a:spcPct val="20000"/>
                        </a:spcBef>
                        <a:spcAft>
                          <a:spcPct val="20000"/>
                        </a:spcAft>
                        <a:buClr>
                          <a:schemeClr val="bg2"/>
                        </a:buClr>
                        <a:buSzTx/>
                        <a:buFont typeface="Wingdings 2" pitchFamily="18" charset="2"/>
                        <a:buNone/>
                        <a:tabLst/>
                      </a:pPr>
                      <a:r>
                        <a:rPr kumimoji="0" lang="en-GB" sz="1800" b="1" i="0" u="none" strike="noStrike" cap="none" normalizeH="0" baseline="0" dirty="0" smtClean="0">
                          <a:ln>
                            <a:noFill/>
                          </a:ln>
                          <a:solidFill>
                            <a:schemeClr val="tx1"/>
                          </a:solidFill>
                          <a:effectLst/>
                          <a:latin typeface="Arial" pitchFamily="34" charset="0"/>
                        </a:rPr>
                        <a:t>+1</a:t>
                      </a:r>
                    </a:p>
                  </a:txBody>
                  <a:tcPr marL="91443" marR="91443" marT="45713" marB="45713" anchor="ctr" horzOverflow="overflow">
                    <a:lnL>
                      <a:noFill/>
                    </a:lnL>
                    <a:lnR>
                      <a:noFill/>
                    </a:lnR>
                    <a:lnT>
                      <a:noFill/>
                    </a:lnT>
                    <a:lnB>
                      <a:noFill/>
                    </a:lnB>
                    <a:lnTlToBr>
                      <a:noFill/>
                    </a:lnTlToBr>
                    <a:lnBlToTr>
                      <a:noFill/>
                    </a:lnBlToTr>
                    <a:noFill/>
                  </a:tcPr>
                </a:tc>
              </a:tr>
              <a:tr h="629861">
                <a:tc>
                  <a:txBody>
                    <a:bodyPr/>
                    <a:lstStyle/>
                    <a:p>
                      <a:pPr marL="0" marR="0" lvl="0" indent="0" algn="l" defTabSz="455613" rtl="0" eaLnBrk="1" fontAlgn="b" latinLnBrk="0" hangingPunct="1">
                        <a:lnSpc>
                          <a:spcPct val="85000"/>
                        </a:lnSpc>
                        <a:spcBef>
                          <a:spcPct val="20000"/>
                        </a:spcBef>
                        <a:spcAft>
                          <a:spcPct val="20000"/>
                        </a:spcAft>
                        <a:buClr>
                          <a:schemeClr val="bg2"/>
                        </a:buClr>
                        <a:buSzTx/>
                        <a:buFont typeface="Wingdings 2" pitchFamily="18" charset="2"/>
                        <a:buNone/>
                        <a:tabLst/>
                      </a:pPr>
                      <a:r>
                        <a:rPr kumimoji="0" lang="en-GB" sz="1800" b="1" i="0" u="none" strike="noStrike" cap="none" normalizeH="0" baseline="0" dirty="0" smtClean="0">
                          <a:ln>
                            <a:noFill/>
                          </a:ln>
                          <a:solidFill>
                            <a:srgbClr val="FF0000"/>
                          </a:solidFill>
                          <a:effectLst/>
                          <a:latin typeface="Arial" pitchFamily="34" charset="0"/>
                        </a:rPr>
                        <a:t>D</a:t>
                      </a:r>
                      <a:r>
                        <a:rPr kumimoji="0" lang="en-GB" sz="1800" b="0" i="0" u="none" strike="noStrike" cap="none" normalizeH="0" baseline="0" dirty="0" smtClean="0">
                          <a:ln>
                            <a:noFill/>
                          </a:ln>
                          <a:solidFill>
                            <a:schemeClr val="tx1"/>
                          </a:solidFill>
                          <a:effectLst/>
                          <a:latin typeface="Arial" pitchFamily="34" charset="0"/>
                        </a:rPr>
                        <a:t>iabetes mellitus</a:t>
                      </a:r>
                    </a:p>
                  </a:txBody>
                  <a:tcPr marL="91443" marR="91443" marT="45713" marB="45713" anchor="ctr" horzOverflow="overflow">
                    <a:lnL>
                      <a:noFill/>
                    </a:lnL>
                    <a:lnR>
                      <a:noFill/>
                    </a:lnR>
                    <a:lnT>
                      <a:noFill/>
                    </a:lnT>
                    <a:lnB>
                      <a:noFill/>
                    </a:lnB>
                    <a:lnTlToBr>
                      <a:noFill/>
                    </a:lnTlToBr>
                    <a:lnBlToTr>
                      <a:noFill/>
                    </a:lnBlToTr>
                    <a:noFill/>
                  </a:tcPr>
                </a:tc>
                <a:tc>
                  <a:txBody>
                    <a:bodyPr/>
                    <a:lstStyle/>
                    <a:p>
                      <a:pPr marL="0" marR="0" lvl="0" indent="0" algn="ctr" defTabSz="455613" rtl="0" eaLnBrk="1" fontAlgn="b" latinLnBrk="0" hangingPunct="1">
                        <a:lnSpc>
                          <a:spcPct val="85000"/>
                        </a:lnSpc>
                        <a:spcBef>
                          <a:spcPct val="20000"/>
                        </a:spcBef>
                        <a:spcAft>
                          <a:spcPct val="20000"/>
                        </a:spcAft>
                        <a:buClr>
                          <a:schemeClr val="bg2"/>
                        </a:buClr>
                        <a:buSzTx/>
                        <a:buFont typeface="Wingdings 2" pitchFamily="18" charset="2"/>
                        <a:buNone/>
                        <a:tabLst/>
                      </a:pPr>
                      <a:r>
                        <a:rPr kumimoji="0" lang="en-GB" sz="1800" b="1" i="0" u="none" strike="noStrike" cap="none" normalizeH="0" baseline="0" dirty="0" smtClean="0">
                          <a:ln>
                            <a:noFill/>
                          </a:ln>
                          <a:solidFill>
                            <a:schemeClr val="tx1"/>
                          </a:solidFill>
                          <a:effectLst/>
                          <a:latin typeface="Arial" pitchFamily="34" charset="0"/>
                        </a:rPr>
                        <a:t>+1</a:t>
                      </a:r>
                    </a:p>
                  </a:txBody>
                  <a:tcPr marL="91443" marR="91443" marT="45713" marB="45713" anchor="ctr" horzOverflow="overflow">
                    <a:lnL>
                      <a:noFill/>
                    </a:lnL>
                    <a:lnR>
                      <a:noFill/>
                    </a:lnR>
                    <a:lnT>
                      <a:noFill/>
                    </a:lnT>
                    <a:lnB>
                      <a:noFill/>
                    </a:lnB>
                    <a:lnTlToBr>
                      <a:noFill/>
                    </a:lnTlToBr>
                    <a:lnBlToTr>
                      <a:noFill/>
                    </a:lnBlToTr>
                    <a:noFill/>
                  </a:tcPr>
                </a:tc>
              </a:tr>
              <a:tr h="437275">
                <a:tc>
                  <a:txBody>
                    <a:bodyPr/>
                    <a:lstStyle/>
                    <a:p>
                      <a:pPr marL="0" marR="0" lvl="0" indent="0" algn="l" defTabSz="455613" rtl="0" eaLnBrk="1" fontAlgn="b" latinLnBrk="0" hangingPunct="1">
                        <a:lnSpc>
                          <a:spcPct val="85000"/>
                        </a:lnSpc>
                        <a:spcBef>
                          <a:spcPct val="20000"/>
                        </a:spcBef>
                        <a:spcAft>
                          <a:spcPct val="20000"/>
                        </a:spcAft>
                        <a:buClr>
                          <a:schemeClr val="bg2"/>
                        </a:buClr>
                        <a:buSzTx/>
                        <a:buFont typeface="Wingdings 2" pitchFamily="18" charset="2"/>
                        <a:buNone/>
                        <a:tabLst/>
                      </a:pPr>
                      <a:r>
                        <a:rPr kumimoji="0" lang="en-GB" sz="1800" b="1" i="0" u="none" strike="noStrike" cap="none" normalizeH="0" baseline="0" dirty="0" smtClean="0">
                          <a:ln>
                            <a:noFill/>
                          </a:ln>
                          <a:solidFill>
                            <a:srgbClr val="FF0000"/>
                          </a:solidFill>
                          <a:effectLst/>
                          <a:latin typeface="Arial" pitchFamily="34" charset="0"/>
                        </a:rPr>
                        <a:t>S</a:t>
                      </a:r>
                      <a:r>
                        <a:rPr kumimoji="0" lang="en-GB" sz="1800" b="0" i="0" u="none" strike="noStrike" cap="none" normalizeH="0" baseline="0" dirty="0" smtClean="0">
                          <a:ln>
                            <a:noFill/>
                          </a:ln>
                          <a:solidFill>
                            <a:schemeClr val="tx1"/>
                          </a:solidFill>
                          <a:effectLst/>
                          <a:latin typeface="Arial" pitchFamily="34" charset="0"/>
                        </a:rPr>
                        <a:t>troke/TIA/TE</a:t>
                      </a:r>
                    </a:p>
                  </a:txBody>
                  <a:tcPr marL="91443" marR="91443" marT="45713" marB="45713" anchor="ctr" horzOverflow="overflow">
                    <a:lnL>
                      <a:noFill/>
                    </a:lnL>
                    <a:lnR>
                      <a:noFill/>
                    </a:lnR>
                    <a:lnT>
                      <a:noFill/>
                    </a:lnT>
                    <a:lnB>
                      <a:noFill/>
                    </a:lnB>
                    <a:lnTlToBr>
                      <a:noFill/>
                    </a:lnTlToBr>
                    <a:lnBlToTr>
                      <a:noFill/>
                    </a:lnBlToTr>
                    <a:noFill/>
                  </a:tcPr>
                </a:tc>
                <a:tc>
                  <a:txBody>
                    <a:bodyPr/>
                    <a:lstStyle/>
                    <a:p>
                      <a:pPr marL="0" marR="0" lvl="0" indent="0" algn="ctr" defTabSz="455613" rtl="0" eaLnBrk="1" fontAlgn="b" latinLnBrk="0" hangingPunct="1">
                        <a:lnSpc>
                          <a:spcPct val="85000"/>
                        </a:lnSpc>
                        <a:spcBef>
                          <a:spcPct val="20000"/>
                        </a:spcBef>
                        <a:spcAft>
                          <a:spcPct val="20000"/>
                        </a:spcAft>
                        <a:buClr>
                          <a:schemeClr val="bg2"/>
                        </a:buClr>
                        <a:buSzTx/>
                        <a:buFont typeface="Wingdings 2" pitchFamily="18" charset="2"/>
                        <a:buNone/>
                        <a:tabLst/>
                      </a:pPr>
                      <a:r>
                        <a:rPr kumimoji="0" lang="en-GB" sz="1800" b="1" i="0" u="none" strike="noStrike" cap="none" normalizeH="0" baseline="0" dirty="0" smtClean="0">
                          <a:ln>
                            <a:noFill/>
                          </a:ln>
                          <a:solidFill>
                            <a:schemeClr val="tx1"/>
                          </a:solidFill>
                          <a:effectLst/>
                          <a:latin typeface="Arial" pitchFamily="34" charset="0"/>
                        </a:rPr>
                        <a:t>+2</a:t>
                      </a:r>
                    </a:p>
                  </a:txBody>
                  <a:tcPr marL="91443" marR="91443" marT="45713" marB="45713" anchor="ctr" horzOverflow="overflow">
                    <a:lnL>
                      <a:noFill/>
                    </a:lnL>
                    <a:lnR>
                      <a:noFill/>
                    </a:lnR>
                    <a:lnT>
                      <a:noFill/>
                    </a:lnT>
                    <a:lnB>
                      <a:noFill/>
                    </a:lnB>
                    <a:lnTlToBr>
                      <a:noFill/>
                    </a:lnTlToBr>
                    <a:lnBlToTr>
                      <a:noFill/>
                    </a:lnBlToTr>
                    <a:noFill/>
                  </a:tcPr>
                </a:tc>
              </a:tr>
              <a:tr h="751374">
                <a:tc>
                  <a:txBody>
                    <a:bodyPr/>
                    <a:lstStyle/>
                    <a:p>
                      <a:pPr marL="0" marR="0" lvl="0" indent="0" algn="l" defTabSz="455613" rtl="0" eaLnBrk="1" fontAlgn="b" latinLnBrk="0" hangingPunct="1">
                        <a:lnSpc>
                          <a:spcPct val="85000"/>
                        </a:lnSpc>
                        <a:spcBef>
                          <a:spcPct val="20000"/>
                        </a:spcBef>
                        <a:spcAft>
                          <a:spcPct val="20000"/>
                        </a:spcAft>
                        <a:buClr>
                          <a:schemeClr val="bg2"/>
                        </a:buClr>
                        <a:buSzTx/>
                        <a:buFont typeface="Wingdings 2" pitchFamily="18" charset="2"/>
                        <a:buNone/>
                        <a:tabLst/>
                      </a:pPr>
                      <a:r>
                        <a:rPr kumimoji="0" lang="en-GB" sz="1800" b="1" i="0" u="none" strike="noStrike" cap="none" normalizeH="0" baseline="0" dirty="0" smtClean="0">
                          <a:ln>
                            <a:noFill/>
                          </a:ln>
                          <a:solidFill>
                            <a:schemeClr val="tx1"/>
                          </a:solidFill>
                          <a:effectLst/>
                          <a:latin typeface="Arial" pitchFamily="34" charset="0"/>
                        </a:rPr>
                        <a:t>Cumulative score</a:t>
                      </a:r>
                    </a:p>
                  </a:txBody>
                  <a:tcPr marL="91443" marR="91443" marT="45713" marB="45713" anchor="ctr" horzOverflow="overflow">
                    <a:lnL>
                      <a:noFill/>
                    </a:lnL>
                    <a:lnR>
                      <a:noFill/>
                    </a:lnR>
                    <a:lnT w="12700" cap="flat" cmpd="sng" algn="ctr">
                      <a:noFill/>
                      <a:prstDash val="solid"/>
                      <a:round/>
                      <a:headEnd type="none" w="med" len="med"/>
                      <a:tailEnd type="none" w="med" len="med"/>
                    </a:lnT>
                    <a:lnB w="12700" cap="flat" cmpd="sng" algn="ctr">
                      <a:solidFill>
                        <a:srgbClr val="FAAB5A"/>
                      </a:solidFill>
                      <a:prstDash val="solid"/>
                      <a:round/>
                      <a:headEnd type="none" w="med" len="med"/>
                      <a:tailEnd type="none" w="med" len="med"/>
                    </a:lnB>
                    <a:lnTlToBr>
                      <a:noFill/>
                    </a:lnTlToBr>
                    <a:lnBlToTr>
                      <a:noFill/>
                    </a:lnBlToTr>
                    <a:noFill/>
                  </a:tcPr>
                </a:tc>
                <a:tc>
                  <a:txBody>
                    <a:bodyPr/>
                    <a:lstStyle/>
                    <a:p>
                      <a:pPr marL="0" marR="0" lvl="0" indent="0" algn="ctr" defTabSz="455613" rtl="0" eaLnBrk="1" fontAlgn="b" latinLnBrk="0" hangingPunct="1">
                        <a:lnSpc>
                          <a:spcPct val="85000"/>
                        </a:lnSpc>
                        <a:spcBef>
                          <a:spcPct val="20000"/>
                        </a:spcBef>
                        <a:spcAft>
                          <a:spcPct val="20000"/>
                        </a:spcAft>
                        <a:buClr>
                          <a:schemeClr val="bg2"/>
                        </a:buClr>
                        <a:buSzTx/>
                        <a:buFont typeface="Wingdings 2" pitchFamily="18" charset="2"/>
                        <a:buNone/>
                        <a:tabLst/>
                      </a:pPr>
                      <a:r>
                        <a:rPr kumimoji="0" lang="en-GB" sz="1800" b="1" i="0" u="none" strike="noStrike" cap="none" normalizeH="0" baseline="0" dirty="0" smtClean="0">
                          <a:ln>
                            <a:noFill/>
                          </a:ln>
                          <a:solidFill>
                            <a:schemeClr val="tx1"/>
                          </a:solidFill>
                          <a:effectLst/>
                          <a:latin typeface="Arial" pitchFamily="34" charset="0"/>
                        </a:rPr>
                        <a:t>Range 0</a:t>
                      </a:r>
                      <a:r>
                        <a:rPr kumimoji="0" lang="en-GB" sz="1800" b="1" i="0" u="none" strike="noStrike" cap="none" normalizeH="0" baseline="0" dirty="0" smtClean="0">
                          <a:ln>
                            <a:noFill/>
                          </a:ln>
                          <a:solidFill>
                            <a:schemeClr val="tx1"/>
                          </a:solidFill>
                          <a:effectLst/>
                          <a:latin typeface="Arial" pitchFamily="34" charset="0"/>
                          <a:cs typeface="Tahoma" pitchFamily="34" charset="0"/>
                        </a:rPr>
                        <a:t>−</a:t>
                      </a:r>
                      <a:r>
                        <a:rPr kumimoji="0" lang="en-GB" sz="1800" b="1" i="0" u="none" strike="noStrike" cap="none" normalizeH="0" baseline="0" dirty="0" smtClean="0">
                          <a:ln>
                            <a:noFill/>
                          </a:ln>
                          <a:solidFill>
                            <a:schemeClr val="tx1"/>
                          </a:solidFill>
                          <a:effectLst/>
                          <a:latin typeface="Arial" pitchFamily="34" charset="0"/>
                          <a:cs typeface="+mn-cs"/>
                        </a:rPr>
                        <a:t>6</a:t>
                      </a:r>
                      <a:endParaRPr kumimoji="0" lang="en-GB" sz="1800" b="1" i="0" u="none" strike="noStrike" cap="none" normalizeH="0" baseline="0" dirty="0" smtClean="0">
                        <a:ln>
                          <a:noFill/>
                        </a:ln>
                        <a:solidFill>
                          <a:schemeClr val="tx1"/>
                        </a:solidFill>
                        <a:effectLst/>
                        <a:latin typeface="Arial" pitchFamily="34" charset="0"/>
                      </a:endParaRPr>
                    </a:p>
                  </a:txBody>
                  <a:tcPr marL="91443" marR="91443" marT="45713" marB="45713" anchor="ctr" horzOverflow="overflow">
                    <a:lnL>
                      <a:noFill/>
                    </a:lnL>
                    <a:lnR>
                      <a:noFill/>
                    </a:lnR>
                    <a:lnT w="12700" cap="flat" cmpd="sng" algn="ctr">
                      <a:noFill/>
                      <a:prstDash val="solid"/>
                      <a:round/>
                      <a:headEnd type="none" w="med" len="med"/>
                      <a:tailEnd type="none" w="med" len="med"/>
                    </a:lnT>
                    <a:lnB w="12700" cap="flat" cmpd="sng" algn="ctr">
                      <a:solidFill>
                        <a:srgbClr val="FAAB5A"/>
                      </a:solidFill>
                      <a:prstDash val="solid"/>
                      <a:round/>
                      <a:headEnd type="none" w="med" len="med"/>
                      <a:tailEnd type="none" w="med" len="med"/>
                    </a:lnB>
                    <a:lnTlToBr>
                      <a:noFill/>
                    </a:lnTlToBr>
                    <a:lnBlToTr>
                      <a:noFill/>
                    </a:lnBlToTr>
                    <a:noFill/>
                  </a:tcPr>
                </a:tc>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917514644"/>
              </p:ext>
            </p:extLst>
          </p:nvPr>
        </p:nvGraphicFramePr>
        <p:xfrm>
          <a:off x="5452699" y="1619926"/>
          <a:ext cx="3342542" cy="3900486"/>
        </p:xfrm>
        <a:graphic>
          <a:graphicData uri="http://schemas.openxmlformats.org/drawingml/2006/table">
            <a:tbl>
              <a:tblPr firstRow="1" firstCol="1" bandRow="1"/>
              <a:tblGrid>
                <a:gridCol w="1080223"/>
                <a:gridCol w="1148042"/>
                <a:gridCol w="1114277"/>
              </a:tblGrid>
              <a:tr h="847037">
                <a:tc>
                  <a:txBody>
                    <a:bodyPr/>
                    <a:lstStyle/>
                    <a:p>
                      <a:pPr marL="0" marR="0" lvl="0" indent="0" algn="ctr" defTabSz="455613" rtl="0" eaLnBrk="1" fontAlgn="b" latinLnBrk="0" hangingPunct="1">
                        <a:lnSpc>
                          <a:spcPct val="85000"/>
                        </a:lnSpc>
                        <a:spcBef>
                          <a:spcPct val="20000"/>
                        </a:spcBef>
                        <a:spcAft>
                          <a:spcPct val="20000"/>
                        </a:spcAft>
                        <a:buClr>
                          <a:schemeClr val="bg2"/>
                        </a:buClr>
                        <a:buSzTx/>
                        <a:buFont typeface="Wingdings 2" pitchFamily="18" charset="2"/>
                        <a:buNone/>
                        <a:tabLst/>
                      </a:pPr>
                      <a:r>
                        <a:rPr kumimoji="0" lang="en-GB" sz="1800" b="1" i="0" u="none" strike="noStrike" kern="1200" cap="none" normalizeH="0" baseline="0" dirty="0">
                          <a:ln>
                            <a:noFill/>
                          </a:ln>
                          <a:solidFill>
                            <a:schemeClr val="tx1"/>
                          </a:solidFill>
                          <a:effectLst/>
                          <a:latin typeface="Arial" pitchFamily="34" charset="0"/>
                          <a:ea typeface="+mn-ea"/>
                          <a:cs typeface="Arial" pitchFamily="34" charset="0"/>
                        </a:rPr>
                        <a:t>CHADS2 Score</a:t>
                      </a:r>
                    </a:p>
                  </a:txBody>
                  <a:tcPr marL="8793" marR="8793" marT="9523" marB="9523" anchor="ctr">
                    <a:lnL>
                      <a:noFill/>
                    </a:lnL>
                    <a:lnR>
                      <a:noFill/>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tc>
                  <a:txBody>
                    <a:bodyPr/>
                    <a:lstStyle/>
                    <a:p>
                      <a:pPr marL="0" marR="0" lvl="0" indent="0" algn="ctr" defTabSz="455613" rtl="0" eaLnBrk="1" fontAlgn="b" latinLnBrk="0" hangingPunct="1">
                        <a:lnSpc>
                          <a:spcPct val="85000"/>
                        </a:lnSpc>
                        <a:spcBef>
                          <a:spcPct val="20000"/>
                        </a:spcBef>
                        <a:spcAft>
                          <a:spcPct val="20000"/>
                        </a:spcAft>
                        <a:buClr>
                          <a:schemeClr val="bg2"/>
                        </a:buClr>
                        <a:buSzTx/>
                        <a:buFont typeface="Wingdings 2" pitchFamily="18" charset="2"/>
                        <a:buNone/>
                        <a:tabLst/>
                      </a:pPr>
                      <a:r>
                        <a:rPr kumimoji="0" lang="en-GB" sz="1800" b="1" i="0" u="none" strike="noStrike" kern="1200" cap="none" normalizeH="0" baseline="0" dirty="0">
                          <a:ln>
                            <a:noFill/>
                          </a:ln>
                          <a:solidFill>
                            <a:schemeClr val="tx1"/>
                          </a:solidFill>
                          <a:effectLst/>
                          <a:latin typeface="Arial" pitchFamily="34" charset="0"/>
                          <a:ea typeface="+mn-ea"/>
                          <a:cs typeface="Arial" pitchFamily="34" charset="0"/>
                        </a:rPr>
                        <a:t>Stroke Risk %</a:t>
                      </a:r>
                    </a:p>
                  </a:txBody>
                  <a:tcPr marL="8793" marR="8793" marT="9523" marB="9523" anchor="ctr">
                    <a:lnL>
                      <a:noFill/>
                    </a:lnL>
                    <a:lnR>
                      <a:noFill/>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tc>
                  <a:txBody>
                    <a:bodyPr/>
                    <a:lstStyle/>
                    <a:p>
                      <a:pPr marL="0" marR="0" lvl="0" indent="0" algn="ctr" defTabSz="455613" rtl="0" eaLnBrk="1" fontAlgn="b" latinLnBrk="0" hangingPunct="1">
                        <a:lnSpc>
                          <a:spcPct val="85000"/>
                        </a:lnSpc>
                        <a:spcBef>
                          <a:spcPct val="20000"/>
                        </a:spcBef>
                        <a:spcAft>
                          <a:spcPct val="20000"/>
                        </a:spcAft>
                        <a:buClr>
                          <a:schemeClr val="bg2"/>
                        </a:buClr>
                        <a:buSzTx/>
                        <a:buFont typeface="Wingdings 2" pitchFamily="18" charset="2"/>
                        <a:buNone/>
                        <a:tabLst/>
                      </a:pPr>
                      <a:r>
                        <a:rPr kumimoji="0" lang="en-GB" sz="1400" b="1" i="0" u="none" strike="noStrike" kern="1200" cap="none" normalizeH="0" baseline="0" dirty="0">
                          <a:ln>
                            <a:noFill/>
                          </a:ln>
                          <a:solidFill>
                            <a:schemeClr val="tx1"/>
                          </a:solidFill>
                          <a:effectLst/>
                          <a:latin typeface="Arial" pitchFamily="34" charset="0"/>
                          <a:ea typeface="+mn-ea"/>
                          <a:cs typeface="Arial" pitchFamily="34" charset="0"/>
                        </a:rPr>
                        <a:t>95% CI</a:t>
                      </a:r>
                    </a:p>
                  </a:txBody>
                  <a:tcPr marL="8793" marR="8793" marT="9523" marB="9523" anchor="ctr">
                    <a:lnL>
                      <a:noFill/>
                    </a:lnL>
                    <a:lnR>
                      <a:noFill/>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tr>
              <a:tr h="436207">
                <a:tc>
                  <a:txBody>
                    <a:bodyPr/>
                    <a:lstStyle/>
                    <a:p>
                      <a:pPr algn="ctr">
                        <a:lnSpc>
                          <a:spcPct val="115000"/>
                        </a:lnSpc>
                        <a:spcAft>
                          <a:spcPts val="0"/>
                        </a:spcAft>
                      </a:pPr>
                      <a:r>
                        <a:rPr lang="en-GB" sz="2000" b="1" dirty="0">
                          <a:effectLst/>
                          <a:latin typeface="Arial" pitchFamily="34" charset="0"/>
                          <a:ea typeface="Times New Roman"/>
                          <a:cs typeface="Arial" pitchFamily="34" charset="0"/>
                        </a:rPr>
                        <a:t>0</a:t>
                      </a:r>
                      <a:endParaRPr lang="en-GB" sz="2000" b="1" dirty="0">
                        <a:effectLst/>
                        <a:latin typeface="Arial" pitchFamily="34" charset="0"/>
                        <a:ea typeface="Calibri"/>
                        <a:cs typeface="Arial" pitchFamily="34" charset="0"/>
                      </a:endParaRPr>
                    </a:p>
                  </a:txBody>
                  <a:tcPr marL="8793" marR="8793" marT="9523" marB="9523" anchor="ctr">
                    <a:lnL>
                      <a:noFill/>
                    </a:lnL>
                    <a:lnR>
                      <a:noFill/>
                    </a:lnR>
                    <a:lnT w="12700" cap="flat" cmpd="sng" algn="ctr">
                      <a:solidFill>
                        <a:srgbClr val="C00000"/>
                      </a:solidFill>
                      <a:prstDash val="solid"/>
                      <a:round/>
                      <a:headEnd type="none" w="med" len="med"/>
                      <a:tailEnd type="none" w="med" len="med"/>
                    </a:lnT>
                    <a:lnB>
                      <a:noFill/>
                    </a:lnB>
                  </a:tcPr>
                </a:tc>
                <a:tc>
                  <a:txBody>
                    <a:bodyPr/>
                    <a:lstStyle/>
                    <a:p>
                      <a:pPr algn="ctr">
                        <a:lnSpc>
                          <a:spcPct val="115000"/>
                        </a:lnSpc>
                        <a:spcAft>
                          <a:spcPts val="0"/>
                        </a:spcAft>
                      </a:pPr>
                      <a:r>
                        <a:rPr lang="en-GB" sz="2000" b="1" dirty="0">
                          <a:effectLst/>
                          <a:latin typeface="Arial" pitchFamily="34" charset="0"/>
                          <a:ea typeface="Times New Roman"/>
                          <a:cs typeface="Arial" pitchFamily="34" charset="0"/>
                        </a:rPr>
                        <a:t>1.9</a:t>
                      </a:r>
                      <a:endParaRPr lang="en-GB" sz="2000" b="1" dirty="0">
                        <a:effectLst/>
                        <a:latin typeface="Arial" pitchFamily="34" charset="0"/>
                        <a:ea typeface="Calibri"/>
                        <a:cs typeface="Arial" pitchFamily="34" charset="0"/>
                      </a:endParaRPr>
                    </a:p>
                  </a:txBody>
                  <a:tcPr marL="8793" marR="8793" marT="9523" marB="9523" anchor="ctr">
                    <a:lnL>
                      <a:noFill/>
                    </a:lnL>
                    <a:lnR>
                      <a:noFill/>
                    </a:lnR>
                    <a:lnT w="12700" cap="flat" cmpd="sng" algn="ctr">
                      <a:solidFill>
                        <a:srgbClr val="C00000"/>
                      </a:solidFill>
                      <a:prstDash val="solid"/>
                      <a:round/>
                      <a:headEnd type="none" w="med" len="med"/>
                      <a:tailEnd type="none" w="med" len="med"/>
                    </a:lnT>
                    <a:lnB>
                      <a:noFill/>
                    </a:lnB>
                  </a:tcPr>
                </a:tc>
                <a:tc>
                  <a:txBody>
                    <a:bodyPr/>
                    <a:lstStyle/>
                    <a:p>
                      <a:pPr algn="ctr">
                        <a:lnSpc>
                          <a:spcPct val="115000"/>
                        </a:lnSpc>
                        <a:spcAft>
                          <a:spcPts val="0"/>
                        </a:spcAft>
                      </a:pPr>
                      <a:r>
                        <a:rPr lang="en-GB" sz="1400" b="0" dirty="0">
                          <a:effectLst/>
                          <a:latin typeface="Arial" pitchFamily="34" charset="0"/>
                          <a:ea typeface="Times New Roman"/>
                          <a:cs typeface="Arial" pitchFamily="34" charset="0"/>
                        </a:rPr>
                        <a:t> </a:t>
                      </a:r>
                      <a:r>
                        <a:rPr kumimoji="0" lang="en-GB" sz="1400" b="0" i="0" u="none" strike="noStrike" kern="1200" cap="none" normalizeH="0" baseline="0" dirty="0">
                          <a:ln>
                            <a:noFill/>
                          </a:ln>
                          <a:solidFill>
                            <a:schemeClr val="tx1"/>
                          </a:solidFill>
                          <a:effectLst/>
                          <a:latin typeface="Arial" pitchFamily="34" charset="0"/>
                          <a:ea typeface="+mn-ea"/>
                          <a:cs typeface="Arial" pitchFamily="34" charset="0"/>
                        </a:rPr>
                        <a:t>1.2–3.0</a:t>
                      </a:r>
                    </a:p>
                  </a:txBody>
                  <a:tcPr marL="8793" marR="8793" marT="9523" marB="9523" anchor="ctr">
                    <a:lnL>
                      <a:noFill/>
                    </a:lnL>
                    <a:lnR>
                      <a:noFill/>
                    </a:lnR>
                    <a:lnT w="12700" cap="flat" cmpd="sng" algn="ctr">
                      <a:solidFill>
                        <a:srgbClr val="C00000"/>
                      </a:solidFill>
                      <a:prstDash val="solid"/>
                      <a:round/>
                      <a:headEnd type="none" w="med" len="med"/>
                      <a:tailEnd type="none" w="med" len="med"/>
                    </a:lnT>
                    <a:lnB>
                      <a:noFill/>
                    </a:lnB>
                  </a:tcPr>
                </a:tc>
              </a:tr>
              <a:tr h="436207">
                <a:tc>
                  <a:txBody>
                    <a:bodyPr/>
                    <a:lstStyle/>
                    <a:p>
                      <a:pPr algn="ctr">
                        <a:lnSpc>
                          <a:spcPct val="115000"/>
                        </a:lnSpc>
                        <a:spcAft>
                          <a:spcPts val="0"/>
                        </a:spcAft>
                      </a:pPr>
                      <a:r>
                        <a:rPr lang="en-GB" sz="2000" b="1" dirty="0">
                          <a:effectLst/>
                          <a:latin typeface="Arial" pitchFamily="34" charset="0"/>
                          <a:ea typeface="Times New Roman"/>
                          <a:cs typeface="Arial" pitchFamily="34" charset="0"/>
                        </a:rPr>
                        <a:t>1</a:t>
                      </a:r>
                      <a:endParaRPr lang="en-GB" sz="2000" b="1" dirty="0">
                        <a:effectLst/>
                        <a:latin typeface="Arial" pitchFamily="34" charset="0"/>
                        <a:ea typeface="Calibri"/>
                        <a:cs typeface="Arial" pitchFamily="34" charset="0"/>
                      </a:endParaRPr>
                    </a:p>
                  </a:txBody>
                  <a:tcPr marL="8793" marR="8793" marT="9523" marB="9523" anchor="ctr">
                    <a:lnL>
                      <a:noFill/>
                    </a:lnL>
                    <a:lnR>
                      <a:noFill/>
                    </a:lnR>
                    <a:lnT>
                      <a:noFill/>
                    </a:lnT>
                    <a:lnB>
                      <a:noFill/>
                    </a:lnB>
                  </a:tcPr>
                </a:tc>
                <a:tc>
                  <a:txBody>
                    <a:bodyPr/>
                    <a:lstStyle/>
                    <a:p>
                      <a:pPr algn="ctr">
                        <a:lnSpc>
                          <a:spcPct val="115000"/>
                        </a:lnSpc>
                        <a:spcAft>
                          <a:spcPts val="0"/>
                        </a:spcAft>
                      </a:pPr>
                      <a:r>
                        <a:rPr lang="en-GB" sz="2000" b="1" dirty="0">
                          <a:effectLst/>
                          <a:latin typeface="Arial" pitchFamily="34" charset="0"/>
                          <a:ea typeface="Times New Roman"/>
                          <a:cs typeface="Arial" pitchFamily="34" charset="0"/>
                        </a:rPr>
                        <a:t>2.8</a:t>
                      </a:r>
                      <a:endParaRPr lang="en-GB" sz="2000" b="1" dirty="0">
                        <a:effectLst/>
                        <a:latin typeface="Arial" pitchFamily="34" charset="0"/>
                        <a:ea typeface="Calibri"/>
                        <a:cs typeface="Arial" pitchFamily="34" charset="0"/>
                      </a:endParaRPr>
                    </a:p>
                  </a:txBody>
                  <a:tcPr marL="8793" marR="8793" marT="9523" marB="9523" anchor="ctr">
                    <a:lnL>
                      <a:noFill/>
                    </a:lnL>
                    <a:lnR>
                      <a:noFill/>
                    </a:lnR>
                    <a:lnT>
                      <a:noFill/>
                    </a:lnT>
                    <a:lnB>
                      <a:noFill/>
                    </a:lnB>
                  </a:tcPr>
                </a:tc>
                <a:tc>
                  <a:txBody>
                    <a:bodyPr/>
                    <a:lstStyle/>
                    <a:p>
                      <a:pPr algn="ctr">
                        <a:lnSpc>
                          <a:spcPct val="115000"/>
                        </a:lnSpc>
                        <a:spcAft>
                          <a:spcPts val="0"/>
                        </a:spcAft>
                      </a:pPr>
                      <a:r>
                        <a:rPr lang="en-GB" sz="1400" b="0" dirty="0">
                          <a:effectLst/>
                          <a:latin typeface="Arial" pitchFamily="34" charset="0"/>
                          <a:ea typeface="Times New Roman"/>
                          <a:cs typeface="Arial" pitchFamily="34" charset="0"/>
                        </a:rPr>
                        <a:t> 2.0–3.8</a:t>
                      </a:r>
                      <a:endParaRPr lang="en-GB" sz="1400" b="0" dirty="0">
                        <a:effectLst/>
                        <a:latin typeface="Arial" pitchFamily="34" charset="0"/>
                        <a:ea typeface="Calibri"/>
                        <a:cs typeface="Arial" pitchFamily="34" charset="0"/>
                      </a:endParaRPr>
                    </a:p>
                  </a:txBody>
                  <a:tcPr marL="8793" marR="8793" marT="9523" marB="9523" anchor="ctr">
                    <a:lnL>
                      <a:noFill/>
                    </a:lnL>
                    <a:lnR>
                      <a:noFill/>
                    </a:lnR>
                    <a:lnT>
                      <a:noFill/>
                    </a:lnT>
                    <a:lnB>
                      <a:noFill/>
                    </a:lnB>
                  </a:tcPr>
                </a:tc>
              </a:tr>
              <a:tr h="436207">
                <a:tc>
                  <a:txBody>
                    <a:bodyPr/>
                    <a:lstStyle/>
                    <a:p>
                      <a:pPr algn="ctr">
                        <a:lnSpc>
                          <a:spcPct val="115000"/>
                        </a:lnSpc>
                        <a:spcAft>
                          <a:spcPts val="0"/>
                        </a:spcAft>
                      </a:pPr>
                      <a:r>
                        <a:rPr lang="en-GB" sz="2000" b="1" dirty="0">
                          <a:effectLst/>
                          <a:latin typeface="Arial" pitchFamily="34" charset="0"/>
                          <a:ea typeface="Times New Roman"/>
                          <a:cs typeface="Arial" pitchFamily="34" charset="0"/>
                        </a:rPr>
                        <a:t>2</a:t>
                      </a:r>
                      <a:endParaRPr lang="en-GB" sz="2000" b="1" dirty="0">
                        <a:effectLst/>
                        <a:latin typeface="Arial" pitchFamily="34" charset="0"/>
                        <a:ea typeface="Calibri"/>
                        <a:cs typeface="Arial" pitchFamily="34" charset="0"/>
                      </a:endParaRPr>
                    </a:p>
                  </a:txBody>
                  <a:tcPr marL="8793" marR="8793" marT="9523" marB="9523" anchor="ctr">
                    <a:lnL>
                      <a:noFill/>
                    </a:lnL>
                    <a:lnR>
                      <a:noFill/>
                    </a:lnR>
                    <a:lnT>
                      <a:noFill/>
                    </a:lnT>
                    <a:lnB>
                      <a:noFill/>
                    </a:lnB>
                  </a:tcPr>
                </a:tc>
                <a:tc>
                  <a:txBody>
                    <a:bodyPr/>
                    <a:lstStyle/>
                    <a:p>
                      <a:pPr algn="ctr">
                        <a:lnSpc>
                          <a:spcPct val="115000"/>
                        </a:lnSpc>
                        <a:spcAft>
                          <a:spcPts val="0"/>
                        </a:spcAft>
                      </a:pPr>
                      <a:r>
                        <a:rPr lang="en-GB" sz="2000" b="1" dirty="0">
                          <a:effectLst/>
                          <a:latin typeface="Arial" pitchFamily="34" charset="0"/>
                          <a:ea typeface="Times New Roman"/>
                          <a:cs typeface="Arial" pitchFamily="34" charset="0"/>
                        </a:rPr>
                        <a:t>4.0</a:t>
                      </a:r>
                      <a:endParaRPr lang="en-GB" sz="2000" b="1" dirty="0">
                        <a:effectLst/>
                        <a:latin typeface="Arial" pitchFamily="34" charset="0"/>
                        <a:ea typeface="Calibri"/>
                        <a:cs typeface="Arial" pitchFamily="34" charset="0"/>
                      </a:endParaRPr>
                    </a:p>
                  </a:txBody>
                  <a:tcPr marL="8793" marR="8793" marT="9523" marB="9523" anchor="ctr">
                    <a:lnL>
                      <a:noFill/>
                    </a:lnL>
                    <a:lnR>
                      <a:noFill/>
                    </a:lnR>
                    <a:lnT>
                      <a:noFill/>
                    </a:lnT>
                    <a:lnB>
                      <a:noFill/>
                    </a:lnB>
                  </a:tcPr>
                </a:tc>
                <a:tc>
                  <a:txBody>
                    <a:bodyPr/>
                    <a:lstStyle/>
                    <a:p>
                      <a:pPr algn="ctr">
                        <a:lnSpc>
                          <a:spcPct val="115000"/>
                        </a:lnSpc>
                        <a:spcAft>
                          <a:spcPts val="0"/>
                        </a:spcAft>
                      </a:pPr>
                      <a:r>
                        <a:rPr lang="en-GB" sz="1400" b="0" dirty="0">
                          <a:effectLst/>
                          <a:latin typeface="Arial" pitchFamily="34" charset="0"/>
                          <a:ea typeface="Times New Roman"/>
                          <a:cs typeface="Arial" pitchFamily="34" charset="0"/>
                        </a:rPr>
                        <a:t> 3.1–5.1</a:t>
                      </a:r>
                      <a:endParaRPr lang="en-GB" sz="1400" b="0" dirty="0">
                        <a:effectLst/>
                        <a:latin typeface="Arial" pitchFamily="34" charset="0"/>
                        <a:ea typeface="Calibri"/>
                        <a:cs typeface="Arial" pitchFamily="34" charset="0"/>
                      </a:endParaRPr>
                    </a:p>
                  </a:txBody>
                  <a:tcPr marL="8793" marR="8793" marT="9523" marB="9523" anchor="ctr">
                    <a:lnL>
                      <a:noFill/>
                    </a:lnL>
                    <a:lnR>
                      <a:noFill/>
                    </a:lnR>
                    <a:lnT>
                      <a:noFill/>
                    </a:lnT>
                    <a:lnB>
                      <a:noFill/>
                    </a:lnB>
                  </a:tcPr>
                </a:tc>
              </a:tr>
              <a:tr h="436207">
                <a:tc>
                  <a:txBody>
                    <a:bodyPr/>
                    <a:lstStyle/>
                    <a:p>
                      <a:pPr algn="ctr">
                        <a:lnSpc>
                          <a:spcPct val="115000"/>
                        </a:lnSpc>
                        <a:spcAft>
                          <a:spcPts val="0"/>
                        </a:spcAft>
                      </a:pPr>
                      <a:r>
                        <a:rPr lang="en-GB" sz="2000" b="1" dirty="0">
                          <a:effectLst/>
                          <a:latin typeface="Arial" pitchFamily="34" charset="0"/>
                          <a:ea typeface="Times New Roman"/>
                          <a:cs typeface="Arial" pitchFamily="34" charset="0"/>
                        </a:rPr>
                        <a:t>3</a:t>
                      </a:r>
                      <a:endParaRPr lang="en-GB" sz="2000" b="1" dirty="0">
                        <a:effectLst/>
                        <a:latin typeface="Arial" pitchFamily="34" charset="0"/>
                        <a:ea typeface="Calibri"/>
                        <a:cs typeface="Arial" pitchFamily="34" charset="0"/>
                      </a:endParaRPr>
                    </a:p>
                  </a:txBody>
                  <a:tcPr marL="8793" marR="8793" marT="9523" marB="9523" anchor="ctr">
                    <a:lnL>
                      <a:noFill/>
                    </a:lnL>
                    <a:lnR>
                      <a:noFill/>
                    </a:lnR>
                    <a:lnT>
                      <a:noFill/>
                    </a:lnT>
                    <a:lnB>
                      <a:noFill/>
                    </a:lnB>
                  </a:tcPr>
                </a:tc>
                <a:tc>
                  <a:txBody>
                    <a:bodyPr/>
                    <a:lstStyle/>
                    <a:p>
                      <a:pPr algn="ctr">
                        <a:lnSpc>
                          <a:spcPct val="115000"/>
                        </a:lnSpc>
                        <a:spcAft>
                          <a:spcPts val="0"/>
                        </a:spcAft>
                      </a:pPr>
                      <a:r>
                        <a:rPr lang="en-GB" sz="2000" b="1" dirty="0">
                          <a:effectLst/>
                          <a:latin typeface="Arial" pitchFamily="34" charset="0"/>
                          <a:ea typeface="Times New Roman"/>
                          <a:cs typeface="Arial" pitchFamily="34" charset="0"/>
                        </a:rPr>
                        <a:t>5.9</a:t>
                      </a:r>
                      <a:endParaRPr lang="en-GB" sz="2000" b="1" dirty="0">
                        <a:effectLst/>
                        <a:latin typeface="Arial" pitchFamily="34" charset="0"/>
                        <a:ea typeface="Calibri"/>
                        <a:cs typeface="Arial" pitchFamily="34" charset="0"/>
                      </a:endParaRPr>
                    </a:p>
                  </a:txBody>
                  <a:tcPr marL="8793" marR="8793" marT="9523" marB="9523" anchor="ctr">
                    <a:lnL>
                      <a:noFill/>
                    </a:lnL>
                    <a:lnR>
                      <a:noFill/>
                    </a:lnR>
                    <a:lnT>
                      <a:noFill/>
                    </a:lnT>
                    <a:lnB>
                      <a:noFill/>
                    </a:lnB>
                  </a:tcPr>
                </a:tc>
                <a:tc>
                  <a:txBody>
                    <a:bodyPr/>
                    <a:lstStyle/>
                    <a:p>
                      <a:pPr algn="ctr">
                        <a:lnSpc>
                          <a:spcPct val="115000"/>
                        </a:lnSpc>
                        <a:spcAft>
                          <a:spcPts val="0"/>
                        </a:spcAft>
                      </a:pPr>
                      <a:r>
                        <a:rPr lang="en-GB" sz="1400" b="0" dirty="0">
                          <a:effectLst/>
                          <a:latin typeface="Arial" pitchFamily="34" charset="0"/>
                          <a:ea typeface="Times New Roman"/>
                          <a:cs typeface="Arial" pitchFamily="34" charset="0"/>
                        </a:rPr>
                        <a:t> 4.6–7.3</a:t>
                      </a:r>
                      <a:endParaRPr lang="en-GB" sz="1400" b="0" dirty="0">
                        <a:effectLst/>
                        <a:latin typeface="Arial" pitchFamily="34" charset="0"/>
                        <a:ea typeface="Calibri"/>
                        <a:cs typeface="Arial" pitchFamily="34" charset="0"/>
                      </a:endParaRPr>
                    </a:p>
                  </a:txBody>
                  <a:tcPr marL="8793" marR="8793" marT="9523" marB="9523" anchor="ctr">
                    <a:lnL>
                      <a:noFill/>
                    </a:lnL>
                    <a:lnR>
                      <a:noFill/>
                    </a:lnR>
                    <a:lnT>
                      <a:noFill/>
                    </a:lnT>
                    <a:lnB>
                      <a:noFill/>
                    </a:lnB>
                  </a:tcPr>
                </a:tc>
              </a:tr>
              <a:tr h="436207">
                <a:tc>
                  <a:txBody>
                    <a:bodyPr/>
                    <a:lstStyle/>
                    <a:p>
                      <a:pPr algn="ctr">
                        <a:lnSpc>
                          <a:spcPct val="115000"/>
                        </a:lnSpc>
                        <a:spcAft>
                          <a:spcPts val="0"/>
                        </a:spcAft>
                      </a:pPr>
                      <a:r>
                        <a:rPr lang="en-GB" sz="2000" b="1" dirty="0">
                          <a:effectLst/>
                          <a:latin typeface="Arial" pitchFamily="34" charset="0"/>
                          <a:ea typeface="Times New Roman"/>
                          <a:cs typeface="Arial" pitchFamily="34" charset="0"/>
                        </a:rPr>
                        <a:t>4</a:t>
                      </a:r>
                      <a:endParaRPr lang="en-GB" sz="2000" b="1" dirty="0">
                        <a:effectLst/>
                        <a:latin typeface="Arial" pitchFamily="34" charset="0"/>
                        <a:ea typeface="Calibri"/>
                        <a:cs typeface="Arial" pitchFamily="34" charset="0"/>
                      </a:endParaRPr>
                    </a:p>
                  </a:txBody>
                  <a:tcPr marL="8793" marR="8793" marT="9523" marB="9523" anchor="ctr">
                    <a:lnL>
                      <a:noFill/>
                    </a:lnL>
                    <a:lnR>
                      <a:noFill/>
                    </a:lnR>
                    <a:lnT>
                      <a:noFill/>
                    </a:lnT>
                    <a:lnB>
                      <a:noFill/>
                    </a:lnB>
                  </a:tcPr>
                </a:tc>
                <a:tc>
                  <a:txBody>
                    <a:bodyPr/>
                    <a:lstStyle/>
                    <a:p>
                      <a:pPr algn="ctr">
                        <a:lnSpc>
                          <a:spcPct val="115000"/>
                        </a:lnSpc>
                        <a:spcAft>
                          <a:spcPts val="0"/>
                        </a:spcAft>
                      </a:pPr>
                      <a:r>
                        <a:rPr lang="en-GB" sz="2000" b="1" dirty="0">
                          <a:effectLst/>
                          <a:latin typeface="Arial" pitchFamily="34" charset="0"/>
                          <a:ea typeface="Times New Roman"/>
                          <a:cs typeface="Arial" pitchFamily="34" charset="0"/>
                        </a:rPr>
                        <a:t>8.5</a:t>
                      </a:r>
                      <a:endParaRPr lang="en-GB" sz="2000" b="1" dirty="0">
                        <a:effectLst/>
                        <a:latin typeface="Arial" pitchFamily="34" charset="0"/>
                        <a:ea typeface="Calibri"/>
                        <a:cs typeface="Arial" pitchFamily="34" charset="0"/>
                      </a:endParaRPr>
                    </a:p>
                  </a:txBody>
                  <a:tcPr marL="8793" marR="8793" marT="9523" marB="9523" anchor="ctr">
                    <a:lnL>
                      <a:noFill/>
                    </a:lnL>
                    <a:lnR>
                      <a:noFill/>
                    </a:lnR>
                    <a:lnT>
                      <a:noFill/>
                    </a:lnT>
                    <a:lnB>
                      <a:noFill/>
                    </a:lnB>
                  </a:tcPr>
                </a:tc>
                <a:tc>
                  <a:txBody>
                    <a:bodyPr/>
                    <a:lstStyle/>
                    <a:p>
                      <a:pPr algn="ctr">
                        <a:lnSpc>
                          <a:spcPct val="115000"/>
                        </a:lnSpc>
                        <a:spcAft>
                          <a:spcPts val="0"/>
                        </a:spcAft>
                      </a:pPr>
                      <a:r>
                        <a:rPr lang="en-GB" sz="1400" b="0" dirty="0">
                          <a:effectLst/>
                          <a:latin typeface="Arial" pitchFamily="34" charset="0"/>
                          <a:ea typeface="Times New Roman"/>
                          <a:cs typeface="Arial" pitchFamily="34" charset="0"/>
                        </a:rPr>
                        <a:t> 6.3–11.1</a:t>
                      </a:r>
                      <a:endParaRPr lang="en-GB" sz="1400" b="0" dirty="0">
                        <a:effectLst/>
                        <a:latin typeface="Arial" pitchFamily="34" charset="0"/>
                        <a:ea typeface="Calibri"/>
                        <a:cs typeface="Arial" pitchFamily="34" charset="0"/>
                      </a:endParaRPr>
                    </a:p>
                  </a:txBody>
                  <a:tcPr marL="8793" marR="8793" marT="9523" marB="9523" anchor="ctr">
                    <a:lnL>
                      <a:noFill/>
                    </a:lnL>
                    <a:lnR>
                      <a:noFill/>
                    </a:lnR>
                    <a:lnT>
                      <a:noFill/>
                    </a:lnT>
                    <a:lnB>
                      <a:noFill/>
                    </a:lnB>
                  </a:tcPr>
                </a:tc>
              </a:tr>
              <a:tr h="436207">
                <a:tc>
                  <a:txBody>
                    <a:bodyPr/>
                    <a:lstStyle/>
                    <a:p>
                      <a:pPr algn="ctr">
                        <a:lnSpc>
                          <a:spcPct val="115000"/>
                        </a:lnSpc>
                        <a:spcAft>
                          <a:spcPts val="0"/>
                        </a:spcAft>
                      </a:pPr>
                      <a:r>
                        <a:rPr lang="en-GB" sz="2000" b="1" dirty="0">
                          <a:effectLst/>
                          <a:latin typeface="Arial" pitchFamily="34" charset="0"/>
                          <a:ea typeface="Times New Roman"/>
                          <a:cs typeface="Arial" pitchFamily="34" charset="0"/>
                        </a:rPr>
                        <a:t>5</a:t>
                      </a:r>
                      <a:endParaRPr lang="en-GB" sz="2000" b="1" dirty="0">
                        <a:effectLst/>
                        <a:latin typeface="Arial" pitchFamily="34" charset="0"/>
                        <a:ea typeface="Calibri"/>
                        <a:cs typeface="Arial" pitchFamily="34" charset="0"/>
                      </a:endParaRPr>
                    </a:p>
                  </a:txBody>
                  <a:tcPr marL="8793" marR="8793" marT="9523" marB="9523" anchor="ctr">
                    <a:lnL>
                      <a:noFill/>
                    </a:lnL>
                    <a:lnR>
                      <a:noFill/>
                    </a:lnR>
                    <a:lnT>
                      <a:noFill/>
                    </a:lnT>
                    <a:lnB>
                      <a:noFill/>
                    </a:lnB>
                  </a:tcPr>
                </a:tc>
                <a:tc>
                  <a:txBody>
                    <a:bodyPr/>
                    <a:lstStyle/>
                    <a:p>
                      <a:pPr algn="ctr">
                        <a:lnSpc>
                          <a:spcPct val="115000"/>
                        </a:lnSpc>
                        <a:spcAft>
                          <a:spcPts val="0"/>
                        </a:spcAft>
                      </a:pPr>
                      <a:r>
                        <a:rPr lang="en-GB" sz="2000" b="1" dirty="0">
                          <a:effectLst/>
                          <a:latin typeface="Arial" pitchFamily="34" charset="0"/>
                          <a:ea typeface="Times New Roman"/>
                          <a:cs typeface="Arial" pitchFamily="34" charset="0"/>
                        </a:rPr>
                        <a:t>12.5</a:t>
                      </a:r>
                      <a:endParaRPr lang="en-GB" sz="2000" b="1" dirty="0">
                        <a:effectLst/>
                        <a:latin typeface="Arial" pitchFamily="34" charset="0"/>
                        <a:ea typeface="Calibri"/>
                        <a:cs typeface="Arial" pitchFamily="34" charset="0"/>
                      </a:endParaRPr>
                    </a:p>
                  </a:txBody>
                  <a:tcPr marL="8793" marR="8793" marT="9523" marB="9523" anchor="ctr">
                    <a:lnL>
                      <a:noFill/>
                    </a:lnL>
                    <a:lnR>
                      <a:noFill/>
                    </a:lnR>
                    <a:lnT>
                      <a:noFill/>
                    </a:lnT>
                    <a:lnB>
                      <a:noFill/>
                    </a:lnB>
                  </a:tcPr>
                </a:tc>
                <a:tc>
                  <a:txBody>
                    <a:bodyPr/>
                    <a:lstStyle/>
                    <a:p>
                      <a:pPr algn="ctr">
                        <a:lnSpc>
                          <a:spcPct val="115000"/>
                        </a:lnSpc>
                        <a:spcAft>
                          <a:spcPts val="0"/>
                        </a:spcAft>
                      </a:pPr>
                      <a:r>
                        <a:rPr lang="en-GB" sz="1400" b="0" dirty="0">
                          <a:effectLst/>
                          <a:latin typeface="Arial" pitchFamily="34" charset="0"/>
                          <a:ea typeface="Times New Roman"/>
                          <a:cs typeface="Arial" pitchFamily="34" charset="0"/>
                        </a:rPr>
                        <a:t> 8.2–17.5</a:t>
                      </a:r>
                      <a:endParaRPr lang="en-GB" sz="1400" b="0" dirty="0">
                        <a:effectLst/>
                        <a:latin typeface="Arial" pitchFamily="34" charset="0"/>
                        <a:ea typeface="Calibri"/>
                        <a:cs typeface="Arial" pitchFamily="34" charset="0"/>
                      </a:endParaRPr>
                    </a:p>
                  </a:txBody>
                  <a:tcPr marL="8793" marR="8793" marT="9523" marB="9523" anchor="ctr">
                    <a:lnL>
                      <a:noFill/>
                    </a:lnL>
                    <a:lnR>
                      <a:noFill/>
                    </a:lnR>
                    <a:lnT>
                      <a:noFill/>
                    </a:lnT>
                    <a:lnB>
                      <a:noFill/>
                    </a:lnB>
                  </a:tcPr>
                </a:tc>
              </a:tr>
              <a:tr h="436207">
                <a:tc>
                  <a:txBody>
                    <a:bodyPr/>
                    <a:lstStyle/>
                    <a:p>
                      <a:pPr algn="ctr">
                        <a:lnSpc>
                          <a:spcPct val="115000"/>
                        </a:lnSpc>
                        <a:spcAft>
                          <a:spcPts val="0"/>
                        </a:spcAft>
                      </a:pPr>
                      <a:r>
                        <a:rPr lang="en-GB" sz="2000" b="1" dirty="0">
                          <a:effectLst/>
                          <a:latin typeface="Arial" pitchFamily="34" charset="0"/>
                          <a:ea typeface="Times New Roman"/>
                          <a:cs typeface="Arial" pitchFamily="34" charset="0"/>
                        </a:rPr>
                        <a:t>6</a:t>
                      </a:r>
                      <a:endParaRPr lang="en-GB" sz="2000" b="1" dirty="0">
                        <a:effectLst/>
                        <a:latin typeface="Arial" pitchFamily="34" charset="0"/>
                        <a:ea typeface="Calibri"/>
                        <a:cs typeface="Arial" pitchFamily="34" charset="0"/>
                      </a:endParaRPr>
                    </a:p>
                  </a:txBody>
                  <a:tcPr marL="8793" marR="8793" marT="9523" marB="9523" anchor="ctr">
                    <a:lnL>
                      <a:noFill/>
                    </a:lnL>
                    <a:lnR>
                      <a:noFill/>
                    </a:lnR>
                    <a:lnT>
                      <a:noFill/>
                    </a:lnT>
                    <a:lnB w="12700" cap="flat" cmpd="sng" algn="ctr">
                      <a:solidFill>
                        <a:srgbClr val="C00000"/>
                      </a:solidFill>
                      <a:prstDash val="solid"/>
                      <a:round/>
                      <a:headEnd type="none" w="med" len="med"/>
                      <a:tailEnd type="none" w="med" len="med"/>
                    </a:lnB>
                  </a:tcPr>
                </a:tc>
                <a:tc>
                  <a:txBody>
                    <a:bodyPr/>
                    <a:lstStyle/>
                    <a:p>
                      <a:pPr algn="ctr">
                        <a:lnSpc>
                          <a:spcPct val="115000"/>
                        </a:lnSpc>
                        <a:spcAft>
                          <a:spcPts val="0"/>
                        </a:spcAft>
                      </a:pPr>
                      <a:r>
                        <a:rPr lang="en-GB" sz="2000" b="1" dirty="0">
                          <a:effectLst/>
                          <a:latin typeface="Arial" pitchFamily="34" charset="0"/>
                          <a:ea typeface="Times New Roman"/>
                          <a:cs typeface="Arial" pitchFamily="34" charset="0"/>
                        </a:rPr>
                        <a:t>18.2</a:t>
                      </a:r>
                      <a:endParaRPr lang="en-GB" sz="2000" b="1" dirty="0">
                        <a:effectLst/>
                        <a:latin typeface="Arial" pitchFamily="34" charset="0"/>
                        <a:ea typeface="Calibri"/>
                        <a:cs typeface="Arial" pitchFamily="34" charset="0"/>
                      </a:endParaRPr>
                    </a:p>
                  </a:txBody>
                  <a:tcPr marL="8793" marR="8793" marT="9523" marB="9523" anchor="ctr">
                    <a:lnL>
                      <a:noFill/>
                    </a:lnL>
                    <a:lnR>
                      <a:noFill/>
                    </a:lnR>
                    <a:lnT>
                      <a:noFill/>
                    </a:lnT>
                    <a:lnB w="12700" cap="flat" cmpd="sng" algn="ctr">
                      <a:solidFill>
                        <a:srgbClr val="C00000"/>
                      </a:solidFill>
                      <a:prstDash val="solid"/>
                      <a:round/>
                      <a:headEnd type="none" w="med" len="med"/>
                      <a:tailEnd type="none" w="med" len="med"/>
                    </a:lnB>
                  </a:tcPr>
                </a:tc>
                <a:tc>
                  <a:txBody>
                    <a:bodyPr/>
                    <a:lstStyle/>
                    <a:p>
                      <a:pPr algn="ctr">
                        <a:lnSpc>
                          <a:spcPct val="115000"/>
                        </a:lnSpc>
                        <a:spcAft>
                          <a:spcPts val="0"/>
                        </a:spcAft>
                      </a:pPr>
                      <a:r>
                        <a:rPr lang="en-GB" sz="1400" b="0" dirty="0">
                          <a:effectLst/>
                          <a:latin typeface="Arial" pitchFamily="34" charset="0"/>
                          <a:ea typeface="Times New Roman"/>
                          <a:cs typeface="Arial" pitchFamily="34" charset="0"/>
                        </a:rPr>
                        <a:t>10.5–27.4</a:t>
                      </a:r>
                      <a:endParaRPr lang="en-GB" sz="1400" b="0" dirty="0">
                        <a:effectLst/>
                        <a:latin typeface="Arial" pitchFamily="34" charset="0"/>
                        <a:ea typeface="Calibri"/>
                        <a:cs typeface="Arial" pitchFamily="34" charset="0"/>
                      </a:endParaRPr>
                    </a:p>
                  </a:txBody>
                  <a:tcPr marL="8793" marR="8793" marT="9523" marB="9523" anchor="ctr">
                    <a:lnL>
                      <a:noFill/>
                    </a:lnL>
                    <a:lnR>
                      <a:noFill/>
                    </a:lnR>
                    <a:lnT>
                      <a:noFill/>
                    </a:lnT>
                    <a:lnB w="12700" cap="flat" cmpd="sng" algn="ctr">
                      <a:solidFill>
                        <a:srgbClr val="C00000"/>
                      </a:solidFill>
                      <a:prstDash val="solid"/>
                      <a:round/>
                      <a:headEnd type="none" w="med" len="med"/>
                      <a:tailEnd type="none" w="med" len="med"/>
                    </a:lnB>
                  </a:tcPr>
                </a:tc>
              </a:tr>
            </a:tbl>
          </a:graphicData>
        </a:graphic>
      </p:graphicFrame>
      <p:sp>
        <p:nvSpPr>
          <p:cNvPr id="9" name="Text Box 31"/>
          <p:cNvSpPr txBox="1">
            <a:spLocks noChangeArrowheads="1"/>
          </p:cNvSpPr>
          <p:nvPr/>
        </p:nvSpPr>
        <p:spPr bwMode="auto">
          <a:xfrm>
            <a:off x="20091" y="6483051"/>
            <a:ext cx="7753350" cy="248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b">
            <a:spAutoFit/>
          </a:bodyPr>
          <a:lstStyle>
            <a:lvl1pPr eaLnBrk="0" hangingPunct="0">
              <a:tabLst>
                <a:tab pos="177800" algn="l"/>
              </a:tabLst>
              <a:defRPr>
                <a:solidFill>
                  <a:schemeClr val="tx1"/>
                </a:solidFill>
                <a:latin typeface="Arial" pitchFamily="34" charset="0"/>
                <a:ea typeface="ヒラギノ角ゴ Pro W3" charset="-128"/>
              </a:defRPr>
            </a:lvl1pPr>
            <a:lvl2pPr marL="742950" indent="-285750" eaLnBrk="0" hangingPunct="0">
              <a:tabLst>
                <a:tab pos="177800" algn="l"/>
              </a:tabLst>
              <a:defRPr>
                <a:solidFill>
                  <a:schemeClr val="tx1"/>
                </a:solidFill>
                <a:latin typeface="Arial" pitchFamily="34" charset="0"/>
                <a:ea typeface="ヒラギノ角ゴ Pro W3" charset="-128"/>
              </a:defRPr>
            </a:lvl2pPr>
            <a:lvl3pPr marL="1143000" indent="-228600" eaLnBrk="0" hangingPunct="0">
              <a:tabLst>
                <a:tab pos="177800" algn="l"/>
              </a:tabLst>
              <a:defRPr>
                <a:solidFill>
                  <a:schemeClr val="tx1"/>
                </a:solidFill>
                <a:latin typeface="Arial" pitchFamily="34" charset="0"/>
                <a:ea typeface="ヒラギノ角ゴ Pro W3" charset="-128"/>
              </a:defRPr>
            </a:lvl3pPr>
            <a:lvl4pPr marL="1600200" indent="-228600" eaLnBrk="0" hangingPunct="0">
              <a:tabLst>
                <a:tab pos="177800" algn="l"/>
              </a:tabLst>
              <a:defRPr>
                <a:solidFill>
                  <a:schemeClr val="tx1"/>
                </a:solidFill>
                <a:latin typeface="Arial" pitchFamily="34" charset="0"/>
                <a:ea typeface="ヒラギノ角ゴ Pro W3" charset="-128"/>
              </a:defRPr>
            </a:lvl4pPr>
            <a:lvl5pPr marL="2057400" indent="-228600" eaLnBrk="0" hangingPunct="0">
              <a:tabLst>
                <a:tab pos="177800" algn="l"/>
              </a:tabLst>
              <a:defRPr>
                <a:solidFill>
                  <a:schemeClr val="tx1"/>
                </a:solidFill>
                <a:latin typeface="Arial" pitchFamily="34" charset="0"/>
                <a:ea typeface="ヒラギノ角ゴ Pro W3" charset="-128"/>
              </a:defRPr>
            </a:lvl5pPr>
            <a:lvl6pPr marL="2514600" indent="-228600" eaLnBrk="0" fontAlgn="base" hangingPunct="0">
              <a:spcBef>
                <a:spcPct val="50000"/>
              </a:spcBef>
              <a:spcAft>
                <a:spcPct val="0"/>
              </a:spcAft>
              <a:tabLst>
                <a:tab pos="177800" algn="l"/>
              </a:tabLst>
              <a:defRPr>
                <a:solidFill>
                  <a:schemeClr val="tx1"/>
                </a:solidFill>
                <a:latin typeface="Arial" pitchFamily="34" charset="0"/>
                <a:ea typeface="ヒラギノ角ゴ Pro W3" charset="-128"/>
              </a:defRPr>
            </a:lvl6pPr>
            <a:lvl7pPr marL="2971800" indent="-228600" eaLnBrk="0" fontAlgn="base" hangingPunct="0">
              <a:spcBef>
                <a:spcPct val="50000"/>
              </a:spcBef>
              <a:spcAft>
                <a:spcPct val="0"/>
              </a:spcAft>
              <a:tabLst>
                <a:tab pos="177800" algn="l"/>
              </a:tabLst>
              <a:defRPr>
                <a:solidFill>
                  <a:schemeClr val="tx1"/>
                </a:solidFill>
                <a:latin typeface="Arial" pitchFamily="34" charset="0"/>
                <a:ea typeface="ヒラギノ角ゴ Pro W3" charset="-128"/>
              </a:defRPr>
            </a:lvl7pPr>
            <a:lvl8pPr marL="3429000" indent="-228600" eaLnBrk="0" fontAlgn="base" hangingPunct="0">
              <a:spcBef>
                <a:spcPct val="50000"/>
              </a:spcBef>
              <a:spcAft>
                <a:spcPct val="0"/>
              </a:spcAft>
              <a:tabLst>
                <a:tab pos="177800" algn="l"/>
              </a:tabLst>
              <a:defRPr>
                <a:solidFill>
                  <a:schemeClr val="tx1"/>
                </a:solidFill>
                <a:latin typeface="Arial" pitchFamily="34" charset="0"/>
                <a:ea typeface="ヒラギノ角ゴ Pro W3" charset="-128"/>
              </a:defRPr>
            </a:lvl8pPr>
            <a:lvl9pPr marL="3886200" indent="-228600" eaLnBrk="0" fontAlgn="base" hangingPunct="0">
              <a:spcBef>
                <a:spcPct val="50000"/>
              </a:spcBef>
              <a:spcAft>
                <a:spcPct val="0"/>
              </a:spcAft>
              <a:tabLst>
                <a:tab pos="177800" algn="l"/>
              </a:tabLst>
              <a:defRPr>
                <a:solidFill>
                  <a:schemeClr val="tx1"/>
                </a:solidFill>
                <a:latin typeface="Arial" pitchFamily="34" charset="0"/>
                <a:ea typeface="ヒラギノ角ゴ Pro W3" charset="-128"/>
              </a:defRPr>
            </a:lvl9pPr>
          </a:lstStyle>
          <a:p>
            <a:pPr eaLnBrk="1" hangingPunct="1"/>
            <a:r>
              <a:rPr lang="en-GB" sz="1000" dirty="0" smtClean="0">
                <a:solidFill>
                  <a:schemeClr val="bg2"/>
                </a:solidFill>
                <a:ea typeface="ＭＳ Ｐゴシック" pitchFamily="34" charset="-128"/>
              </a:rPr>
              <a:t>Gage B</a:t>
            </a:r>
            <a:r>
              <a:rPr lang="en-GB" sz="1000" i="1" dirty="0" smtClean="0">
                <a:solidFill>
                  <a:schemeClr val="bg2"/>
                </a:solidFill>
                <a:ea typeface="ＭＳ Ｐゴシック" pitchFamily="34" charset="-128"/>
              </a:rPr>
              <a:t>et </a:t>
            </a:r>
            <a:r>
              <a:rPr lang="en-GB" sz="1000" i="1" dirty="0">
                <a:solidFill>
                  <a:schemeClr val="bg2"/>
                </a:solidFill>
                <a:ea typeface="ＭＳ Ｐゴシック" pitchFamily="34" charset="-128"/>
              </a:rPr>
              <a:t>al</a:t>
            </a:r>
            <a:r>
              <a:rPr lang="en-GB" sz="1000" dirty="0">
                <a:solidFill>
                  <a:schemeClr val="bg2"/>
                </a:solidFill>
                <a:ea typeface="ＭＳ Ｐゴシック" pitchFamily="34" charset="-128"/>
              </a:rPr>
              <a:t>. </a:t>
            </a:r>
            <a:r>
              <a:rPr lang="en-GB" sz="1000" i="1" dirty="0" smtClean="0">
                <a:solidFill>
                  <a:schemeClr val="bg2"/>
                </a:solidFill>
                <a:ea typeface="ＭＳ Ｐゴシック" pitchFamily="34" charset="-128"/>
              </a:rPr>
              <a:t>Circulation  2004</a:t>
            </a:r>
            <a:r>
              <a:rPr lang="en-GB" sz="1000" dirty="0" smtClean="0">
                <a:solidFill>
                  <a:schemeClr val="bg2"/>
                </a:solidFill>
                <a:ea typeface="ＭＳ Ｐゴシック" pitchFamily="34" charset="-128"/>
              </a:rPr>
              <a:t>; 110:2287-2292</a:t>
            </a:r>
            <a:endParaRPr lang="en-GB" sz="1000" dirty="0">
              <a:solidFill>
                <a:schemeClr val="bg2"/>
              </a:solidFill>
              <a:ea typeface="ＭＳ Ｐゴシック" pitchFamily="34" charset="-128"/>
            </a:endParaRPr>
          </a:p>
        </p:txBody>
      </p:sp>
    </p:spTree>
    <p:extLst>
      <p:ext uri="{BB962C8B-B14F-4D97-AF65-F5344CB8AC3E}">
        <p14:creationId xmlns:p14="http://schemas.microsoft.com/office/powerpoint/2010/main" val="3372845492"/>
      </p:ext>
    </p:extLst>
  </p:cSld>
  <p:clrMapOvr>
    <a:masterClrMapping/>
  </p:clrMapOvr>
  <p:transition xmlns:p14="http://schemas.microsoft.com/office/powerpoint/2010/main" spd="med">
    <p:pull/>
  </p:transition>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34925" y="6470650"/>
            <a:ext cx="712788" cy="203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prstClr val="white"/>
              </a:solidFill>
            </a:endParaRPr>
          </a:p>
        </p:txBody>
      </p:sp>
      <p:graphicFrame>
        <p:nvGraphicFramePr>
          <p:cNvPr id="11" name="Tableau 10"/>
          <p:cNvGraphicFramePr>
            <a:graphicFrameLocks noGrp="1"/>
          </p:cNvGraphicFramePr>
          <p:nvPr/>
        </p:nvGraphicFramePr>
        <p:xfrm>
          <a:off x="6675438" y="1169988"/>
          <a:ext cx="1175473" cy="4116937"/>
        </p:xfrm>
        <a:graphic>
          <a:graphicData uri="http://schemas.openxmlformats.org/drawingml/2006/table">
            <a:tbl>
              <a:tblPr firstRow="1" bandRow="1">
                <a:tableStyleId>{5C22544A-7EE6-4342-B048-85BDC9FD1C3A}</a:tableStyleId>
              </a:tblPr>
              <a:tblGrid>
                <a:gridCol w="1175473"/>
              </a:tblGrid>
              <a:tr h="5367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u="none" strike="noStrike" cap="none" normalizeH="0" baseline="0" dirty="0" smtClean="0">
                          <a:ln>
                            <a:noFill/>
                          </a:ln>
                          <a:effectLst/>
                          <a:latin typeface="+mn-lt"/>
                        </a:rPr>
                        <a:t>Patients (%)</a:t>
                      </a:r>
                      <a:endParaRPr kumimoji="0" lang="fr-FR" sz="1400" b="1" i="0" u="none" strike="noStrike" cap="none" normalizeH="0" baseline="30000" dirty="0" smtClean="0">
                        <a:ln>
                          <a:noFill/>
                        </a:ln>
                        <a:solidFill>
                          <a:schemeClr val="bg1"/>
                        </a:solidFill>
                        <a:effectLst/>
                        <a:latin typeface="+mn-lt"/>
                        <a:cs typeface="Arial" charset="0"/>
                      </a:endParaRPr>
                    </a:p>
                  </a:txBody>
                  <a:tcPr marL="91436" marR="91436" marT="45727" marB="45727" anchor="ctr" horzOverflow="overflow"/>
                </a:tc>
              </a:tr>
              <a:tr h="2052357">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GB" sz="1400" b="1" dirty="0" smtClean="0">
                          <a:solidFill>
                            <a:srgbClr val="0065A5"/>
                          </a:solidFill>
                          <a:latin typeface="+mn-lt"/>
                        </a:rPr>
                        <a:t>36.1%</a:t>
                      </a:r>
                    </a:p>
                  </a:txBody>
                  <a:tcPr marL="91436" marR="91436" marT="45727" marB="45727" anchor="ctr" horzOverflow="overflow">
                    <a:solidFill>
                      <a:srgbClr val="EAE7E9"/>
                    </a:solidFill>
                  </a:tcPr>
                </a:tc>
              </a:tr>
              <a:tr h="524006">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GB" sz="1400" b="1" dirty="0" smtClean="0">
                          <a:solidFill>
                            <a:srgbClr val="0065A5"/>
                          </a:solidFill>
                          <a:latin typeface="+mn-lt"/>
                        </a:rPr>
                        <a:t>30.1%</a:t>
                      </a:r>
                    </a:p>
                  </a:txBody>
                  <a:tcPr marL="91436" marR="91436" marT="45727" marB="45727" anchor="ctr" horzOverflow="overflow">
                    <a:solidFill>
                      <a:srgbClr val="D3CBD0"/>
                    </a:solidFill>
                  </a:tcPr>
                </a:tc>
              </a:tr>
              <a:tr h="491056">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GB" sz="1400" b="1" dirty="0" smtClean="0">
                          <a:solidFill>
                            <a:srgbClr val="0065A5"/>
                          </a:solidFill>
                          <a:latin typeface="+mn-lt"/>
                        </a:rPr>
                        <a:t>27%</a:t>
                      </a:r>
                    </a:p>
                  </a:txBody>
                  <a:tcPr marL="91436" marR="91436" marT="45727" marB="45727" anchor="ctr" horzOverflow="overflow">
                    <a:solidFill>
                      <a:srgbClr val="EAE7E9"/>
                    </a:solidFill>
                  </a:tcPr>
                </a:tc>
              </a:tr>
              <a:tr h="512730">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GB" sz="1400" b="1" dirty="0" smtClean="0">
                          <a:solidFill>
                            <a:srgbClr val="0065A5"/>
                          </a:solidFill>
                          <a:latin typeface="+mn-lt"/>
                        </a:rPr>
                        <a:t>6.9%</a:t>
                      </a:r>
                    </a:p>
                  </a:txBody>
                  <a:tcPr marL="91436" marR="91436" marT="45727" marB="45727" anchor="ctr" horzOverflow="overflow">
                    <a:solidFill>
                      <a:srgbClr val="D3CBD0"/>
                    </a:solidFill>
                  </a:tcPr>
                </a:tc>
              </a:tr>
            </a:tbl>
          </a:graphicData>
        </a:graphic>
      </p:graphicFrame>
      <p:sp>
        <p:nvSpPr>
          <p:cNvPr id="120849" name="Title 2"/>
          <p:cNvSpPr>
            <a:spLocks noGrp="1"/>
          </p:cNvSpPr>
          <p:nvPr>
            <p:ph type="title"/>
          </p:nvPr>
        </p:nvSpPr>
        <p:spPr>
          <a:xfrm>
            <a:off x="457200" y="48622"/>
            <a:ext cx="8229600" cy="1143000"/>
          </a:xfrm>
        </p:spPr>
        <p:txBody>
          <a:bodyPr/>
          <a:lstStyle/>
          <a:p>
            <a:r>
              <a:rPr lang="en-GB" sz="1800" dirty="0" smtClean="0"/>
              <a:t>The CHADS</a:t>
            </a:r>
            <a:r>
              <a:rPr lang="en-GB" sz="1800" baseline="-25000" dirty="0" smtClean="0"/>
              <a:t>2</a:t>
            </a:r>
            <a:r>
              <a:rPr lang="en-GB" sz="1800" dirty="0" smtClean="0"/>
              <a:t> index has been routinely used as an initial, rapid, </a:t>
            </a:r>
            <a:br>
              <a:rPr lang="en-GB" sz="1800" dirty="0" smtClean="0"/>
            </a:br>
            <a:r>
              <a:rPr lang="en-GB" sz="1800" dirty="0" smtClean="0"/>
              <a:t>and easy-to-remember means of assessing stroke risk</a:t>
            </a:r>
            <a:r>
              <a:rPr lang="en-GB" sz="1800" baseline="30000" dirty="0" smtClean="0"/>
              <a:t>1–4</a:t>
            </a:r>
            <a:r>
              <a:rPr lang="en-GB" sz="1800" dirty="0" smtClean="0"/>
              <a:t> </a:t>
            </a:r>
          </a:p>
        </p:txBody>
      </p:sp>
      <p:graphicFrame>
        <p:nvGraphicFramePr>
          <p:cNvPr id="6147" name="Group 3"/>
          <p:cNvGraphicFramePr>
            <a:graphicFrameLocks noGrp="1"/>
          </p:cNvGraphicFramePr>
          <p:nvPr>
            <p:ph idx="4294967295"/>
          </p:nvPr>
        </p:nvGraphicFramePr>
        <p:xfrm>
          <a:off x="115888" y="2052638"/>
          <a:ext cx="2449512" cy="2800350"/>
        </p:xfrm>
        <a:graphic>
          <a:graphicData uri="http://schemas.openxmlformats.org/drawingml/2006/table">
            <a:tbl>
              <a:tblPr>
                <a:tableStyleId>{8FD4443E-F989-4FC4-A0C8-D5A2AF1F390B}</a:tableStyleId>
              </a:tblPr>
              <a:tblGrid>
                <a:gridCol w="1726854"/>
                <a:gridCol w="722658"/>
              </a:tblGrid>
              <a:tr h="360321">
                <a:tc>
                  <a:txBody>
                    <a:bodyPr/>
                    <a:lstStyle/>
                    <a:p>
                      <a:pPr marL="0" marR="0" lvl="0" indent="0" algn="l" defTabSz="914400" rtl="0" eaLnBrk="1" fontAlgn="base" latinLnBrk="0" hangingPunct="1">
                        <a:lnSpc>
                          <a:spcPct val="100000"/>
                        </a:lnSpc>
                        <a:spcBef>
                          <a:spcPct val="0"/>
                        </a:spcBef>
                        <a:spcAft>
                          <a:spcPct val="0"/>
                        </a:spcAft>
                        <a:buClrTx/>
                        <a:buSzPct val="55000"/>
                        <a:buFont typeface="Wingdings" pitchFamily="2" charset="2"/>
                        <a:buNone/>
                        <a:tabLst/>
                      </a:pPr>
                      <a:r>
                        <a:rPr kumimoji="0" lang="fr-FR" sz="1600" b="1" u="none" strike="noStrike" cap="none" normalizeH="0" baseline="0" dirty="0" smtClean="0">
                          <a:ln>
                            <a:noFill/>
                          </a:ln>
                          <a:effectLst/>
                        </a:rPr>
                        <a:t>CHADS</a:t>
                      </a:r>
                      <a:r>
                        <a:rPr kumimoji="0" lang="fr-FR" sz="1600" b="1" u="none" strike="noStrike" cap="none" normalizeH="0" baseline="-25000" dirty="0" smtClean="0">
                          <a:ln>
                            <a:noFill/>
                          </a:ln>
                          <a:effectLst/>
                        </a:rPr>
                        <a:t>2</a:t>
                      </a:r>
                      <a:r>
                        <a:rPr kumimoji="0" lang="fr-FR" sz="1600" b="1" u="none" strike="noStrike" cap="none" normalizeH="0" baseline="0" dirty="0" smtClean="0">
                          <a:ln>
                            <a:noFill/>
                          </a:ln>
                          <a:effectLst/>
                        </a:rPr>
                        <a:t>  c</a:t>
                      </a:r>
                      <a:r>
                        <a:rPr kumimoji="0" lang="en-GB" sz="1600" b="1" u="none" strike="noStrike" cap="none" normalizeH="0" baseline="0" dirty="0" smtClean="0">
                          <a:ln>
                            <a:noFill/>
                          </a:ln>
                          <a:effectLst/>
                        </a:rPr>
                        <a:t>riteria</a:t>
                      </a:r>
                      <a:endParaRPr kumimoji="0" lang="en-GB" sz="1600" b="1" i="0" u="none" strike="noStrike" cap="none" normalizeH="0" baseline="0" dirty="0" smtClean="0">
                        <a:ln>
                          <a:noFill/>
                        </a:ln>
                        <a:solidFill>
                          <a:schemeClr val="bg1"/>
                        </a:solidFill>
                        <a:effectLst/>
                        <a:latin typeface="Arial" pitchFamily="34" charset="0"/>
                        <a:ea typeface="MS PGothic" pitchFamily="34" charset="-128"/>
                      </a:endParaRPr>
                    </a:p>
                  </a:txBody>
                  <a:tcPr marL="90000" marR="90000" marT="46795" marB="46795" anchor="ctr" horzOverflow="overflow"/>
                </a:tc>
                <a:tc>
                  <a:txBody>
                    <a:bodyPr/>
                    <a:lstStyle/>
                    <a:p>
                      <a:pPr marL="0" marR="0" lvl="0" indent="0" algn="ctr" defTabSz="914400" rtl="0" eaLnBrk="1" fontAlgn="base" latinLnBrk="0" hangingPunct="1">
                        <a:lnSpc>
                          <a:spcPct val="100000"/>
                        </a:lnSpc>
                        <a:spcBef>
                          <a:spcPct val="0"/>
                        </a:spcBef>
                        <a:spcAft>
                          <a:spcPct val="0"/>
                        </a:spcAft>
                        <a:buClrTx/>
                        <a:buSzPct val="55000"/>
                        <a:buFont typeface="Wingdings" pitchFamily="2" charset="2"/>
                        <a:buNone/>
                        <a:tabLst/>
                      </a:pPr>
                      <a:r>
                        <a:rPr kumimoji="0" lang="en-GB" sz="1600" b="1" u="none" strike="noStrike" cap="none" normalizeH="0" baseline="0" dirty="0" smtClean="0">
                          <a:ln>
                            <a:noFill/>
                          </a:ln>
                          <a:effectLst/>
                        </a:rPr>
                        <a:t>Score</a:t>
                      </a:r>
                      <a:endParaRPr kumimoji="0" lang="en-GB" sz="1600" b="1" i="0" u="none" strike="noStrike" cap="none" normalizeH="0" baseline="0" dirty="0" smtClean="0">
                        <a:ln>
                          <a:noFill/>
                        </a:ln>
                        <a:solidFill>
                          <a:schemeClr val="bg1"/>
                        </a:solidFill>
                        <a:effectLst/>
                        <a:latin typeface="Arial" pitchFamily="34" charset="0"/>
                        <a:ea typeface="MS PGothic" pitchFamily="34" charset="-128"/>
                      </a:endParaRPr>
                    </a:p>
                  </a:txBody>
                  <a:tcPr marL="90000" marR="90000" marT="46795" marB="46795" anchor="ctr" horzOverflow="overflow"/>
                </a:tc>
              </a:tr>
              <a:tr h="411114">
                <a:tc>
                  <a:txBody>
                    <a:bodyPr/>
                    <a:lstStyle/>
                    <a:p>
                      <a:pPr marL="0" marR="0" lvl="0" indent="0" algn="l" defTabSz="914400" rtl="0" eaLnBrk="1" fontAlgn="base" latinLnBrk="0" hangingPunct="1">
                        <a:lnSpc>
                          <a:spcPct val="100000"/>
                        </a:lnSpc>
                        <a:spcBef>
                          <a:spcPct val="0"/>
                        </a:spcBef>
                        <a:spcAft>
                          <a:spcPct val="0"/>
                        </a:spcAft>
                        <a:buClrTx/>
                        <a:buSzPct val="55000"/>
                        <a:buFont typeface="Wingdings" pitchFamily="2" charset="2"/>
                        <a:buNone/>
                        <a:tabLst/>
                      </a:pPr>
                      <a:r>
                        <a:rPr kumimoji="0" lang="en-GB" sz="1600" b="1" u="none" strike="noStrike" cap="none" normalizeH="0" baseline="0" dirty="0" smtClean="0">
                          <a:ln>
                            <a:noFill/>
                          </a:ln>
                          <a:solidFill>
                            <a:schemeClr val="accent3"/>
                          </a:solidFill>
                          <a:effectLst/>
                        </a:rPr>
                        <a:t>C</a:t>
                      </a:r>
                      <a:r>
                        <a:rPr kumimoji="0" lang="en-GB" sz="1600" b="1" u="none" strike="noStrike" cap="none" normalizeH="0" baseline="0" dirty="0" smtClean="0">
                          <a:ln>
                            <a:noFill/>
                          </a:ln>
                          <a:effectLst/>
                        </a:rPr>
                        <a:t>ongestive HF </a:t>
                      </a:r>
                      <a:endParaRPr kumimoji="0" lang="en-GB" sz="1600" b="1" i="0" u="none" strike="noStrike" cap="none" normalizeH="0" baseline="0" dirty="0" smtClean="0">
                        <a:ln>
                          <a:noFill/>
                        </a:ln>
                        <a:solidFill>
                          <a:schemeClr val="bg1"/>
                        </a:solidFill>
                        <a:effectLst/>
                        <a:latin typeface="Arial" pitchFamily="34" charset="0"/>
                        <a:ea typeface="MS PGothic" pitchFamily="34" charset="-128"/>
                      </a:endParaRPr>
                    </a:p>
                  </a:txBody>
                  <a:tcPr marL="90000" marR="90000" marT="46795" marB="46795" anchor="ctr" horzOverflow="overflow"/>
                </a:tc>
                <a:tc>
                  <a:txBody>
                    <a:bodyPr/>
                    <a:lstStyle/>
                    <a:p>
                      <a:pPr marL="0" marR="0" lvl="0" indent="0" algn="ctr" defTabSz="914400" rtl="0" eaLnBrk="1" fontAlgn="base" latinLnBrk="0" hangingPunct="1">
                        <a:lnSpc>
                          <a:spcPct val="100000"/>
                        </a:lnSpc>
                        <a:spcBef>
                          <a:spcPct val="0"/>
                        </a:spcBef>
                        <a:spcAft>
                          <a:spcPct val="0"/>
                        </a:spcAft>
                        <a:buClrTx/>
                        <a:buSzPct val="55000"/>
                        <a:buFont typeface="Wingdings" pitchFamily="2" charset="2"/>
                        <a:buNone/>
                        <a:tabLst/>
                      </a:pPr>
                      <a:r>
                        <a:rPr kumimoji="0" lang="en-GB" sz="1600" b="1" u="none" strike="noStrike" cap="none" normalizeH="0" baseline="0" dirty="0" smtClean="0">
                          <a:ln>
                            <a:noFill/>
                          </a:ln>
                          <a:effectLst/>
                        </a:rPr>
                        <a:t>1</a:t>
                      </a:r>
                      <a:endParaRPr kumimoji="0" lang="en-GB" sz="1600" b="1" i="0" u="none" strike="noStrike" cap="none" normalizeH="0" baseline="0" dirty="0" smtClean="0">
                        <a:ln>
                          <a:noFill/>
                        </a:ln>
                        <a:solidFill>
                          <a:schemeClr val="bg1"/>
                        </a:solidFill>
                        <a:effectLst/>
                        <a:latin typeface="Arial" pitchFamily="34" charset="0"/>
                        <a:ea typeface="MS PGothic" pitchFamily="34" charset="-128"/>
                      </a:endParaRPr>
                    </a:p>
                  </a:txBody>
                  <a:tcPr marL="90000" marR="90000" marT="46795" marB="46795" anchor="ctr" horzOverflow="overflow"/>
                </a:tc>
              </a:tr>
              <a:tr h="476194">
                <a:tc>
                  <a:txBody>
                    <a:bodyPr/>
                    <a:lstStyle/>
                    <a:p>
                      <a:pPr marL="0" marR="0" lvl="0" indent="0" algn="l" defTabSz="914400" rtl="0" eaLnBrk="1" fontAlgn="base" latinLnBrk="0" hangingPunct="1">
                        <a:lnSpc>
                          <a:spcPct val="100000"/>
                        </a:lnSpc>
                        <a:spcBef>
                          <a:spcPct val="0"/>
                        </a:spcBef>
                        <a:spcAft>
                          <a:spcPct val="0"/>
                        </a:spcAft>
                        <a:buClrTx/>
                        <a:buSzPct val="55000"/>
                        <a:buFont typeface="Wingdings" pitchFamily="2" charset="2"/>
                        <a:buNone/>
                        <a:tabLst/>
                      </a:pPr>
                      <a:r>
                        <a:rPr kumimoji="0" lang="en-GB" sz="1600" b="1" u="none" strike="noStrike" cap="none" normalizeH="0" baseline="0" dirty="0" smtClean="0">
                          <a:ln>
                            <a:noFill/>
                          </a:ln>
                          <a:solidFill>
                            <a:schemeClr val="accent3"/>
                          </a:solidFill>
                          <a:effectLst/>
                        </a:rPr>
                        <a:t>H</a:t>
                      </a:r>
                      <a:r>
                        <a:rPr kumimoji="0" lang="en-GB" sz="1600" b="1" u="none" strike="noStrike" cap="none" normalizeH="0" baseline="0" dirty="0" smtClean="0">
                          <a:ln>
                            <a:noFill/>
                          </a:ln>
                          <a:effectLst/>
                        </a:rPr>
                        <a:t>ypertension </a:t>
                      </a:r>
                      <a:endParaRPr kumimoji="0" lang="en-GB" sz="1600" b="1" i="0" u="none" strike="noStrike" cap="none" normalizeH="0" baseline="0" dirty="0" smtClean="0">
                        <a:ln>
                          <a:noFill/>
                        </a:ln>
                        <a:solidFill>
                          <a:schemeClr val="bg1"/>
                        </a:solidFill>
                        <a:effectLst/>
                        <a:latin typeface="Arial" pitchFamily="34" charset="0"/>
                        <a:ea typeface="MS PGothic" pitchFamily="34" charset="-128"/>
                      </a:endParaRPr>
                    </a:p>
                  </a:txBody>
                  <a:tcPr marL="90000" marR="90000" marT="46795" marB="46795" anchor="ctr" horzOverflow="overflow"/>
                </a:tc>
                <a:tc>
                  <a:txBody>
                    <a:bodyPr/>
                    <a:lstStyle/>
                    <a:p>
                      <a:pPr marL="0" marR="0" lvl="0" indent="0" algn="ctr" defTabSz="914400" rtl="0" eaLnBrk="1" fontAlgn="base" latinLnBrk="0" hangingPunct="1">
                        <a:lnSpc>
                          <a:spcPct val="100000"/>
                        </a:lnSpc>
                        <a:spcBef>
                          <a:spcPct val="0"/>
                        </a:spcBef>
                        <a:spcAft>
                          <a:spcPct val="0"/>
                        </a:spcAft>
                        <a:buClrTx/>
                        <a:buSzPct val="55000"/>
                        <a:buFont typeface="Wingdings" pitchFamily="2" charset="2"/>
                        <a:buNone/>
                        <a:tabLst/>
                      </a:pPr>
                      <a:r>
                        <a:rPr kumimoji="0" lang="en-GB" sz="1600" b="1" u="none" strike="noStrike" cap="none" normalizeH="0" baseline="0" dirty="0" smtClean="0">
                          <a:ln>
                            <a:noFill/>
                          </a:ln>
                          <a:effectLst/>
                        </a:rPr>
                        <a:t>1</a:t>
                      </a:r>
                      <a:endParaRPr kumimoji="0" lang="en-GB" sz="1600" b="1" i="0" u="none" strike="noStrike" cap="none" normalizeH="0" baseline="0" dirty="0" smtClean="0">
                        <a:ln>
                          <a:noFill/>
                        </a:ln>
                        <a:solidFill>
                          <a:schemeClr val="bg1"/>
                        </a:solidFill>
                        <a:effectLst/>
                        <a:latin typeface="Arial" pitchFamily="34" charset="0"/>
                        <a:ea typeface="MS PGothic" pitchFamily="34" charset="-128"/>
                      </a:endParaRPr>
                    </a:p>
                  </a:txBody>
                  <a:tcPr marL="90000" marR="90000" marT="46795" marB="46795" anchor="ctr" horzOverflow="overflow"/>
                </a:tc>
              </a:tr>
              <a:tr h="428575">
                <a:tc>
                  <a:txBody>
                    <a:bodyPr/>
                    <a:lstStyle/>
                    <a:p>
                      <a:pPr marL="0" marR="0" lvl="0" indent="0" algn="l" defTabSz="914400" rtl="0" eaLnBrk="1" fontAlgn="base" latinLnBrk="0" hangingPunct="1">
                        <a:lnSpc>
                          <a:spcPct val="100000"/>
                        </a:lnSpc>
                        <a:spcBef>
                          <a:spcPct val="0"/>
                        </a:spcBef>
                        <a:spcAft>
                          <a:spcPct val="0"/>
                        </a:spcAft>
                        <a:buClrTx/>
                        <a:buSzPct val="55000"/>
                        <a:buFont typeface="Wingdings" pitchFamily="2" charset="2"/>
                        <a:buNone/>
                        <a:tabLst/>
                      </a:pPr>
                      <a:r>
                        <a:rPr kumimoji="0" lang="en-GB" sz="1600" b="1" u="none" strike="noStrike" cap="none" normalizeH="0" baseline="0" dirty="0" smtClean="0">
                          <a:ln>
                            <a:noFill/>
                          </a:ln>
                          <a:solidFill>
                            <a:schemeClr val="accent3"/>
                          </a:solidFill>
                          <a:effectLst/>
                        </a:rPr>
                        <a:t>A</a:t>
                      </a:r>
                      <a:r>
                        <a:rPr kumimoji="0" lang="en-GB" sz="1600" b="1" u="none" strike="noStrike" cap="none" normalizeH="0" baseline="0" dirty="0" smtClean="0">
                          <a:ln>
                            <a:noFill/>
                          </a:ln>
                          <a:effectLst/>
                        </a:rPr>
                        <a:t>ge ≥75 years</a:t>
                      </a:r>
                      <a:endParaRPr kumimoji="0" lang="en-GB" sz="1600" b="1" i="0" u="none" strike="noStrike" cap="none" normalizeH="0" baseline="0" dirty="0" smtClean="0">
                        <a:ln>
                          <a:noFill/>
                        </a:ln>
                        <a:solidFill>
                          <a:schemeClr val="bg1"/>
                        </a:solidFill>
                        <a:effectLst/>
                        <a:latin typeface="Arial" pitchFamily="34" charset="0"/>
                        <a:ea typeface="MS PGothic" pitchFamily="34" charset="-128"/>
                      </a:endParaRPr>
                    </a:p>
                  </a:txBody>
                  <a:tcPr marL="90000" marR="90000" marT="46795" marB="46795" anchor="ctr" horzOverflow="overflow"/>
                </a:tc>
                <a:tc>
                  <a:txBody>
                    <a:bodyPr/>
                    <a:lstStyle/>
                    <a:p>
                      <a:pPr marL="0" marR="0" lvl="0" indent="0" algn="ctr" defTabSz="914400" rtl="0" eaLnBrk="1" fontAlgn="base" latinLnBrk="0" hangingPunct="1">
                        <a:lnSpc>
                          <a:spcPct val="100000"/>
                        </a:lnSpc>
                        <a:spcBef>
                          <a:spcPct val="0"/>
                        </a:spcBef>
                        <a:spcAft>
                          <a:spcPct val="0"/>
                        </a:spcAft>
                        <a:buClrTx/>
                        <a:buSzPct val="55000"/>
                        <a:buFont typeface="Wingdings" pitchFamily="2" charset="2"/>
                        <a:buNone/>
                        <a:tabLst/>
                      </a:pPr>
                      <a:r>
                        <a:rPr kumimoji="0" lang="en-GB" sz="1600" b="1" u="none" strike="noStrike" cap="none" normalizeH="0" baseline="0" dirty="0" smtClean="0">
                          <a:ln>
                            <a:noFill/>
                          </a:ln>
                          <a:effectLst/>
                        </a:rPr>
                        <a:t>1</a:t>
                      </a:r>
                      <a:endParaRPr kumimoji="0" lang="en-GB" sz="1600" b="1" i="0" u="none" strike="noStrike" cap="none" normalizeH="0" baseline="0" dirty="0" smtClean="0">
                        <a:ln>
                          <a:noFill/>
                        </a:ln>
                        <a:solidFill>
                          <a:schemeClr val="bg1"/>
                        </a:solidFill>
                        <a:effectLst/>
                        <a:latin typeface="Arial" pitchFamily="34" charset="0"/>
                        <a:ea typeface="MS PGothic" pitchFamily="34" charset="-128"/>
                      </a:endParaRPr>
                    </a:p>
                  </a:txBody>
                  <a:tcPr marL="90000" marR="90000" marT="46795" marB="46795" anchor="ctr" horzOverflow="overflow"/>
                </a:tc>
              </a:tr>
              <a:tr h="390479">
                <a:tc>
                  <a:txBody>
                    <a:bodyPr/>
                    <a:lstStyle/>
                    <a:p>
                      <a:pPr marL="0" marR="0" lvl="0" indent="0" algn="l" defTabSz="914400" rtl="0" eaLnBrk="1" fontAlgn="base" latinLnBrk="0" hangingPunct="1">
                        <a:lnSpc>
                          <a:spcPct val="100000"/>
                        </a:lnSpc>
                        <a:spcBef>
                          <a:spcPct val="0"/>
                        </a:spcBef>
                        <a:spcAft>
                          <a:spcPct val="0"/>
                        </a:spcAft>
                        <a:buClrTx/>
                        <a:buSzPct val="55000"/>
                        <a:buFont typeface="Wingdings" pitchFamily="2" charset="2"/>
                        <a:buNone/>
                        <a:tabLst/>
                      </a:pPr>
                      <a:r>
                        <a:rPr kumimoji="0" lang="en-GB" sz="1600" b="1" u="none" strike="noStrike" cap="none" normalizeH="0" baseline="0" dirty="0" smtClean="0">
                          <a:ln>
                            <a:noFill/>
                          </a:ln>
                          <a:solidFill>
                            <a:schemeClr val="accent3"/>
                          </a:solidFill>
                          <a:effectLst/>
                        </a:rPr>
                        <a:t>D</a:t>
                      </a:r>
                      <a:r>
                        <a:rPr kumimoji="0" lang="en-GB" sz="1600" b="1" u="none" strike="noStrike" cap="none" normalizeH="0" baseline="0" dirty="0" smtClean="0">
                          <a:ln>
                            <a:noFill/>
                          </a:ln>
                          <a:effectLst/>
                        </a:rPr>
                        <a:t>iabetes </a:t>
                      </a:r>
                      <a:endParaRPr kumimoji="0" lang="en-GB" sz="1600" b="1" i="0" u="none" strike="noStrike" cap="none" normalizeH="0" baseline="0" dirty="0" smtClean="0">
                        <a:ln>
                          <a:noFill/>
                        </a:ln>
                        <a:solidFill>
                          <a:schemeClr val="bg1"/>
                        </a:solidFill>
                        <a:effectLst/>
                        <a:latin typeface="Arial" pitchFamily="34" charset="0"/>
                        <a:ea typeface="MS PGothic" pitchFamily="34" charset="-128"/>
                      </a:endParaRPr>
                    </a:p>
                  </a:txBody>
                  <a:tcPr marL="90000" marR="90000" marT="46795" marB="46795" anchor="ctr" horzOverflow="overflow"/>
                </a:tc>
                <a:tc>
                  <a:txBody>
                    <a:bodyPr/>
                    <a:lstStyle/>
                    <a:p>
                      <a:pPr marL="0" marR="0" lvl="0" indent="0" algn="ctr" defTabSz="914400" rtl="0" eaLnBrk="1" fontAlgn="base" latinLnBrk="0" hangingPunct="1">
                        <a:lnSpc>
                          <a:spcPct val="100000"/>
                        </a:lnSpc>
                        <a:spcBef>
                          <a:spcPct val="0"/>
                        </a:spcBef>
                        <a:spcAft>
                          <a:spcPct val="0"/>
                        </a:spcAft>
                        <a:buClrTx/>
                        <a:buSzPct val="55000"/>
                        <a:buFont typeface="Wingdings" pitchFamily="2" charset="2"/>
                        <a:buNone/>
                        <a:tabLst/>
                      </a:pPr>
                      <a:r>
                        <a:rPr kumimoji="0" lang="en-GB" sz="1600" b="1" u="none" strike="noStrike" cap="none" normalizeH="0" baseline="0" dirty="0" smtClean="0">
                          <a:ln>
                            <a:noFill/>
                          </a:ln>
                          <a:effectLst/>
                        </a:rPr>
                        <a:t>1</a:t>
                      </a:r>
                      <a:endParaRPr kumimoji="0" lang="en-GB" sz="1600" b="1" i="0" u="none" strike="noStrike" cap="none" normalizeH="0" baseline="0" dirty="0" smtClean="0">
                        <a:ln>
                          <a:noFill/>
                        </a:ln>
                        <a:solidFill>
                          <a:schemeClr val="bg1"/>
                        </a:solidFill>
                        <a:effectLst/>
                        <a:latin typeface="Arial" pitchFamily="34" charset="0"/>
                        <a:ea typeface="MS PGothic" pitchFamily="34" charset="-128"/>
                      </a:endParaRPr>
                    </a:p>
                  </a:txBody>
                  <a:tcPr marL="90000" marR="90000" marT="46795" marB="46795" anchor="ctr" horzOverflow="overflow"/>
                </a:tc>
              </a:tr>
              <a:tr h="733667">
                <a:tc>
                  <a:txBody>
                    <a:bodyPr/>
                    <a:lstStyle/>
                    <a:p>
                      <a:pPr marL="0" marR="0" lvl="0" indent="0" algn="l" defTabSz="914400" rtl="0" eaLnBrk="1" fontAlgn="base" latinLnBrk="0" hangingPunct="1">
                        <a:lnSpc>
                          <a:spcPct val="100000"/>
                        </a:lnSpc>
                        <a:spcBef>
                          <a:spcPct val="0"/>
                        </a:spcBef>
                        <a:spcAft>
                          <a:spcPct val="0"/>
                        </a:spcAft>
                        <a:buClrTx/>
                        <a:buSzPct val="55000"/>
                        <a:buFont typeface="Wingdings" pitchFamily="2" charset="2"/>
                        <a:buNone/>
                        <a:tabLst/>
                      </a:pPr>
                      <a:r>
                        <a:rPr kumimoji="0" lang="en-GB" sz="1600" b="1" u="none" strike="noStrike" cap="none" normalizeH="0" baseline="0" dirty="0" smtClean="0">
                          <a:ln>
                            <a:noFill/>
                          </a:ln>
                          <a:solidFill>
                            <a:schemeClr val="accent3"/>
                          </a:solidFill>
                          <a:effectLst/>
                        </a:rPr>
                        <a:t>S</a:t>
                      </a:r>
                      <a:r>
                        <a:rPr kumimoji="0" lang="en-GB" sz="1600" b="1" u="none" strike="noStrike" cap="none" normalizeH="0" baseline="0" dirty="0" smtClean="0">
                          <a:ln>
                            <a:noFill/>
                          </a:ln>
                          <a:effectLst/>
                        </a:rPr>
                        <a:t>troke or TIA (previous history)</a:t>
                      </a:r>
                      <a:endParaRPr kumimoji="0" lang="en-GB" sz="1600" b="1" i="0" u="none" strike="noStrike" cap="none" normalizeH="0" baseline="0" dirty="0" smtClean="0">
                        <a:ln>
                          <a:noFill/>
                        </a:ln>
                        <a:solidFill>
                          <a:schemeClr val="bg1"/>
                        </a:solidFill>
                        <a:effectLst/>
                        <a:latin typeface="Arial" pitchFamily="34" charset="0"/>
                        <a:ea typeface="MS PGothic" pitchFamily="34" charset="-128"/>
                      </a:endParaRPr>
                    </a:p>
                  </a:txBody>
                  <a:tcPr marL="90000" marR="90000" marT="46795" marB="46795" anchor="ctr" horzOverflow="overflow"/>
                </a:tc>
                <a:tc>
                  <a:txBody>
                    <a:bodyPr/>
                    <a:lstStyle/>
                    <a:p>
                      <a:pPr marL="0" marR="0" lvl="0" indent="0" algn="ctr" defTabSz="914400" rtl="0" eaLnBrk="1" fontAlgn="base" latinLnBrk="0" hangingPunct="1">
                        <a:lnSpc>
                          <a:spcPct val="100000"/>
                        </a:lnSpc>
                        <a:spcBef>
                          <a:spcPct val="0"/>
                        </a:spcBef>
                        <a:spcAft>
                          <a:spcPct val="0"/>
                        </a:spcAft>
                        <a:buClrTx/>
                        <a:buSzPct val="55000"/>
                        <a:buFont typeface="Wingdings" pitchFamily="2" charset="2"/>
                        <a:buNone/>
                        <a:tabLst/>
                      </a:pPr>
                      <a:r>
                        <a:rPr kumimoji="0" lang="en-GB" sz="1600" b="1" u="none" strike="noStrike" cap="none" normalizeH="0" baseline="0" dirty="0" smtClean="0">
                          <a:ln>
                            <a:noFill/>
                          </a:ln>
                          <a:effectLst/>
                        </a:rPr>
                        <a:t>2</a:t>
                      </a:r>
                      <a:endParaRPr kumimoji="0" lang="en-GB" sz="1600" b="1" i="0" u="none" strike="noStrike" cap="none" normalizeH="0" baseline="0" dirty="0" smtClean="0">
                        <a:ln>
                          <a:noFill/>
                        </a:ln>
                        <a:solidFill>
                          <a:schemeClr val="bg1"/>
                        </a:solidFill>
                        <a:effectLst/>
                        <a:latin typeface="Arial" pitchFamily="34" charset="0"/>
                        <a:ea typeface="MS PGothic" pitchFamily="34" charset="-128"/>
                      </a:endParaRPr>
                    </a:p>
                  </a:txBody>
                  <a:tcPr marL="90000" marR="90000" marT="46795" marB="46795" anchor="ctr" horzOverflow="overflow"/>
                </a:tc>
              </a:tr>
            </a:tbl>
          </a:graphicData>
        </a:graphic>
      </p:graphicFrame>
      <p:sp>
        <p:nvSpPr>
          <p:cNvPr id="46124" name="Flèche droite 37"/>
          <p:cNvSpPr>
            <a:spLocks noChangeArrowheads="1"/>
          </p:cNvSpPr>
          <p:nvPr/>
        </p:nvSpPr>
        <p:spPr bwMode="auto">
          <a:xfrm>
            <a:off x="2651125" y="3097213"/>
            <a:ext cx="877888" cy="576262"/>
          </a:xfrm>
          <a:prstGeom prst="rightArrow">
            <a:avLst>
              <a:gd name="adj1" fmla="val 50000"/>
              <a:gd name="adj2" fmla="val 49998"/>
            </a:avLst>
          </a:prstGeom>
          <a:ln>
            <a:headEnd/>
            <a:tailEnd/>
          </a:ln>
        </p:spPr>
        <p:style>
          <a:lnRef idx="1">
            <a:schemeClr val="dk1"/>
          </a:lnRef>
          <a:fillRef idx="3">
            <a:schemeClr val="dk1"/>
          </a:fillRef>
          <a:effectRef idx="2">
            <a:schemeClr val="dk1"/>
          </a:effectRef>
          <a:fontRef idx="minor">
            <a:schemeClr val="lt1"/>
          </a:fontRef>
        </p:style>
        <p:txBody>
          <a:bodyPr anchorCtr="1"/>
          <a:lstStyle/>
          <a:p>
            <a:pPr eaLnBrk="0" hangingPunct="0">
              <a:lnSpc>
                <a:spcPct val="90000"/>
              </a:lnSpc>
              <a:spcBef>
                <a:spcPct val="30000"/>
              </a:spcBef>
              <a:buClr>
                <a:srgbClr val="FF9900"/>
              </a:buClr>
              <a:buFont typeface="Wingdings" pitchFamily="2" charset="2"/>
              <a:buNone/>
              <a:defRPr/>
            </a:pPr>
            <a:r>
              <a:rPr lang="en-US" sz="1600" b="1" dirty="0">
                <a:solidFill>
                  <a:prstClr val="white"/>
                </a:solidFill>
                <a:ea typeface="ＭＳ Ｐゴシック" pitchFamily="34" charset="-128"/>
              </a:rPr>
              <a:t>Sum</a:t>
            </a:r>
          </a:p>
        </p:txBody>
      </p:sp>
      <p:sp>
        <p:nvSpPr>
          <p:cNvPr id="120864" name="TextBox 7"/>
          <p:cNvSpPr txBox="1">
            <a:spLocks noChangeArrowheads="1"/>
          </p:cNvSpPr>
          <p:nvPr/>
        </p:nvSpPr>
        <p:spPr bwMode="auto">
          <a:xfrm>
            <a:off x="3587750" y="5446713"/>
            <a:ext cx="4262438" cy="369332"/>
          </a:xfrm>
          <a:prstGeom prst="rect">
            <a:avLst/>
          </a:prstGeom>
          <a:noFill/>
          <a:ln w="9525">
            <a:noFill/>
            <a:miter lim="800000"/>
            <a:headEnd/>
            <a:tailEnd/>
          </a:ln>
        </p:spPr>
        <p:txBody>
          <a:bodyPr>
            <a:spAutoFit/>
          </a:bodyPr>
          <a:lstStyle/>
          <a:p>
            <a:pPr marL="92075" indent="-92075">
              <a:lnSpc>
                <a:spcPct val="90000"/>
              </a:lnSpc>
              <a:spcBef>
                <a:spcPct val="30000"/>
              </a:spcBef>
              <a:buClr>
                <a:srgbClr val="FF9900"/>
              </a:buClr>
              <a:buFont typeface="Wingdings" pitchFamily="2" charset="2"/>
              <a:buNone/>
            </a:pPr>
            <a:r>
              <a:rPr lang="en-GB" sz="1000" b="1" dirty="0" smtClean="0">
                <a:solidFill>
                  <a:srgbClr val="0065A5"/>
                </a:solidFill>
              </a:rPr>
              <a:t>*Adjusted </a:t>
            </a:r>
            <a:r>
              <a:rPr lang="en-GB" sz="1000" b="1" dirty="0">
                <a:solidFill>
                  <a:srgbClr val="0065A5"/>
                </a:solidFill>
              </a:rPr>
              <a:t>stroke rate = expected stroke rate per 100 patient-years </a:t>
            </a:r>
            <a:br>
              <a:rPr lang="en-GB" sz="1000" b="1" dirty="0">
                <a:solidFill>
                  <a:srgbClr val="0065A5"/>
                </a:solidFill>
              </a:rPr>
            </a:br>
            <a:r>
              <a:rPr lang="en-GB" sz="1000" b="1" dirty="0">
                <a:solidFill>
                  <a:srgbClr val="0065A5"/>
                </a:solidFill>
              </a:rPr>
              <a:t>from exponential survival model, assuming ASA not taken</a:t>
            </a:r>
          </a:p>
        </p:txBody>
      </p:sp>
      <p:graphicFrame>
        <p:nvGraphicFramePr>
          <p:cNvPr id="17" name="Tableau 16"/>
          <p:cNvGraphicFramePr>
            <a:graphicFrameLocks noGrp="1"/>
          </p:cNvGraphicFramePr>
          <p:nvPr/>
        </p:nvGraphicFramePr>
        <p:xfrm>
          <a:off x="3565525" y="1169988"/>
          <a:ext cx="3095625" cy="4145135"/>
        </p:xfrm>
        <a:graphic>
          <a:graphicData uri="http://schemas.openxmlformats.org/drawingml/2006/table">
            <a:tbl>
              <a:tblPr firstRow="1" bandRow="1">
                <a:tableStyleId>{5C22544A-7EE6-4342-B048-85BDC9FD1C3A}</a:tableStyleId>
              </a:tblPr>
              <a:tblGrid>
                <a:gridCol w="1079869"/>
                <a:gridCol w="2015756"/>
              </a:tblGrid>
              <a:tr h="51812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dirty="0" smtClean="0">
                          <a:ln>
                            <a:noFill/>
                          </a:ln>
                          <a:solidFill>
                            <a:schemeClr val="bg1"/>
                          </a:solidFill>
                          <a:effectLst/>
                          <a:latin typeface="+mn-lt"/>
                          <a:cs typeface="Arial" charset="0"/>
                        </a:rPr>
                        <a:t>CHADS</a:t>
                      </a:r>
                      <a:r>
                        <a:rPr kumimoji="0" lang="fr-FR" sz="1600" b="1" i="0" u="none" strike="noStrike" cap="none" normalizeH="0" baseline="-25000" dirty="0" smtClean="0">
                          <a:ln>
                            <a:noFill/>
                          </a:ln>
                          <a:solidFill>
                            <a:schemeClr val="bg1"/>
                          </a:solidFill>
                          <a:effectLst/>
                          <a:latin typeface="+mn-lt"/>
                          <a:cs typeface="Arial" charset="0"/>
                        </a:rPr>
                        <a:t>2</a:t>
                      </a:r>
                      <a:r>
                        <a:rPr kumimoji="0" lang="fr-FR" sz="1600" b="1" i="0" u="none" strike="noStrike" cap="none" normalizeH="0" baseline="0" dirty="0" smtClean="0">
                          <a:ln>
                            <a:noFill/>
                          </a:ln>
                          <a:solidFill>
                            <a:schemeClr val="bg1"/>
                          </a:solidFill>
                          <a:effectLst/>
                          <a:latin typeface="+mn-lt"/>
                          <a:cs typeface="Arial" charset="0"/>
                        </a:rPr>
                        <a:t> </a:t>
                      </a:r>
                      <a:endParaRPr kumimoji="0" lang="fr-FR" sz="1600" b="1" i="0" u="none" strike="noStrike" cap="none" normalizeH="0" baseline="0" dirty="0" smtClean="0">
                        <a:ln>
                          <a:noFill/>
                        </a:ln>
                        <a:solidFill>
                          <a:schemeClr val="bg1"/>
                        </a:solidFill>
                        <a:effectLst>
                          <a:outerShdw blurRad="38100" dist="38100" dir="2700000" algn="tl">
                            <a:srgbClr val="C0C0C0"/>
                          </a:outerShdw>
                        </a:effectLst>
                        <a:latin typeface="+mn-lt"/>
                        <a:cs typeface="Arial" charset="0"/>
                      </a:endParaRPr>
                    </a:p>
                  </a:txBody>
                  <a:tcPr marL="91419" marR="91419"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GB" sz="1400" b="1" dirty="0" smtClean="0">
                          <a:solidFill>
                            <a:schemeClr val="bg1"/>
                          </a:solidFill>
                          <a:latin typeface="+mn-lt"/>
                        </a:rPr>
                        <a:t>Adjusted stroke rate* (95% CI)</a:t>
                      </a:r>
                      <a:endParaRPr kumimoji="0" lang="fr-FR" sz="1400" b="1" i="0" u="none" strike="noStrike" cap="none" normalizeH="0" baseline="0" dirty="0" smtClean="0">
                        <a:ln>
                          <a:noFill/>
                        </a:ln>
                        <a:solidFill>
                          <a:schemeClr val="bg1"/>
                        </a:solidFill>
                        <a:effectLst/>
                        <a:latin typeface="+mn-lt"/>
                        <a:cs typeface="Arial" charset="0"/>
                      </a:endParaRPr>
                    </a:p>
                  </a:txBody>
                  <a:tcPr marL="91419" marR="91419" marT="45711" marB="45711" anchor="ctr" horzOverflow="overflow"/>
                </a:tc>
              </a:tr>
              <a:tr h="51812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dirty="0" smtClean="0">
                          <a:ln>
                            <a:noFill/>
                          </a:ln>
                          <a:solidFill>
                            <a:srgbClr val="FBFCEE"/>
                          </a:solidFill>
                          <a:effectLst/>
                          <a:latin typeface="+mn-lt"/>
                          <a:cs typeface="Arial" charset="0"/>
                        </a:rPr>
                        <a:t>6</a:t>
                      </a:r>
                    </a:p>
                  </a:txBody>
                  <a:tcPr marL="91419" marR="91419" marT="45711" marB="45711" anchor="ctr" horzOverflow="overflow">
                    <a:solidFill>
                      <a:srgbClr val="7000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GB" sz="1400" b="1" dirty="0" smtClean="0">
                          <a:solidFill>
                            <a:srgbClr val="0065A5"/>
                          </a:solidFill>
                          <a:latin typeface="+mn-lt"/>
                        </a:rPr>
                        <a:t>18.2 </a:t>
                      </a:r>
                      <a:br>
                        <a:rPr lang="en-GB" sz="1400" b="1" dirty="0" smtClean="0">
                          <a:solidFill>
                            <a:srgbClr val="0065A5"/>
                          </a:solidFill>
                          <a:latin typeface="+mn-lt"/>
                        </a:rPr>
                      </a:br>
                      <a:r>
                        <a:rPr lang="en-GB" sz="1400" b="1" dirty="0" smtClean="0">
                          <a:solidFill>
                            <a:srgbClr val="0065A5"/>
                          </a:solidFill>
                          <a:latin typeface="+mn-lt"/>
                        </a:rPr>
                        <a:t>(10.5 to 27.4)</a:t>
                      </a:r>
                    </a:p>
                  </a:txBody>
                  <a:tcPr marL="91419" marR="91419" marT="45711" marB="45711" anchor="ctr" horzOverflow="overflow">
                    <a:solidFill>
                      <a:srgbClr val="DAE090"/>
                    </a:solidFill>
                  </a:tcPr>
                </a:tc>
              </a:tr>
              <a:tr h="51812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dirty="0" smtClean="0">
                          <a:ln>
                            <a:noFill/>
                          </a:ln>
                          <a:solidFill>
                            <a:srgbClr val="FBFCEE"/>
                          </a:solidFill>
                          <a:effectLst/>
                          <a:latin typeface="+mn-lt"/>
                          <a:cs typeface="Arial" charset="0"/>
                        </a:rPr>
                        <a:t>5</a:t>
                      </a:r>
                    </a:p>
                  </a:txBody>
                  <a:tcPr marL="91419" marR="91419" marT="45711" marB="45711" anchor="ctr" horzOverflow="overflow">
                    <a:solidFill>
                      <a:srgbClr val="C000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GB" sz="1400" b="1" dirty="0" smtClean="0">
                          <a:solidFill>
                            <a:srgbClr val="0065A5"/>
                          </a:solidFill>
                          <a:latin typeface="+mn-lt"/>
                        </a:rPr>
                        <a:t>12.5 </a:t>
                      </a:r>
                      <a:br>
                        <a:rPr lang="en-GB" sz="1400" b="1" dirty="0" smtClean="0">
                          <a:solidFill>
                            <a:srgbClr val="0065A5"/>
                          </a:solidFill>
                          <a:latin typeface="+mn-lt"/>
                        </a:rPr>
                      </a:br>
                      <a:r>
                        <a:rPr lang="en-GB" sz="1400" b="1" dirty="0" smtClean="0">
                          <a:solidFill>
                            <a:srgbClr val="0065A5"/>
                          </a:solidFill>
                          <a:latin typeface="+mn-lt"/>
                        </a:rPr>
                        <a:t>(8.2 to 17.5)</a:t>
                      </a:r>
                    </a:p>
                  </a:txBody>
                  <a:tcPr marL="91419" marR="91419" marT="45711" marB="45711" anchor="ctr" horzOverflow="overflow">
                    <a:solidFill>
                      <a:srgbClr val="E6EBB5"/>
                    </a:solidFill>
                  </a:tcPr>
                </a:tc>
              </a:tr>
              <a:tr h="51812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dirty="0" smtClean="0">
                          <a:ln>
                            <a:noFill/>
                          </a:ln>
                          <a:solidFill>
                            <a:srgbClr val="FBFCEE"/>
                          </a:solidFill>
                          <a:effectLst/>
                          <a:latin typeface="+mn-lt"/>
                          <a:cs typeface="Arial" charset="0"/>
                        </a:rPr>
                        <a:t>4</a:t>
                      </a:r>
                    </a:p>
                  </a:txBody>
                  <a:tcPr marL="91419" marR="91419" marT="45711" marB="45711" anchor="ctr" horzOverflow="overflow">
                    <a:solidFill>
                      <a:srgbClr val="FF00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GB" sz="1400" b="1" dirty="0" smtClean="0">
                          <a:solidFill>
                            <a:srgbClr val="0065A5"/>
                          </a:solidFill>
                          <a:latin typeface="+mn-lt"/>
                        </a:rPr>
                        <a:t>8.5 </a:t>
                      </a:r>
                      <a:br>
                        <a:rPr lang="en-GB" sz="1400" b="1" dirty="0" smtClean="0">
                          <a:solidFill>
                            <a:srgbClr val="0065A5"/>
                          </a:solidFill>
                          <a:latin typeface="+mn-lt"/>
                        </a:rPr>
                      </a:br>
                      <a:r>
                        <a:rPr lang="en-GB" sz="1400" b="1" dirty="0" smtClean="0">
                          <a:solidFill>
                            <a:srgbClr val="0065A5"/>
                          </a:solidFill>
                          <a:latin typeface="+mn-lt"/>
                        </a:rPr>
                        <a:t>(6.3 to 11.1)</a:t>
                      </a:r>
                    </a:p>
                  </a:txBody>
                  <a:tcPr marL="91419" marR="91419" marT="45711" marB="45711" anchor="ctr" horzOverflow="overflow">
                    <a:solidFill>
                      <a:srgbClr val="DAE090"/>
                    </a:solidFill>
                  </a:tcPr>
                </a:tc>
              </a:tr>
              <a:tr h="51812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dirty="0" smtClean="0">
                          <a:ln>
                            <a:noFill/>
                          </a:ln>
                          <a:solidFill>
                            <a:srgbClr val="0065A5"/>
                          </a:solidFill>
                          <a:effectLst/>
                          <a:latin typeface="+mn-lt"/>
                          <a:cs typeface="Arial" charset="0"/>
                        </a:rPr>
                        <a:t>3</a:t>
                      </a:r>
                    </a:p>
                  </a:txBody>
                  <a:tcPr marL="91419" marR="91419" marT="45711" marB="45711" anchor="ctr" horzOverflow="overflow">
                    <a:solidFill>
                      <a:srgbClr val="FF996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GB" sz="1400" b="1" dirty="0" smtClean="0">
                          <a:solidFill>
                            <a:srgbClr val="0065A5"/>
                          </a:solidFill>
                          <a:latin typeface="+mn-lt"/>
                        </a:rPr>
                        <a:t>5.9 </a:t>
                      </a:r>
                      <a:br>
                        <a:rPr lang="en-GB" sz="1400" b="1" dirty="0" smtClean="0">
                          <a:solidFill>
                            <a:srgbClr val="0065A5"/>
                          </a:solidFill>
                          <a:latin typeface="+mn-lt"/>
                        </a:rPr>
                      </a:br>
                      <a:r>
                        <a:rPr lang="en-GB" sz="1400" b="1" dirty="0" smtClean="0">
                          <a:solidFill>
                            <a:srgbClr val="0065A5"/>
                          </a:solidFill>
                          <a:latin typeface="+mn-lt"/>
                        </a:rPr>
                        <a:t>(4.6 to 7.3)</a:t>
                      </a:r>
                    </a:p>
                  </a:txBody>
                  <a:tcPr marL="91419" marR="91419" marT="45711" marB="45711" anchor="ctr" horzOverflow="overflow">
                    <a:solidFill>
                      <a:srgbClr val="E6EBB5"/>
                    </a:solidFill>
                  </a:tcPr>
                </a:tc>
              </a:tr>
              <a:tr h="51812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dirty="0" smtClean="0">
                          <a:ln>
                            <a:noFill/>
                          </a:ln>
                          <a:solidFill>
                            <a:srgbClr val="0065A5"/>
                          </a:solidFill>
                          <a:effectLst/>
                          <a:latin typeface="+mn-lt"/>
                          <a:cs typeface="Arial" charset="0"/>
                        </a:rPr>
                        <a:t>2</a:t>
                      </a:r>
                    </a:p>
                  </a:txBody>
                  <a:tcPr marL="91419" marR="91419" marT="45711" marB="45711" anchor="ctr" horzOverflow="overflow">
                    <a:solidFill>
                      <a:srgbClr val="FFCC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GB" sz="1400" b="1" dirty="0" smtClean="0">
                          <a:solidFill>
                            <a:srgbClr val="0065A5"/>
                          </a:solidFill>
                          <a:latin typeface="+mn-lt"/>
                        </a:rPr>
                        <a:t>4.0 </a:t>
                      </a:r>
                      <a:br>
                        <a:rPr lang="en-GB" sz="1400" b="1" dirty="0" smtClean="0">
                          <a:solidFill>
                            <a:srgbClr val="0065A5"/>
                          </a:solidFill>
                          <a:latin typeface="+mn-lt"/>
                        </a:rPr>
                      </a:br>
                      <a:r>
                        <a:rPr lang="en-GB" sz="1400" b="1" dirty="0" smtClean="0">
                          <a:solidFill>
                            <a:srgbClr val="0065A5"/>
                          </a:solidFill>
                          <a:latin typeface="+mn-lt"/>
                        </a:rPr>
                        <a:t>(3.1 to 5.1)</a:t>
                      </a:r>
                    </a:p>
                  </a:txBody>
                  <a:tcPr marL="91419" marR="91419" marT="45711" marB="45711" anchor="ctr" horzOverflow="overflow">
                    <a:solidFill>
                      <a:srgbClr val="DAE090"/>
                    </a:solidFill>
                  </a:tcPr>
                </a:tc>
              </a:tr>
              <a:tr h="51812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dirty="0" smtClean="0">
                          <a:ln>
                            <a:noFill/>
                          </a:ln>
                          <a:solidFill>
                            <a:srgbClr val="0065A5"/>
                          </a:solidFill>
                          <a:effectLst/>
                          <a:latin typeface="+mn-lt"/>
                          <a:cs typeface="Arial" charset="0"/>
                        </a:rPr>
                        <a:t>1</a:t>
                      </a:r>
                    </a:p>
                  </a:txBody>
                  <a:tcPr marL="91419" marR="91419" marT="45711" marB="45711" anchor="ctr" horzOverflow="overflow">
                    <a:solidFill>
                      <a:srgbClr val="FFFF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GB" sz="1400" b="1" dirty="0" smtClean="0">
                          <a:solidFill>
                            <a:srgbClr val="0065A5"/>
                          </a:solidFill>
                          <a:latin typeface="+mn-lt"/>
                        </a:rPr>
                        <a:t>2.8 </a:t>
                      </a:r>
                    </a:p>
                    <a:p>
                      <a:pPr marL="0" marR="0" lvl="0" indent="0" algn="ctr" defTabSz="914400" rtl="0" eaLnBrk="1" fontAlgn="base" latinLnBrk="0" hangingPunct="1">
                        <a:lnSpc>
                          <a:spcPct val="100000"/>
                        </a:lnSpc>
                        <a:spcBef>
                          <a:spcPct val="0"/>
                        </a:spcBef>
                        <a:spcAft>
                          <a:spcPct val="0"/>
                        </a:spcAft>
                        <a:buClrTx/>
                        <a:buSzTx/>
                        <a:buFontTx/>
                        <a:buNone/>
                        <a:tabLst/>
                        <a:defRPr/>
                      </a:pPr>
                      <a:r>
                        <a:rPr lang="en-GB" sz="1400" b="1" dirty="0" smtClean="0">
                          <a:solidFill>
                            <a:srgbClr val="0065A5"/>
                          </a:solidFill>
                          <a:latin typeface="+mn-lt"/>
                        </a:rPr>
                        <a:t>(2.0 to 3.8)</a:t>
                      </a:r>
                    </a:p>
                  </a:txBody>
                  <a:tcPr marL="91419" marR="91419" marT="45711" marB="45711" anchor="ctr" horzOverflow="overflow">
                    <a:solidFill>
                      <a:srgbClr val="E6EBB5"/>
                    </a:solidFill>
                  </a:tcPr>
                </a:tc>
              </a:tr>
              <a:tr h="51812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dirty="0" smtClean="0">
                          <a:ln>
                            <a:noFill/>
                          </a:ln>
                          <a:solidFill>
                            <a:srgbClr val="0065A5"/>
                          </a:solidFill>
                          <a:effectLst/>
                          <a:latin typeface="+mn-lt"/>
                          <a:cs typeface="Arial" charset="0"/>
                        </a:rPr>
                        <a:t>0</a:t>
                      </a:r>
                    </a:p>
                  </a:txBody>
                  <a:tcPr marL="91419" marR="91419"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GB" sz="1400" b="1" dirty="0" smtClean="0">
                          <a:solidFill>
                            <a:srgbClr val="0065A5"/>
                          </a:solidFill>
                          <a:latin typeface="+mn-lt"/>
                        </a:rPr>
                        <a:t>1.9 </a:t>
                      </a:r>
                    </a:p>
                    <a:p>
                      <a:pPr marL="0" marR="0" lvl="0" indent="0" algn="ctr" defTabSz="914400" rtl="0" eaLnBrk="1" fontAlgn="base" latinLnBrk="0" hangingPunct="1">
                        <a:lnSpc>
                          <a:spcPct val="100000"/>
                        </a:lnSpc>
                        <a:spcBef>
                          <a:spcPct val="0"/>
                        </a:spcBef>
                        <a:spcAft>
                          <a:spcPct val="0"/>
                        </a:spcAft>
                        <a:buClrTx/>
                        <a:buSzTx/>
                        <a:buFontTx/>
                        <a:buNone/>
                        <a:tabLst/>
                        <a:defRPr/>
                      </a:pPr>
                      <a:r>
                        <a:rPr lang="en-GB" sz="1400" b="1" dirty="0" smtClean="0">
                          <a:solidFill>
                            <a:srgbClr val="0065A5"/>
                          </a:solidFill>
                          <a:latin typeface="+mn-lt"/>
                        </a:rPr>
                        <a:t>(1.2 to</a:t>
                      </a:r>
                      <a:r>
                        <a:rPr lang="en-GB" sz="1400" b="1" baseline="0" dirty="0" smtClean="0">
                          <a:solidFill>
                            <a:srgbClr val="0065A5"/>
                          </a:solidFill>
                          <a:latin typeface="+mn-lt"/>
                        </a:rPr>
                        <a:t> </a:t>
                      </a:r>
                      <a:r>
                        <a:rPr lang="en-GB" sz="1400" b="1" dirty="0" smtClean="0">
                          <a:solidFill>
                            <a:srgbClr val="0065A5"/>
                          </a:solidFill>
                          <a:latin typeface="+mn-lt"/>
                        </a:rPr>
                        <a:t>3.0)</a:t>
                      </a:r>
                    </a:p>
                  </a:txBody>
                  <a:tcPr marL="91419" marR="91419" marT="45711" marB="45711" anchor="ctr" horzOverflow="overflow">
                    <a:solidFill>
                      <a:srgbClr val="DAE090"/>
                    </a:solidFill>
                  </a:tcPr>
                </a:tc>
              </a:tr>
            </a:tbl>
          </a:graphicData>
        </a:graphic>
      </p:graphicFrame>
      <p:sp>
        <p:nvSpPr>
          <p:cNvPr id="120894" name="Ellipse 17"/>
          <p:cNvSpPr>
            <a:spLocks noChangeArrowheads="1"/>
          </p:cNvSpPr>
          <p:nvPr/>
        </p:nvSpPr>
        <p:spPr bwMode="auto">
          <a:xfrm>
            <a:off x="6843713" y="4254500"/>
            <a:ext cx="792162" cy="1192213"/>
          </a:xfrm>
          <a:prstGeom prst="ellipse">
            <a:avLst/>
          </a:prstGeom>
          <a:noFill/>
          <a:ln w="31750" algn="ctr">
            <a:solidFill>
              <a:srgbClr val="FF0000"/>
            </a:solidFill>
            <a:round/>
            <a:headEnd/>
            <a:tailEnd/>
          </a:ln>
        </p:spPr>
        <p:txBody>
          <a:bodyPr/>
          <a:lstStyle/>
          <a:p>
            <a:pPr>
              <a:lnSpc>
                <a:spcPct val="90000"/>
              </a:lnSpc>
              <a:spcBef>
                <a:spcPct val="30000"/>
              </a:spcBef>
              <a:buClr>
                <a:srgbClr val="FF9900"/>
              </a:buClr>
              <a:buFont typeface="Wingdings" pitchFamily="2" charset="2"/>
              <a:buNone/>
            </a:pPr>
            <a:endParaRPr lang="fr-FR" sz="1600" b="1">
              <a:solidFill>
                <a:srgbClr val="0065A5"/>
              </a:solidFill>
            </a:endParaRPr>
          </a:p>
        </p:txBody>
      </p:sp>
      <p:sp>
        <p:nvSpPr>
          <p:cNvPr id="120895" name="Ellipse 18"/>
          <p:cNvSpPr>
            <a:spLocks noChangeArrowheads="1"/>
          </p:cNvSpPr>
          <p:nvPr/>
        </p:nvSpPr>
        <p:spPr bwMode="auto">
          <a:xfrm>
            <a:off x="3708400" y="4222750"/>
            <a:ext cx="792163" cy="1223963"/>
          </a:xfrm>
          <a:prstGeom prst="ellipse">
            <a:avLst/>
          </a:prstGeom>
          <a:noFill/>
          <a:ln w="31750" algn="ctr">
            <a:solidFill>
              <a:srgbClr val="FF0000"/>
            </a:solidFill>
            <a:round/>
            <a:headEnd/>
            <a:tailEnd/>
          </a:ln>
        </p:spPr>
        <p:txBody>
          <a:bodyPr/>
          <a:lstStyle/>
          <a:p>
            <a:pPr>
              <a:lnSpc>
                <a:spcPct val="90000"/>
              </a:lnSpc>
              <a:spcBef>
                <a:spcPct val="30000"/>
              </a:spcBef>
              <a:buClr>
                <a:srgbClr val="FF9900"/>
              </a:buClr>
              <a:buFont typeface="Wingdings" pitchFamily="2" charset="2"/>
              <a:buNone/>
            </a:pPr>
            <a:endParaRPr lang="fr-FR" sz="1600" b="1">
              <a:solidFill>
                <a:srgbClr val="0065A5"/>
              </a:solidFill>
            </a:endParaRPr>
          </a:p>
        </p:txBody>
      </p:sp>
      <p:sp>
        <p:nvSpPr>
          <p:cNvPr id="110666" name="ZoneTexte 19"/>
          <p:cNvSpPr txBox="1">
            <a:spLocks noChangeArrowheads="1"/>
          </p:cNvSpPr>
          <p:nvPr/>
        </p:nvSpPr>
        <p:spPr bwMode="auto">
          <a:xfrm>
            <a:off x="7812360" y="4414838"/>
            <a:ext cx="1261790" cy="757237"/>
          </a:xfrm>
          <a:prstGeom prst="rect">
            <a:avLst/>
          </a:prstGeom>
          <a:solidFill>
            <a:schemeClr val="bg1"/>
          </a:solidFill>
          <a:ln w="19050">
            <a:solidFill>
              <a:schemeClr val="accent4">
                <a:lumMod val="75000"/>
              </a:schemeClr>
            </a:solidFill>
            <a:miter lim="800000"/>
            <a:headEnd/>
            <a:tailEnd/>
          </a:ln>
        </p:spPr>
        <p:txBody>
          <a:bodyPr anchor="ctr"/>
          <a:lstStyle>
            <a:defPPr>
              <a:defRPr lang="en-US"/>
            </a:defPPr>
            <a:lvl1pPr eaLnBrk="0" hangingPunct="0">
              <a:lnSpc>
                <a:spcPct val="90000"/>
              </a:lnSpc>
              <a:spcBef>
                <a:spcPct val="30000"/>
              </a:spcBef>
              <a:buClr>
                <a:srgbClr val="FF9900"/>
              </a:buClr>
              <a:buFont typeface="Wingdings" pitchFamily="2" charset="2"/>
              <a:buNone/>
              <a:defRPr sz="1600" b="1" kern="0">
                <a:solidFill>
                  <a:schemeClr val="accent5"/>
                </a:solidFill>
                <a:latin typeface="+mj-lt"/>
                <a:ea typeface="+mj-ea"/>
                <a:cs typeface="+mj-cs"/>
              </a:defRPr>
            </a:lvl1pPr>
          </a:lstStyle>
          <a:p>
            <a:pPr algn="ctr">
              <a:defRPr/>
            </a:pPr>
            <a:r>
              <a:rPr lang="fr-FR" dirty="0" smtClean="0">
                <a:solidFill>
                  <a:srgbClr val="0065A5"/>
                </a:solidFill>
                <a:cs typeface="Calibri" pitchFamily="34" charset="0"/>
              </a:rPr>
              <a:t>33.6% </a:t>
            </a:r>
            <a:r>
              <a:rPr lang="fr-FR" dirty="0" err="1" smtClean="0">
                <a:solidFill>
                  <a:srgbClr val="0065A5"/>
                </a:solidFill>
                <a:cs typeface="Calibri" pitchFamily="34" charset="0"/>
              </a:rPr>
              <a:t>with</a:t>
            </a:r>
            <a:r>
              <a:rPr lang="fr-FR" dirty="0" smtClean="0">
                <a:solidFill>
                  <a:srgbClr val="0065A5"/>
                </a:solidFill>
                <a:cs typeface="Calibri" pitchFamily="34" charset="0"/>
              </a:rPr>
              <a:t> </a:t>
            </a:r>
            <a:r>
              <a:rPr lang="fr-FR" dirty="0">
                <a:solidFill>
                  <a:srgbClr val="0065A5"/>
                </a:solidFill>
                <a:cs typeface="Calibri" pitchFamily="34" charset="0"/>
              </a:rPr>
              <a:t>CHADS</a:t>
            </a:r>
            <a:r>
              <a:rPr lang="fr-FR" baseline="-25000" dirty="0">
                <a:solidFill>
                  <a:srgbClr val="0065A5"/>
                </a:solidFill>
                <a:cs typeface="Calibri" pitchFamily="34" charset="0"/>
              </a:rPr>
              <a:t>2</a:t>
            </a:r>
            <a:r>
              <a:rPr lang="fr-FR" dirty="0">
                <a:solidFill>
                  <a:srgbClr val="0065A5"/>
                </a:solidFill>
                <a:cs typeface="Calibri" pitchFamily="34" charset="0"/>
              </a:rPr>
              <a:t> </a:t>
            </a:r>
            <a:br>
              <a:rPr lang="fr-FR" dirty="0">
                <a:solidFill>
                  <a:srgbClr val="0065A5"/>
                </a:solidFill>
                <a:cs typeface="Calibri" pitchFamily="34" charset="0"/>
              </a:rPr>
            </a:br>
            <a:r>
              <a:rPr lang="fr-FR" dirty="0">
                <a:solidFill>
                  <a:srgbClr val="0065A5"/>
                </a:solidFill>
                <a:cs typeface="Calibri" pitchFamily="34" charset="0"/>
              </a:rPr>
              <a:t>0 or 1</a:t>
            </a:r>
          </a:p>
        </p:txBody>
      </p:sp>
      <p:sp>
        <p:nvSpPr>
          <p:cNvPr id="15" name="Rectangle 16"/>
          <p:cNvSpPr>
            <a:spLocks noChangeArrowheads="1"/>
          </p:cNvSpPr>
          <p:nvPr/>
        </p:nvSpPr>
        <p:spPr bwMode="auto">
          <a:xfrm>
            <a:off x="107504" y="6021288"/>
            <a:ext cx="5956300" cy="431800"/>
          </a:xfrm>
          <a:prstGeom prst="rect">
            <a:avLst/>
          </a:prstGeom>
          <a:noFill/>
          <a:ln>
            <a:noFill/>
          </a:ln>
          <a:extLst/>
        </p:spPr>
        <p:txBody>
          <a:bodyPr anchor="b">
            <a:spAutoFit/>
          </a:bodyPr>
          <a:lstStyle/>
          <a:p>
            <a:pPr eaLnBrk="0" hangingPunct="0">
              <a:buClr>
                <a:srgbClr val="FF9900"/>
              </a:buClr>
              <a:buFont typeface="Wingdings" pitchFamily="2" charset="2"/>
              <a:buNone/>
              <a:defRPr/>
            </a:pPr>
            <a:r>
              <a:rPr lang="en-CA" sz="1100" b="1" i="1" kern="0" dirty="0">
                <a:solidFill>
                  <a:srgbClr val="0065A5"/>
                </a:solidFill>
                <a:ea typeface="MS PGothic" pitchFamily="34" charset="-128"/>
                <a:cs typeface="Calibri" pitchFamily="34" charset="0"/>
              </a:rPr>
              <a:t>1. Gage et al. JAMA 2001;285:2864–2870</a:t>
            </a:r>
          </a:p>
          <a:p>
            <a:pPr eaLnBrk="0" hangingPunct="0">
              <a:buClr>
                <a:srgbClr val="FF9900"/>
              </a:buClr>
              <a:buFont typeface="Wingdings" pitchFamily="2" charset="2"/>
              <a:buNone/>
              <a:defRPr/>
            </a:pPr>
            <a:r>
              <a:rPr lang="en-CA" sz="1100" b="1" i="1" kern="0" dirty="0">
                <a:solidFill>
                  <a:srgbClr val="0065A5"/>
                </a:solidFill>
                <a:ea typeface="MS PGothic" pitchFamily="34" charset="-128"/>
                <a:cs typeface="Calibri" pitchFamily="34" charset="0"/>
              </a:rPr>
              <a:t>2. Gage et al. Circulation 2004;110:2287–2292</a:t>
            </a:r>
          </a:p>
        </p:txBody>
      </p:sp>
      <p:sp>
        <p:nvSpPr>
          <p:cNvPr id="16" name="Rectangle 16"/>
          <p:cNvSpPr>
            <a:spLocks noChangeArrowheads="1"/>
          </p:cNvSpPr>
          <p:nvPr/>
        </p:nvSpPr>
        <p:spPr bwMode="auto">
          <a:xfrm>
            <a:off x="3203848" y="6021288"/>
            <a:ext cx="5192713" cy="431800"/>
          </a:xfrm>
          <a:prstGeom prst="rect">
            <a:avLst/>
          </a:prstGeom>
          <a:noFill/>
          <a:ln>
            <a:noFill/>
          </a:ln>
          <a:extLst/>
        </p:spPr>
        <p:txBody>
          <a:bodyPr anchor="b">
            <a:spAutoFit/>
          </a:bodyPr>
          <a:lstStyle/>
          <a:p>
            <a:pPr eaLnBrk="0" hangingPunct="0">
              <a:buClr>
                <a:srgbClr val="FF9900"/>
              </a:buClr>
              <a:buFont typeface="Wingdings" pitchFamily="2" charset="2"/>
              <a:buNone/>
              <a:defRPr/>
            </a:pPr>
            <a:r>
              <a:rPr lang="en-CA" sz="1100" b="1" i="1" kern="0" dirty="0">
                <a:solidFill>
                  <a:srgbClr val="0065A5"/>
                </a:solidFill>
                <a:ea typeface="MS PGothic" pitchFamily="34" charset="-128"/>
                <a:cs typeface="Calibri" pitchFamily="34" charset="0"/>
              </a:rPr>
              <a:t>3. Camm et al. Eur Heart J 2010;31:2369–2429</a:t>
            </a:r>
          </a:p>
          <a:p>
            <a:pPr eaLnBrk="0" hangingPunct="0">
              <a:buClr>
                <a:srgbClr val="FF9900"/>
              </a:buClr>
              <a:buFont typeface="Wingdings" pitchFamily="2" charset="2"/>
              <a:buNone/>
              <a:defRPr/>
            </a:pPr>
            <a:r>
              <a:rPr lang="en-CA" sz="1100" b="1" i="1" kern="0" dirty="0">
                <a:solidFill>
                  <a:srgbClr val="0065A5"/>
                </a:solidFill>
                <a:ea typeface="MS PGothic" pitchFamily="34" charset="-128"/>
                <a:cs typeface="Calibri" pitchFamily="34" charset="0"/>
              </a:rPr>
              <a:t>4. Nieuwlaat et al. Eur Heart J 2006;27:3018–3026</a:t>
            </a:r>
          </a:p>
        </p:txBody>
      </p:sp>
      <p:sp>
        <p:nvSpPr>
          <p:cNvPr id="120903" name="Footer Placeholder 1"/>
          <p:cNvSpPr txBox="1">
            <a:spLocks/>
          </p:cNvSpPr>
          <p:nvPr/>
        </p:nvSpPr>
        <p:spPr bwMode="auto">
          <a:xfrm>
            <a:off x="0" y="6488584"/>
            <a:ext cx="4217821" cy="230832"/>
          </a:xfrm>
          <a:prstGeom prst="rect">
            <a:avLst/>
          </a:prstGeom>
          <a:noFill/>
          <a:ln w="9525">
            <a:noFill/>
            <a:miter lim="800000"/>
            <a:headEnd/>
            <a:tailEnd/>
          </a:ln>
        </p:spPr>
        <p:txBody>
          <a:bodyPr wrap="none" anchor="ctr">
            <a:spAutoFit/>
          </a:bodyPr>
          <a:lstStyle/>
          <a:p>
            <a:pPr>
              <a:spcBef>
                <a:spcPts val="200"/>
              </a:spcBef>
              <a:spcAft>
                <a:spcPts val="200"/>
              </a:spcAft>
            </a:pPr>
            <a:r>
              <a:rPr lang="en-GB" sz="900" dirty="0">
                <a:cs typeface="Arial" pitchFamily="34" charset="0"/>
              </a:rPr>
              <a:t>Date of Preparation: October  2013. 432UK13PR10268-01. Not for further distribution.</a:t>
            </a:r>
            <a:endParaRPr lang="en-US" sz="900" dirty="0">
              <a:cs typeface="Arial" pitchFamily="34" charset="0"/>
            </a:endParaRPr>
          </a:p>
        </p:txBody>
      </p:sp>
      <p:sp>
        <p:nvSpPr>
          <p:cNvPr id="18" name="Rectangle 17"/>
          <p:cNvSpPr/>
          <p:nvPr/>
        </p:nvSpPr>
        <p:spPr>
          <a:xfrm>
            <a:off x="8676456" y="6525344"/>
            <a:ext cx="300082" cy="230832"/>
          </a:xfrm>
          <a:prstGeom prst="rect">
            <a:avLst/>
          </a:prstGeom>
        </p:spPr>
        <p:txBody>
          <a:bodyPr wrap="none">
            <a:spAutoFit/>
          </a:bodyPr>
          <a:lstStyle/>
          <a:p>
            <a:pPr algn="r"/>
            <a:fld id="{AD25A5A3-5468-4E0D-84F3-0F75915AC00F}" type="slidenum">
              <a:rPr lang="en-US" sz="900" smtClean="0">
                <a:ea typeface="MS PGothic"/>
                <a:cs typeface="Arial" pitchFamily="34" charset="0"/>
              </a:rPr>
              <a:pPr algn="r"/>
              <a:t>32</a:t>
            </a:fld>
            <a:endParaRPr lang="en-US" sz="900" dirty="0" smtClean="0">
              <a:ea typeface="MS PGothic"/>
              <a:cs typeface="Arial" pitchFamily="34" charset="0"/>
            </a:endParaRPr>
          </a:p>
        </p:txBody>
      </p:sp>
    </p:spTree>
    <p:extLst>
      <p:ext uri="{BB962C8B-B14F-4D97-AF65-F5344CB8AC3E}">
        <p14:creationId xmlns:p14="http://schemas.microsoft.com/office/powerpoint/2010/main" val="2291530035"/>
      </p:ext>
    </p:extLst>
  </p:cSld>
  <p:clrMapOvr>
    <a:masterClrMapping/>
  </p:clrMapOvr>
  <p:transition xmlns:p14="http://schemas.microsoft.com/office/powerpoint/2010/main" spd="med">
    <p:pull/>
  </p:transition>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p:cNvGraphicFramePr>
            <a:graphicFrameLocks noGrp="1"/>
          </p:cNvGraphicFramePr>
          <p:nvPr>
            <p:ph idx="1"/>
            <p:extLst>
              <p:ext uri="{D42A27DB-BD31-4B8C-83A1-F6EECF244321}">
                <p14:modId xmlns:p14="http://schemas.microsoft.com/office/powerpoint/2010/main" val="1491732858"/>
              </p:ext>
            </p:extLst>
          </p:nvPr>
        </p:nvGraphicFramePr>
        <p:xfrm>
          <a:off x="352425" y="1520191"/>
          <a:ext cx="8229600" cy="3861434"/>
        </p:xfrm>
        <a:graphic>
          <a:graphicData uri="http://schemas.openxmlformats.org/drawingml/2006/table">
            <a:tbl>
              <a:tblPr firstRow="1" bandRow="1">
                <a:tableStyleId>{5C22544A-7EE6-4342-B048-85BDC9FD1C3A}</a:tableStyleId>
              </a:tblPr>
              <a:tblGrid>
                <a:gridCol w="1876425"/>
                <a:gridCol w="923925"/>
                <a:gridCol w="4490761"/>
                <a:gridCol w="938489"/>
              </a:tblGrid>
              <a:tr h="371475">
                <a:tc>
                  <a:txBody>
                    <a:bodyPr/>
                    <a:lstStyle/>
                    <a:p>
                      <a:pPr marL="180975" marR="0" lvl="0" indent="-180975" algn="l" defTabSz="914400" rtl="0" eaLnBrk="1" fontAlgn="base" latinLnBrk="0" hangingPunct="1">
                        <a:lnSpc>
                          <a:spcPct val="100000"/>
                        </a:lnSpc>
                        <a:spcBef>
                          <a:spcPct val="0"/>
                        </a:spcBef>
                        <a:spcAft>
                          <a:spcPct val="0"/>
                        </a:spcAft>
                        <a:buClrTx/>
                        <a:buSzTx/>
                        <a:buFontTx/>
                        <a:buNone/>
                        <a:tabLst/>
                      </a:pPr>
                      <a:r>
                        <a:rPr kumimoji="0" lang="en-GB" sz="1600" u="none" strike="noStrike" cap="none" normalizeH="0" baseline="0" dirty="0" smtClean="0">
                          <a:ln>
                            <a:noFill/>
                          </a:ln>
                          <a:effectLst/>
                        </a:rPr>
                        <a:t>CHADS</a:t>
                      </a:r>
                      <a:r>
                        <a:rPr kumimoji="0" lang="en-GB" sz="1600" u="none" strike="noStrike" cap="none" normalizeH="0" baseline="-25000" dirty="0" smtClean="0">
                          <a:ln>
                            <a:noFill/>
                          </a:ln>
                          <a:effectLst/>
                        </a:rPr>
                        <a:t>2</a:t>
                      </a:r>
                      <a:endParaRPr kumimoji="0" lang="en-GB" sz="1600" b="1" i="0" u="none" strike="noStrike" cap="none" normalizeH="0" baseline="0" dirty="0" smtClean="0">
                        <a:ln>
                          <a:noFill/>
                        </a:ln>
                        <a:solidFill>
                          <a:schemeClr val="bg1"/>
                        </a:solidFill>
                        <a:effectLst/>
                        <a:latin typeface="Arial" pitchFamily="34" charset="0"/>
                        <a:ea typeface="MS PGothic" pitchFamily="34" charset="-128"/>
                        <a:cs typeface="Times New Roman" pitchFamily="18" charset="0"/>
                      </a:endParaRPr>
                    </a:p>
                  </a:txBody>
                  <a:tcPr marL="87330" marR="87330" anchor="ctr" horzOverflow="overflow"/>
                </a:tc>
                <a:tc>
                  <a:txBody>
                    <a:bodyPr/>
                    <a:lstStyle/>
                    <a:p>
                      <a:pPr marL="180975" marR="0" lvl="0" indent="-180975" algn="ctr" defTabSz="914400" rtl="0" eaLnBrk="1" fontAlgn="base" latinLnBrk="0" hangingPunct="1">
                        <a:lnSpc>
                          <a:spcPct val="100000"/>
                        </a:lnSpc>
                        <a:spcBef>
                          <a:spcPct val="0"/>
                        </a:spcBef>
                        <a:spcAft>
                          <a:spcPct val="0"/>
                        </a:spcAft>
                        <a:buClrTx/>
                        <a:buSzTx/>
                        <a:buFontTx/>
                        <a:buNone/>
                        <a:tabLst/>
                      </a:pPr>
                      <a:r>
                        <a:rPr kumimoji="0" lang="en-GB" sz="1600" u="none" strike="noStrike" cap="none" normalizeH="0" baseline="0" smtClean="0">
                          <a:ln>
                            <a:noFill/>
                          </a:ln>
                          <a:effectLst/>
                        </a:rPr>
                        <a:t>Score</a:t>
                      </a:r>
                      <a:endParaRPr kumimoji="0" lang="en-GB" sz="1600" b="1" i="0" u="none" strike="noStrike" cap="none" normalizeH="0" baseline="0" smtClean="0">
                        <a:ln>
                          <a:noFill/>
                        </a:ln>
                        <a:solidFill>
                          <a:schemeClr val="bg1"/>
                        </a:solidFill>
                        <a:effectLst/>
                        <a:latin typeface="Arial" pitchFamily="34" charset="0"/>
                        <a:ea typeface="MS PGothic" pitchFamily="34" charset="-128"/>
                        <a:cs typeface="Times New Roman" pitchFamily="18" charset="0"/>
                      </a:endParaRPr>
                    </a:p>
                  </a:txBody>
                  <a:tcPr marL="87330" marR="87330" anchor="ctr" horzOverflow="overflow"/>
                </a:tc>
                <a:tc>
                  <a:txBody>
                    <a:bodyPr/>
                    <a:lstStyle/>
                    <a:p>
                      <a:pPr marL="180975" marR="0" lvl="0" indent="-180975" algn="l" defTabSz="914400" rtl="0" eaLnBrk="1" fontAlgn="base" latinLnBrk="0" hangingPunct="1">
                        <a:lnSpc>
                          <a:spcPct val="100000"/>
                        </a:lnSpc>
                        <a:spcBef>
                          <a:spcPct val="0"/>
                        </a:spcBef>
                        <a:spcAft>
                          <a:spcPct val="0"/>
                        </a:spcAft>
                        <a:buClrTx/>
                        <a:buSzTx/>
                        <a:buFontTx/>
                        <a:buNone/>
                        <a:tabLst/>
                      </a:pPr>
                      <a:r>
                        <a:rPr kumimoji="0" lang="en-GB" sz="1600" u="none" strike="noStrike" cap="none" normalizeH="0" baseline="0" dirty="0" smtClean="0">
                          <a:ln>
                            <a:noFill/>
                          </a:ln>
                          <a:effectLst/>
                        </a:rPr>
                        <a:t>CHA</a:t>
                      </a:r>
                      <a:r>
                        <a:rPr kumimoji="0" lang="en-GB" sz="1600" u="none" strike="noStrike" cap="none" normalizeH="0" baseline="-25000" dirty="0" smtClean="0">
                          <a:ln>
                            <a:noFill/>
                          </a:ln>
                          <a:effectLst/>
                        </a:rPr>
                        <a:t>2</a:t>
                      </a:r>
                      <a:r>
                        <a:rPr kumimoji="0" lang="en-GB" sz="1600" u="none" strike="noStrike" cap="none" normalizeH="0" baseline="0" dirty="0" smtClean="0">
                          <a:ln>
                            <a:noFill/>
                          </a:ln>
                          <a:effectLst/>
                        </a:rPr>
                        <a:t>DS</a:t>
                      </a:r>
                      <a:r>
                        <a:rPr kumimoji="0" lang="en-GB" sz="1600" u="none" strike="noStrike" cap="none" normalizeH="0" baseline="-25000" dirty="0" smtClean="0">
                          <a:ln>
                            <a:noFill/>
                          </a:ln>
                          <a:effectLst/>
                        </a:rPr>
                        <a:t>2</a:t>
                      </a:r>
                      <a:r>
                        <a:rPr kumimoji="0" lang="en-GB" sz="1600" u="none" strike="noStrike" cap="none" normalizeH="0" baseline="0" dirty="0" smtClean="0">
                          <a:ln>
                            <a:noFill/>
                          </a:ln>
                          <a:effectLst/>
                        </a:rPr>
                        <a:t>-VASc   </a:t>
                      </a:r>
                      <a:endParaRPr kumimoji="0" lang="en-GB" sz="1600" b="1" i="0" u="none" strike="noStrike" cap="none" normalizeH="0" baseline="0" dirty="0" smtClean="0">
                        <a:ln>
                          <a:noFill/>
                        </a:ln>
                        <a:solidFill>
                          <a:schemeClr val="bg1"/>
                        </a:solidFill>
                        <a:effectLst/>
                        <a:latin typeface="Arial" pitchFamily="34" charset="0"/>
                        <a:ea typeface="MS PGothic" pitchFamily="34" charset="-128"/>
                        <a:cs typeface="Times New Roman" pitchFamily="18" charset="0"/>
                      </a:endParaRPr>
                    </a:p>
                  </a:txBody>
                  <a:tcPr marL="87330" marR="87330" anchor="ctr" horzOverflow="overflow"/>
                </a:tc>
                <a:tc>
                  <a:txBody>
                    <a:bodyPr/>
                    <a:lstStyle/>
                    <a:p>
                      <a:pPr marL="180975" marR="0" lvl="0" indent="-180975" algn="ctr" defTabSz="914400" rtl="0" eaLnBrk="1" fontAlgn="base" latinLnBrk="0" hangingPunct="1">
                        <a:lnSpc>
                          <a:spcPct val="100000"/>
                        </a:lnSpc>
                        <a:spcBef>
                          <a:spcPct val="0"/>
                        </a:spcBef>
                        <a:spcAft>
                          <a:spcPct val="0"/>
                        </a:spcAft>
                        <a:buClrTx/>
                        <a:buSzTx/>
                        <a:buFontTx/>
                        <a:buNone/>
                        <a:tabLst/>
                      </a:pPr>
                      <a:r>
                        <a:rPr kumimoji="0" lang="en-GB" sz="1600" u="none" strike="noStrike" cap="none" normalizeH="0" baseline="0" smtClean="0">
                          <a:ln>
                            <a:noFill/>
                          </a:ln>
                          <a:effectLst/>
                        </a:rPr>
                        <a:t>Score </a:t>
                      </a:r>
                      <a:endParaRPr kumimoji="0" lang="en-GB" sz="1600" b="1" i="0" u="none" strike="noStrike" cap="none" normalizeH="0" baseline="0" smtClean="0">
                        <a:ln>
                          <a:noFill/>
                        </a:ln>
                        <a:solidFill>
                          <a:schemeClr val="bg1"/>
                        </a:solidFill>
                        <a:effectLst/>
                        <a:latin typeface="Arial" pitchFamily="34" charset="0"/>
                        <a:ea typeface="MS PGothic" pitchFamily="34" charset="-128"/>
                        <a:cs typeface="Times New Roman" pitchFamily="18" charset="0"/>
                      </a:endParaRPr>
                    </a:p>
                  </a:txBody>
                  <a:tcPr marL="87330" marR="87330" anchor="ctr" horzOverflow="overflow"/>
                </a:tc>
              </a:tr>
              <a:tr h="371475">
                <a:tc>
                  <a:txBody>
                    <a:bodyPr/>
                    <a:lstStyle/>
                    <a:p>
                      <a:pPr marL="180975" marR="0" lvl="0" indent="-180975" algn="l" defTabSz="914400" rtl="0" eaLnBrk="1" fontAlgn="base" latinLnBrk="0" hangingPunct="1">
                        <a:lnSpc>
                          <a:spcPct val="100000"/>
                        </a:lnSpc>
                        <a:spcBef>
                          <a:spcPct val="0"/>
                        </a:spcBef>
                        <a:spcAft>
                          <a:spcPct val="0"/>
                        </a:spcAft>
                        <a:buClrTx/>
                        <a:buSzTx/>
                        <a:buFontTx/>
                        <a:buNone/>
                        <a:tabLst/>
                      </a:pPr>
                      <a:r>
                        <a:rPr kumimoji="0" lang="en-GB" sz="1400" u="none" strike="noStrike" cap="none" normalizeH="0" baseline="0" dirty="0" smtClean="0">
                          <a:ln>
                            <a:noFill/>
                          </a:ln>
                          <a:solidFill>
                            <a:srgbClr val="000000"/>
                          </a:solidFill>
                          <a:effectLst/>
                        </a:rPr>
                        <a:t>Congestive heart failure  </a:t>
                      </a:r>
                      <a:endParaRPr kumimoji="0" lang="en-GB" sz="1400" b="0" i="0" u="none" strike="noStrike" cap="none" normalizeH="0" baseline="0" dirty="0" smtClean="0">
                        <a:ln>
                          <a:noFill/>
                        </a:ln>
                        <a:solidFill>
                          <a:srgbClr val="000000"/>
                        </a:solidFill>
                        <a:effectLst/>
                        <a:latin typeface="Arial" pitchFamily="34" charset="0"/>
                        <a:ea typeface="MS PGothic" pitchFamily="34" charset="-128"/>
                        <a:cs typeface="Times New Roman" pitchFamily="18" charset="0"/>
                      </a:endParaRPr>
                    </a:p>
                  </a:txBody>
                  <a:tcPr marL="87330" marR="87330" anchor="ctr" horzOverflow="overflow"/>
                </a:tc>
                <a:tc>
                  <a:txBody>
                    <a:bodyPr/>
                    <a:lstStyle/>
                    <a:p>
                      <a:pPr marL="180975" marR="0" lvl="0" indent="-180975" algn="ctr" defTabSz="914400" rtl="0" eaLnBrk="1" fontAlgn="base" latinLnBrk="0" hangingPunct="1">
                        <a:lnSpc>
                          <a:spcPct val="100000"/>
                        </a:lnSpc>
                        <a:spcBef>
                          <a:spcPct val="0"/>
                        </a:spcBef>
                        <a:spcAft>
                          <a:spcPct val="0"/>
                        </a:spcAft>
                        <a:buClrTx/>
                        <a:buSzTx/>
                        <a:buFontTx/>
                        <a:buNone/>
                        <a:tabLst/>
                      </a:pPr>
                      <a:r>
                        <a:rPr kumimoji="0" lang="en-GB" sz="1400" u="none" strike="noStrike" cap="none" normalizeH="0" baseline="0" smtClean="0">
                          <a:ln>
                            <a:noFill/>
                          </a:ln>
                          <a:solidFill>
                            <a:srgbClr val="000000"/>
                          </a:solidFill>
                          <a:effectLst/>
                        </a:rPr>
                        <a:t> 1</a:t>
                      </a:r>
                      <a:endParaRPr kumimoji="0" lang="en-GB" sz="1400" b="0" i="0" u="none" strike="noStrike" cap="none" normalizeH="0" baseline="0" smtClean="0">
                        <a:ln>
                          <a:noFill/>
                        </a:ln>
                        <a:solidFill>
                          <a:srgbClr val="000000"/>
                        </a:solidFill>
                        <a:effectLst/>
                        <a:latin typeface="Arial" pitchFamily="34" charset="0"/>
                        <a:ea typeface="MS PGothic" pitchFamily="34" charset="-128"/>
                        <a:cs typeface="Times New Roman" pitchFamily="18" charset="0"/>
                      </a:endParaRPr>
                    </a:p>
                  </a:txBody>
                  <a:tcPr marL="87330" marR="87330" anchor="ctr" horzOverflow="overflow"/>
                </a:tc>
                <a:tc>
                  <a:txBody>
                    <a:bodyPr/>
                    <a:lstStyle/>
                    <a:p>
                      <a:pPr marL="180975" marR="0" lvl="0" indent="-180975" algn="l" defTabSz="914400" rtl="0" eaLnBrk="1" fontAlgn="base" latinLnBrk="0" hangingPunct="1">
                        <a:lnSpc>
                          <a:spcPct val="100000"/>
                        </a:lnSpc>
                        <a:spcBef>
                          <a:spcPct val="0"/>
                        </a:spcBef>
                        <a:spcAft>
                          <a:spcPct val="0"/>
                        </a:spcAft>
                        <a:buClrTx/>
                        <a:buSzTx/>
                        <a:buFontTx/>
                        <a:buNone/>
                        <a:tabLst/>
                      </a:pPr>
                      <a:r>
                        <a:rPr kumimoji="0" lang="en-GB" sz="1400" u="none" strike="noStrike" cap="none" normalizeH="0" baseline="0" smtClean="0">
                          <a:ln>
                            <a:noFill/>
                          </a:ln>
                          <a:solidFill>
                            <a:srgbClr val="000000"/>
                          </a:solidFill>
                          <a:effectLst/>
                        </a:rPr>
                        <a:t>Congestive heart failure/left ventricular dysfunction</a:t>
                      </a:r>
                      <a:endParaRPr kumimoji="0" lang="en-GB" sz="1400" b="0" i="0" u="none" strike="noStrike" cap="none" normalizeH="0" baseline="0" smtClean="0">
                        <a:ln>
                          <a:noFill/>
                        </a:ln>
                        <a:solidFill>
                          <a:srgbClr val="000000"/>
                        </a:solidFill>
                        <a:effectLst/>
                        <a:latin typeface="Arial" pitchFamily="34" charset="0"/>
                        <a:ea typeface="MS PGothic" pitchFamily="34" charset="-128"/>
                        <a:cs typeface="Times New Roman" pitchFamily="18" charset="0"/>
                      </a:endParaRPr>
                    </a:p>
                  </a:txBody>
                  <a:tcPr marL="87330" marR="8733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u="none" strike="noStrike" cap="none" normalizeH="0" baseline="0" dirty="0" smtClean="0">
                          <a:ln>
                            <a:noFill/>
                          </a:ln>
                          <a:solidFill>
                            <a:srgbClr val="000000"/>
                          </a:solidFill>
                          <a:effectLst/>
                        </a:rPr>
                        <a:t>1</a:t>
                      </a:r>
                      <a:endParaRPr kumimoji="0" lang="en-GB" sz="1400" b="0" i="0" u="none" strike="noStrike" cap="none" normalizeH="0" baseline="0" dirty="0" smtClean="0">
                        <a:ln>
                          <a:noFill/>
                        </a:ln>
                        <a:solidFill>
                          <a:srgbClr val="000000"/>
                        </a:solidFill>
                        <a:effectLst/>
                        <a:latin typeface="Arial" pitchFamily="34" charset="0"/>
                        <a:ea typeface="MS PGothic" pitchFamily="34" charset="-128"/>
                        <a:cs typeface="Times New Roman" pitchFamily="18" charset="0"/>
                      </a:endParaRPr>
                    </a:p>
                  </a:txBody>
                  <a:tcPr marL="87330" marR="87330" anchor="ctr" horzOverflow="overflow"/>
                </a:tc>
              </a:tr>
              <a:tr h="371475">
                <a:tc>
                  <a:txBody>
                    <a:bodyPr/>
                    <a:lstStyle/>
                    <a:p>
                      <a:pPr marL="180975" marR="0" lvl="0" indent="-180975" algn="l" defTabSz="914400" rtl="0" eaLnBrk="1" fontAlgn="base" latinLnBrk="0" hangingPunct="1">
                        <a:lnSpc>
                          <a:spcPct val="100000"/>
                        </a:lnSpc>
                        <a:spcBef>
                          <a:spcPct val="0"/>
                        </a:spcBef>
                        <a:spcAft>
                          <a:spcPct val="0"/>
                        </a:spcAft>
                        <a:buClrTx/>
                        <a:buSzTx/>
                        <a:buFontTx/>
                        <a:buNone/>
                        <a:tabLst/>
                      </a:pPr>
                      <a:r>
                        <a:rPr kumimoji="0" lang="en-GB" sz="1400" u="none" strike="noStrike" cap="none" normalizeH="0" baseline="0" dirty="0" smtClean="0">
                          <a:ln>
                            <a:noFill/>
                          </a:ln>
                          <a:solidFill>
                            <a:srgbClr val="000000"/>
                          </a:solidFill>
                          <a:effectLst/>
                        </a:rPr>
                        <a:t>Hypertension </a:t>
                      </a:r>
                      <a:endParaRPr kumimoji="0" lang="en-GB" sz="1400" b="0" i="0" u="none" strike="noStrike" cap="none" normalizeH="0" baseline="0" dirty="0" smtClean="0">
                        <a:ln>
                          <a:noFill/>
                        </a:ln>
                        <a:solidFill>
                          <a:srgbClr val="000000"/>
                        </a:solidFill>
                        <a:effectLst/>
                        <a:latin typeface="Arial" pitchFamily="34" charset="0"/>
                        <a:ea typeface="MS PGothic" pitchFamily="34" charset="-128"/>
                        <a:cs typeface="Times New Roman" pitchFamily="18" charset="0"/>
                      </a:endParaRPr>
                    </a:p>
                  </a:txBody>
                  <a:tcPr marL="87330" marR="87330" anchor="ctr" horzOverflow="overflow"/>
                </a:tc>
                <a:tc>
                  <a:txBody>
                    <a:bodyPr/>
                    <a:lstStyle/>
                    <a:p>
                      <a:pPr marL="180975" marR="0" lvl="0" indent="-180975" algn="ctr" defTabSz="914400" rtl="0" eaLnBrk="1" fontAlgn="base" latinLnBrk="0" hangingPunct="1">
                        <a:lnSpc>
                          <a:spcPct val="100000"/>
                        </a:lnSpc>
                        <a:spcBef>
                          <a:spcPct val="0"/>
                        </a:spcBef>
                        <a:spcAft>
                          <a:spcPct val="0"/>
                        </a:spcAft>
                        <a:buClrTx/>
                        <a:buSzTx/>
                        <a:buFontTx/>
                        <a:buNone/>
                        <a:tabLst/>
                      </a:pPr>
                      <a:r>
                        <a:rPr kumimoji="0" lang="en-GB" sz="1400" u="none" strike="noStrike" cap="none" normalizeH="0" baseline="0" smtClean="0">
                          <a:ln>
                            <a:noFill/>
                          </a:ln>
                          <a:solidFill>
                            <a:srgbClr val="000000"/>
                          </a:solidFill>
                          <a:effectLst/>
                        </a:rPr>
                        <a:t> 1</a:t>
                      </a:r>
                      <a:endParaRPr kumimoji="0" lang="en-GB" sz="1400" b="0" i="0" u="none" strike="noStrike" cap="none" normalizeH="0" baseline="0" smtClean="0">
                        <a:ln>
                          <a:noFill/>
                        </a:ln>
                        <a:solidFill>
                          <a:srgbClr val="000000"/>
                        </a:solidFill>
                        <a:effectLst/>
                        <a:latin typeface="Arial" pitchFamily="34" charset="0"/>
                        <a:ea typeface="MS PGothic" pitchFamily="34" charset="-128"/>
                        <a:cs typeface="Times New Roman" pitchFamily="18" charset="0"/>
                      </a:endParaRPr>
                    </a:p>
                  </a:txBody>
                  <a:tcPr marL="87330" marR="87330" anchor="ctr" horzOverflow="overflow"/>
                </a:tc>
                <a:tc>
                  <a:txBody>
                    <a:bodyPr/>
                    <a:lstStyle/>
                    <a:p>
                      <a:pPr marL="180975" marR="0" lvl="0" indent="-180975" algn="l" defTabSz="914400" rtl="0" eaLnBrk="1" fontAlgn="base" latinLnBrk="0" hangingPunct="1">
                        <a:lnSpc>
                          <a:spcPct val="100000"/>
                        </a:lnSpc>
                        <a:spcBef>
                          <a:spcPct val="0"/>
                        </a:spcBef>
                        <a:spcAft>
                          <a:spcPct val="0"/>
                        </a:spcAft>
                        <a:buClrTx/>
                        <a:buSzTx/>
                        <a:buFontTx/>
                        <a:buNone/>
                        <a:tabLst/>
                      </a:pPr>
                      <a:r>
                        <a:rPr kumimoji="0" lang="en-GB" sz="1400" u="none" strike="noStrike" cap="none" normalizeH="0" baseline="0" dirty="0" smtClean="0">
                          <a:ln>
                            <a:noFill/>
                          </a:ln>
                          <a:solidFill>
                            <a:srgbClr val="000000"/>
                          </a:solidFill>
                          <a:effectLst/>
                        </a:rPr>
                        <a:t>Hypertension </a:t>
                      </a:r>
                      <a:endParaRPr kumimoji="0" lang="en-GB" sz="1400" b="0" i="0" u="none" strike="noStrike" cap="none" normalizeH="0" baseline="0" dirty="0" smtClean="0">
                        <a:ln>
                          <a:noFill/>
                        </a:ln>
                        <a:solidFill>
                          <a:srgbClr val="000000"/>
                        </a:solidFill>
                        <a:effectLst/>
                        <a:latin typeface="Arial" pitchFamily="34" charset="0"/>
                        <a:ea typeface="MS PGothic" pitchFamily="34" charset="-128"/>
                        <a:cs typeface="Times New Roman" pitchFamily="18" charset="0"/>
                      </a:endParaRPr>
                    </a:p>
                  </a:txBody>
                  <a:tcPr marL="87330" marR="87330" anchor="ctr" horzOverflow="overflow"/>
                </a:tc>
                <a:tc>
                  <a:txBody>
                    <a:bodyPr/>
                    <a:lstStyle/>
                    <a:p>
                      <a:pPr marL="180975" marR="0" lvl="0" indent="-180975" algn="ctr" defTabSz="914400" rtl="0" eaLnBrk="1" fontAlgn="base" latinLnBrk="0" hangingPunct="1">
                        <a:lnSpc>
                          <a:spcPct val="100000"/>
                        </a:lnSpc>
                        <a:spcBef>
                          <a:spcPct val="0"/>
                        </a:spcBef>
                        <a:spcAft>
                          <a:spcPct val="0"/>
                        </a:spcAft>
                        <a:buClrTx/>
                        <a:buSzTx/>
                        <a:buFontTx/>
                        <a:buNone/>
                        <a:tabLst/>
                      </a:pPr>
                      <a:r>
                        <a:rPr kumimoji="0" lang="en-GB" sz="1400" u="none" strike="noStrike" cap="none" normalizeH="0" baseline="0" dirty="0" smtClean="0">
                          <a:ln>
                            <a:noFill/>
                          </a:ln>
                          <a:solidFill>
                            <a:srgbClr val="000000"/>
                          </a:solidFill>
                          <a:effectLst/>
                        </a:rPr>
                        <a:t>1</a:t>
                      </a:r>
                      <a:endParaRPr kumimoji="0" lang="en-GB" sz="1400" b="0" i="0" u="none" strike="noStrike" cap="none" normalizeH="0" baseline="0" dirty="0" smtClean="0">
                        <a:ln>
                          <a:noFill/>
                        </a:ln>
                        <a:solidFill>
                          <a:srgbClr val="000000"/>
                        </a:solidFill>
                        <a:effectLst/>
                        <a:latin typeface="Arial" pitchFamily="34" charset="0"/>
                        <a:ea typeface="MS PGothic" pitchFamily="34" charset="-128"/>
                        <a:cs typeface="Times New Roman" pitchFamily="18" charset="0"/>
                      </a:endParaRPr>
                    </a:p>
                  </a:txBody>
                  <a:tcPr marL="87330" marR="87330" anchor="ctr" horzOverflow="overflow"/>
                </a:tc>
              </a:tr>
              <a:tr h="371475">
                <a:tc>
                  <a:txBody>
                    <a:bodyPr/>
                    <a:lstStyle/>
                    <a:p>
                      <a:pPr marL="180975" marR="0" lvl="0" indent="-180975" algn="l" defTabSz="914400" rtl="0" eaLnBrk="1" fontAlgn="base" latinLnBrk="0" hangingPunct="1">
                        <a:lnSpc>
                          <a:spcPct val="100000"/>
                        </a:lnSpc>
                        <a:spcBef>
                          <a:spcPct val="0"/>
                        </a:spcBef>
                        <a:spcAft>
                          <a:spcPct val="0"/>
                        </a:spcAft>
                        <a:buClrTx/>
                        <a:buSzTx/>
                        <a:buFontTx/>
                        <a:buNone/>
                        <a:tabLst/>
                      </a:pPr>
                      <a:r>
                        <a:rPr kumimoji="0" lang="en-GB" sz="1400" b="1" u="none" strike="noStrike" cap="none" normalizeH="0" baseline="0" dirty="0" smtClean="0">
                          <a:ln>
                            <a:noFill/>
                          </a:ln>
                          <a:solidFill>
                            <a:srgbClr val="000000"/>
                          </a:solidFill>
                          <a:effectLst/>
                        </a:rPr>
                        <a:t>Aged ≥75 years </a:t>
                      </a:r>
                      <a:endParaRPr kumimoji="0" lang="en-GB" sz="1400" b="1" i="0" u="none" strike="noStrike" cap="none" normalizeH="0" baseline="0" dirty="0" smtClean="0">
                        <a:ln>
                          <a:noFill/>
                        </a:ln>
                        <a:solidFill>
                          <a:srgbClr val="000000"/>
                        </a:solidFill>
                        <a:effectLst/>
                        <a:latin typeface="Arial" pitchFamily="34" charset="0"/>
                        <a:ea typeface="MS PGothic" pitchFamily="34" charset="-128"/>
                        <a:cs typeface="Times New Roman" pitchFamily="18" charset="0"/>
                      </a:endParaRPr>
                    </a:p>
                  </a:txBody>
                  <a:tcPr marL="87330" marR="87330" anchor="ctr" horzOverflow="overflow"/>
                </a:tc>
                <a:tc>
                  <a:txBody>
                    <a:bodyPr/>
                    <a:lstStyle/>
                    <a:p>
                      <a:pPr marL="180975" marR="0" lvl="0" indent="-180975" algn="ctr" defTabSz="914400" rtl="0" eaLnBrk="1" fontAlgn="base" latinLnBrk="0" hangingPunct="1">
                        <a:lnSpc>
                          <a:spcPct val="100000"/>
                        </a:lnSpc>
                        <a:spcBef>
                          <a:spcPct val="0"/>
                        </a:spcBef>
                        <a:spcAft>
                          <a:spcPct val="0"/>
                        </a:spcAft>
                        <a:buClrTx/>
                        <a:buSzTx/>
                        <a:buFontTx/>
                        <a:buNone/>
                        <a:tabLst/>
                      </a:pPr>
                      <a:r>
                        <a:rPr kumimoji="0" lang="en-GB" sz="1400" u="none" strike="noStrike" cap="none" normalizeH="0" baseline="0" dirty="0" smtClean="0">
                          <a:ln>
                            <a:noFill/>
                          </a:ln>
                          <a:solidFill>
                            <a:srgbClr val="000000"/>
                          </a:solidFill>
                          <a:effectLst/>
                        </a:rPr>
                        <a:t> </a:t>
                      </a:r>
                      <a:r>
                        <a:rPr kumimoji="0" lang="en-GB" sz="1400" b="1" u="none" strike="noStrike" cap="none" normalizeH="0" baseline="0" dirty="0" smtClean="0">
                          <a:ln>
                            <a:noFill/>
                          </a:ln>
                          <a:solidFill>
                            <a:srgbClr val="000000"/>
                          </a:solidFill>
                          <a:effectLst/>
                        </a:rPr>
                        <a:t>1</a:t>
                      </a:r>
                      <a:endParaRPr kumimoji="0" lang="en-GB" sz="1400" b="1" i="0" u="none" strike="noStrike" cap="none" normalizeH="0" baseline="0" dirty="0" smtClean="0">
                        <a:ln>
                          <a:noFill/>
                        </a:ln>
                        <a:solidFill>
                          <a:srgbClr val="000000"/>
                        </a:solidFill>
                        <a:effectLst/>
                        <a:latin typeface="Arial" pitchFamily="34" charset="0"/>
                        <a:ea typeface="MS PGothic" pitchFamily="34" charset="-128"/>
                        <a:cs typeface="Times New Roman" pitchFamily="18" charset="0"/>
                      </a:endParaRPr>
                    </a:p>
                  </a:txBody>
                  <a:tcPr marL="87330" marR="87330" anchor="ctr" horzOverflow="overflow"/>
                </a:tc>
                <a:tc>
                  <a:txBody>
                    <a:bodyPr/>
                    <a:lstStyle/>
                    <a:p>
                      <a:pPr marL="180975" marR="0" lvl="0" indent="-180975" algn="l" defTabSz="914400" rtl="0" eaLnBrk="1" fontAlgn="base" latinLnBrk="0" hangingPunct="1">
                        <a:lnSpc>
                          <a:spcPct val="100000"/>
                        </a:lnSpc>
                        <a:spcBef>
                          <a:spcPct val="0"/>
                        </a:spcBef>
                        <a:spcAft>
                          <a:spcPct val="0"/>
                        </a:spcAft>
                        <a:buClrTx/>
                        <a:buSzTx/>
                        <a:buFontTx/>
                        <a:buNone/>
                        <a:tabLst/>
                      </a:pPr>
                      <a:r>
                        <a:rPr kumimoji="0" lang="en-GB" sz="1400" b="1" u="none" strike="noStrike" cap="none" normalizeH="0" baseline="0" dirty="0" smtClean="0">
                          <a:ln>
                            <a:noFill/>
                          </a:ln>
                          <a:solidFill>
                            <a:srgbClr val="000000"/>
                          </a:solidFill>
                          <a:effectLst/>
                        </a:rPr>
                        <a:t>Aged ≥75 years </a:t>
                      </a:r>
                      <a:endParaRPr kumimoji="0" lang="en-GB" sz="1400" b="1" i="0" u="none" strike="noStrike" cap="none" normalizeH="0" baseline="0" dirty="0" smtClean="0">
                        <a:ln>
                          <a:noFill/>
                        </a:ln>
                        <a:solidFill>
                          <a:srgbClr val="000000"/>
                        </a:solidFill>
                        <a:effectLst/>
                        <a:latin typeface="Arial" pitchFamily="34" charset="0"/>
                        <a:ea typeface="MS PGothic" pitchFamily="34" charset="-128"/>
                        <a:cs typeface="Times New Roman" pitchFamily="18" charset="0"/>
                      </a:endParaRPr>
                    </a:p>
                  </a:txBody>
                  <a:tcPr marL="87330" marR="87330" anchor="ctr" horzOverflow="overflow"/>
                </a:tc>
                <a:tc>
                  <a:txBody>
                    <a:bodyPr/>
                    <a:lstStyle/>
                    <a:p>
                      <a:pPr marL="180975" marR="0" lvl="0" indent="-180975" algn="ctr" defTabSz="914400" rtl="0" eaLnBrk="1" fontAlgn="base" latinLnBrk="0" hangingPunct="1">
                        <a:lnSpc>
                          <a:spcPct val="100000"/>
                        </a:lnSpc>
                        <a:spcBef>
                          <a:spcPct val="0"/>
                        </a:spcBef>
                        <a:spcAft>
                          <a:spcPct val="0"/>
                        </a:spcAft>
                        <a:buClrTx/>
                        <a:buSzTx/>
                        <a:buFontTx/>
                        <a:buNone/>
                        <a:tabLst/>
                      </a:pPr>
                      <a:r>
                        <a:rPr kumimoji="0" lang="en-GB" sz="1400" b="1" u="none" strike="noStrike" cap="none" normalizeH="0" baseline="0" dirty="0" smtClean="0">
                          <a:ln>
                            <a:noFill/>
                          </a:ln>
                          <a:solidFill>
                            <a:srgbClr val="000000"/>
                          </a:solidFill>
                          <a:effectLst/>
                        </a:rPr>
                        <a:t>2</a:t>
                      </a:r>
                      <a:endParaRPr kumimoji="0" lang="en-GB" sz="1400" b="1" i="0" u="none" strike="noStrike" cap="none" normalizeH="0" baseline="0" dirty="0" smtClean="0">
                        <a:ln>
                          <a:noFill/>
                        </a:ln>
                        <a:solidFill>
                          <a:srgbClr val="000000"/>
                        </a:solidFill>
                        <a:effectLst/>
                        <a:latin typeface="Arial" pitchFamily="34" charset="0"/>
                        <a:ea typeface="MS PGothic" pitchFamily="34" charset="-128"/>
                        <a:cs typeface="Times New Roman" pitchFamily="18" charset="0"/>
                      </a:endParaRPr>
                    </a:p>
                  </a:txBody>
                  <a:tcPr marL="87330" marR="87330" anchor="ctr" horzOverflow="overflow"/>
                </a:tc>
              </a:tr>
              <a:tr h="371475">
                <a:tc>
                  <a:txBody>
                    <a:bodyPr/>
                    <a:lstStyle/>
                    <a:p>
                      <a:pPr marL="180975" marR="0" lvl="0" indent="-180975" algn="l" defTabSz="914400" rtl="0" eaLnBrk="1" fontAlgn="base" latinLnBrk="0" hangingPunct="1">
                        <a:lnSpc>
                          <a:spcPct val="100000"/>
                        </a:lnSpc>
                        <a:spcBef>
                          <a:spcPct val="0"/>
                        </a:spcBef>
                        <a:spcAft>
                          <a:spcPct val="0"/>
                        </a:spcAft>
                        <a:buClrTx/>
                        <a:buSzTx/>
                        <a:buFontTx/>
                        <a:buNone/>
                        <a:tabLst/>
                      </a:pPr>
                      <a:r>
                        <a:rPr kumimoji="0" lang="en-GB" sz="1400" u="none" strike="noStrike" cap="none" normalizeH="0" baseline="0" smtClean="0">
                          <a:ln>
                            <a:noFill/>
                          </a:ln>
                          <a:solidFill>
                            <a:srgbClr val="000000"/>
                          </a:solidFill>
                          <a:effectLst/>
                        </a:rPr>
                        <a:t>Diabetes mellitus</a:t>
                      </a:r>
                      <a:endParaRPr kumimoji="0" lang="en-GB" sz="1400" b="0" i="0" u="none" strike="noStrike" cap="none" normalizeH="0" baseline="0" smtClean="0">
                        <a:ln>
                          <a:noFill/>
                        </a:ln>
                        <a:solidFill>
                          <a:srgbClr val="000000"/>
                        </a:solidFill>
                        <a:effectLst/>
                        <a:latin typeface="Arial" pitchFamily="34" charset="0"/>
                        <a:ea typeface="MS PGothic" pitchFamily="34" charset="-128"/>
                        <a:cs typeface="Times New Roman" pitchFamily="18" charset="0"/>
                      </a:endParaRPr>
                    </a:p>
                  </a:txBody>
                  <a:tcPr marL="87330" marR="87330" anchor="ctr" horzOverflow="overflow"/>
                </a:tc>
                <a:tc>
                  <a:txBody>
                    <a:bodyPr/>
                    <a:lstStyle/>
                    <a:p>
                      <a:pPr marL="180975" marR="0" lvl="0" indent="-180975" algn="ctr" defTabSz="914400" rtl="0" eaLnBrk="1" fontAlgn="base" latinLnBrk="0" hangingPunct="1">
                        <a:lnSpc>
                          <a:spcPct val="100000"/>
                        </a:lnSpc>
                        <a:spcBef>
                          <a:spcPct val="0"/>
                        </a:spcBef>
                        <a:spcAft>
                          <a:spcPct val="0"/>
                        </a:spcAft>
                        <a:buClrTx/>
                        <a:buSzTx/>
                        <a:buFontTx/>
                        <a:buNone/>
                        <a:tabLst/>
                      </a:pPr>
                      <a:r>
                        <a:rPr kumimoji="0" lang="en-GB" sz="1400" u="none" strike="noStrike" cap="none" normalizeH="0" baseline="0" dirty="0" smtClean="0">
                          <a:ln>
                            <a:noFill/>
                          </a:ln>
                          <a:solidFill>
                            <a:srgbClr val="000000"/>
                          </a:solidFill>
                          <a:effectLst/>
                        </a:rPr>
                        <a:t> 1</a:t>
                      </a:r>
                      <a:endParaRPr kumimoji="0" lang="en-GB" sz="1400" b="0" i="0" u="none" strike="noStrike" cap="none" normalizeH="0" baseline="0" dirty="0" smtClean="0">
                        <a:ln>
                          <a:noFill/>
                        </a:ln>
                        <a:solidFill>
                          <a:srgbClr val="000000"/>
                        </a:solidFill>
                        <a:effectLst/>
                        <a:latin typeface="Arial" pitchFamily="34" charset="0"/>
                        <a:ea typeface="MS PGothic" pitchFamily="34" charset="-128"/>
                        <a:cs typeface="Times New Roman" pitchFamily="18" charset="0"/>
                      </a:endParaRPr>
                    </a:p>
                  </a:txBody>
                  <a:tcPr marL="87330" marR="87330" anchor="ctr" horzOverflow="overflow"/>
                </a:tc>
                <a:tc>
                  <a:txBody>
                    <a:bodyPr/>
                    <a:lstStyle/>
                    <a:p>
                      <a:pPr marL="180975" marR="0" lvl="0" indent="-180975" algn="l" defTabSz="914400" rtl="0" eaLnBrk="1" fontAlgn="base" latinLnBrk="0" hangingPunct="1">
                        <a:lnSpc>
                          <a:spcPct val="100000"/>
                        </a:lnSpc>
                        <a:spcBef>
                          <a:spcPct val="0"/>
                        </a:spcBef>
                        <a:spcAft>
                          <a:spcPct val="0"/>
                        </a:spcAft>
                        <a:buClrTx/>
                        <a:buSzTx/>
                        <a:buFontTx/>
                        <a:buNone/>
                        <a:tabLst/>
                      </a:pPr>
                      <a:r>
                        <a:rPr kumimoji="0" lang="en-GB" sz="1400" u="none" strike="noStrike" cap="none" normalizeH="0" baseline="0" dirty="0" smtClean="0">
                          <a:ln>
                            <a:noFill/>
                          </a:ln>
                          <a:solidFill>
                            <a:srgbClr val="000000"/>
                          </a:solidFill>
                          <a:effectLst/>
                        </a:rPr>
                        <a:t>Diabetes mellitus</a:t>
                      </a:r>
                      <a:endParaRPr kumimoji="0" lang="en-GB" sz="1400" b="0" i="0" u="none" strike="noStrike" cap="none" normalizeH="0" baseline="0" dirty="0" smtClean="0">
                        <a:ln>
                          <a:noFill/>
                        </a:ln>
                        <a:solidFill>
                          <a:srgbClr val="000000"/>
                        </a:solidFill>
                        <a:effectLst/>
                        <a:latin typeface="Arial" pitchFamily="34" charset="0"/>
                        <a:ea typeface="MS PGothic" pitchFamily="34" charset="-128"/>
                        <a:cs typeface="Times New Roman" pitchFamily="18" charset="0"/>
                      </a:endParaRPr>
                    </a:p>
                  </a:txBody>
                  <a:tcPr marL="87330" marR="87330" anchor="ctr" horzOverflow="overflow"/>
                </a:tc>
                <a:tc>
                  <a:txBody>
                    <a:bodyPr/>
                    <a:lstStyle/>
                    <a:p>
                      <a:pPr marL="180975" marR="0" lvl="0" indent="-180975" algn="ctr" defTabSz="914400" rtl="0" eaLnBrk="1" fontAlgn="base" latinLnBrk="0" hangingPunct="1">
                        <a:lnSpc>
                          <a:spcPct val="100000"/>
                        </a:lnSpc>
                        <a:spcBef>
                          <a:spcPct val="0"/>
                        </a:spcBef>
                        <a:spcAft>
                          <a:spcPct val="0"/>
                        </a:spcAft>
                        <a:buClrTx/>
                        <a:buSzTx/>
                        <a:buFontTx/>
                        <a:buNone/>
                        <a:tabLst/>
                      </a:pPr>
                      <a:r>
                        <a:rPr kumimoji="0" lang="en-GB" sz="1400" u="none" strike="noStrike" cap="none" normalizeH="0" baseline="0" dirty="0" smtClean="0">
                          <a:ln>
                            <a:noFill/>
                          </a:ln>
                          <a:solidFill>
                            <a:srgbClr val="000000"/>
                          </a:solidFill>
                          <a:effectLst/>
                        </a:rPr>
                        <a:t>1</a:t>
                      </a:r>
                      <a:endParaRPr kumimoji="0" lang="en-GB" sz="1400" b="0" i="0" u="none" strike="noStrike" cap="none" normalizeH="0" baseline="0" dirty="0" smtClean="0">
                        <a:ln>
                          <a:noFill/>
                        </a:ln>
                        <a:solidFill>
                          <a:srgbClr val="000000"/>
                        </a:solidFill>
                        <a:effectLst/>
                        <a:latin typeface="Arial" pitchFamily="34" charset="0"/>
                        <a:ea typeface="MS PGothic" pitchFamily="34" charset="-128"/>
                        <a:cs typeface="Times New Roman" pitchFamily="18" charset="0"/>
                      </a:endParaRPr>
                    </a:p>
                  </a:txBody>
                  <a:tcPr marL="87330" marR="87330" anchor="ctr" horzOverflow="overflow"/>
                </a:tc>
              </a:tr>
              <a:tr h="371475">
                <a:tc>
                  <a:txBody>
                    <a:bodyPr/>
                    <a:lstStyle/>
                    <a:p>
                      <a:pPr marL="180975" marR="0" lvl="0" indent="-180975" algn="l" defTabSz="914400" rtl="0" eaLnBrk="1" fontAlgn="base" latinLnBrk="0" hangingPunct="1">
                        <a:lnSpc>
                          <a:spcPct val="100000"/>
                        </a:lnSpc>
                        <a:spcBef>
                          <a:spcPct val="0"/>
                        </a:spcBef>
                        <a:spcAft>
                          <a:spcPct val="0"/>
                        </a:spcAft>
                        <a:buClrTx/>
                        <a:buSzTx/>
                        <a:buFontTx/>
                        <a:buNone/>
                        <a:tabLst/>
                      </a:pPr>
                      <a:r>
                        <a:rPr kumimoji="0" lang="en-GB" sz="1400" u="none" strike="noStrike" cap="none" normalizeH="0" baseline="0" smtClean="0">
                          <a:ln>
                            <a:noFill/>
                          </a:ln>
                          <a:solidFill>
                            <a:srgbClr val="000000"/>
                          </a:solidFill>
                          <a:effectLst/>
                        </a:rPr>
                        <a:t>Stroke/TIA/TE</a:t>
                      </a:r>
                      <a:endParaRPr kumimoji="0" lang="en-GB" sz="1400" b="0" i="0" u="none" strike="noStrike" cap="none" normalizeH="0" baseline="0" smtClean="0">
                        <a:ln>
                          <a:noFill/>
                        </a:ln>
                        <a:solidFill>
                          <a:srgbClr val="000000"/>
                        </a:solidFill>
                        <a:effectLst/>
                        <a:latin typeface="Arial" pitchFamily="34" charset="0"/>
                        <a:ea typeface="MS PGothic" pitchFamily="34" charset="-128"/>
                        <a:cs typeface="Times New Roman" pitchFamily="18" charset="0"/>
                      </a:endParaRPr>
                    </a:p>
                  </a:txBody>
                  <a:tcPr marL="87330" marR="87330" anchor="ctr" horzOverflow="overflow"/>
                </a:tc>
                <a:tc>
                  <a:txBody>
                    <a:bodyPr/>
                    <a:lstStyle/>
                    <a:p>
                      <a:pPr marL="180975" marR="0" lvl="0" indent="-180975" algn="ctr" defTabSz="914400" rtl="0" eaLnBrk="1" fontAlgn="base" latinLnBrk="0" hangingPunct="1">
                        <a:lnSpc>
                          <a:spcPct val="100000"/>
                        </a:lnSpc>
                        <a:spcBef>
                          <a:spcPct val="0"/>
                        </a:spcBef>
                        <a:spcAft>
                          <a:spcPct val="0"/>
                        </a:spcAft>
                        <a:buClrTx/>
                        <a:buSzTx/>
                        <a:buFontTx/>
                        <a:buNone/>
                        <a:tabLst/>
                      </a:pPr>
                      <a:r>
                        <a:rPr kumimoji="0" lang="en-GB" sz="1400" u="none" strike="noStrike" cap="none" normalizeH="0" baseline="0" dirty="0" smtClean="0">
                          <a:ln>
                            <a:noFill/>
                          </a:ln>
                          <a:solidFill>
                            <a:srgbClr val="000000"/>
                          </a:solidFill>
                          <a:effectLst/>
                        </a:rPr>
                        <a:t> 2</a:t>
                      </a:r>
                      <a:endParaRPr kumimoji="0" lang="en-GB" sz="1400" b="0" i="0" u="none" strike="noStrike" cap="none" normalizeH="0" baseline="0" dirty="0" smtClean="0">
                        <a:ln>
                          <a:noFill/>
                        </a:ln>
                        <a:solidFill>
                          <a:srgbClr val="000000"/>
                        </a:solidFill>
                        <a:effectLst/>
                        <a:latin typeface="Arial" pitchFamily="34" charset="0"/>
                        <a:ea typeface="MS PGothic" pitchFamily="34" charset="-128"/>
                        <a:cs typeface="Times New Roman" pitchFamily="18" charset="0"/>
                      </a:endParaRPr>
                    </a:p>
                  </a:txBody>
                  <a:tcPr marL="87330" marR="87330" anchor="ctr" horzOverflow="overflow"/>
                </a:tc>
                <a:tc>
                  <a:txBody>
                    <a:bodyPr/>
                    <a:lstStyle/>
                    <a:p>
                      <a:pPr marL="180975" marR="0" lvl="0" indent="-180975" algn="l" defTabSz="914400" rtl="0" eaLnBrk="1" fontAlgn="base" latinLnBrk="0" hangingPunct="1">
                        <a:lnSpc>
                          <a:spcPct val="100000"/>
                        </a:lnSpc>
                        <a:spcBef>
                          <a:spcPct val="0"/>
                        </a:spcBef>
                        <a:spcAft>
                          <a:spcPct val="0"/>
                        </a:spcAft>
                        <a:buClrTx/>
                        <a:buSzTx/>
                        <a:buFontTx/>
                        <a:buNone/>
                        <a:tabLst/>
                      </a:pPr>
                      <a:r>
                        <a:rPr kumimoji="0" lang="en-GB" sz="1400" u="none" strike="noStrike" cap="none" normalizeH="0" baseline="0" dirty="0" smtClean="0">
                          <a:ln>
                            <a:noFill/>
                          </a:ln>
                          <a:solidFill>
                            <a:schemeClr val="tx1"/>
                          </a:solidFill>
                          <a:effectLst/>
                        </a:rPr>
                        <a:t>Stroke/TIA/</a:t>
                      </a:r>
                      <a:r>
                        <a:rPr kumimoji="0" lang="en-GB" sz="1400" u="none" strike="noStrike" cap="none" normalizeH="0" baseline="0" dirty="0" err="1" smtClean="0">
                          <a:ln>
                            <a:noFill/>
                          </a:ln>
                          <a:solidFill>
                            <a:schemeClr val="tx1"/>
                          </a:solidFill>
                          <a:effectLst/>
                        </a:rPr>
                        <a:t>TE</a:t>
                      </a:r>
                      <a:endParaRPr kumimoji="0" lang="en-GB" sz="1400" b="0" i="0" u="none" strike="noStrike" cap="none" normalizeH="0" baseline="0" dirty="0" smtClean="0">
                        <a:ln>
                          <a:noFill/>
                        </a:ln>
                        <a:solidFill>
                          <a:schemeClr val="tx1"/>
                        </a:solidFill>
                        <a:effectLst/>
                        <a:latin typeface="Arial" pitchFamily="34" charset="0"/>
                        <a:ea typeface="MS PGothic" pitchFamily="34" charset="-128"/>
                        <a:cs typeface="Times New Roman" pitchFamily="18" charset="0"/>
                      </a:endParaRPr>
                    </a:p>
                  </a:txBody>
                  <a:tcPr marL="87330" marR="87330" anchor="ctr" horzOverflow="overflow"/>
                </a:tc>
                <a:tc>
                  <a:txBody>
                    <a:bodyPr/>
                    <a:lstStyle/>
                    <a:p>
                      <a:pPr marL="180975" marR="0" lvl="0" indent="-180975" algn="ctr" defTabSz="914400" rtl="0" eaLnBrk="1" fontAlgn="base" latinLnBrk="0" hangingPunct="1">
                        <a:lnSpc>
                          <a:spcPct val="100000"/>
                        </a:lnSpc>
                        <a:spcBef>
                          <a:spcPct val="0"/>
                        </a:spcBef>
                        <a:spcAft>
                          <a:spcPct val="0"/>
                        </a:spcAft>
                        <a:buClrTx/>
                        <a:buSzTx/>
                        <a:buFontTx/>
                        <a:buNone/>
                        <a:tabLst/>
                      </a:pPr>
                      <a:r>
                        <a:rPr kumimoji="0" lang="en-GB" sz="1400" u="none" strike="noStrike" cap="none" normalizeH="0" baseline="0" dirty="0" smtClean="0">
                          <a:ln>
                            <a:noFill/>
                          </a:ln>
                          <a:solidFill>
                            <a:srgbClr val="000000"/>
                          </a:solidFill>
                          <a:effectLst/>
                        </a:rPr>
                        <a:t>2</a:t>
                      </a:r>
                      <a:endParaRPr kumimoji="0" lang="en-GB" sz="1400" b="0" i="0" u="none" strike="noStrike" cap="none" normalizeH="0" baseline="0" dirty="0" smtClean="0">
                        <a:ln>
                          <a:noFill/>
                        </a:ln>
                        <a:solidFill>
                          <a:srgbClr val="000000"/>
                        </a:solidFill>
                        <a:effectLst/>
                        <a:latin typeface="Arial" pitchFamily="34" charset="0"/>
                        <a:ea typeface="MS PGothic" pitchFamily="34" charset="-128"/>
                        <a:cs typeface="Times New Roman" pitchFamily="18" charset="0"/>
                      </a:endParaRPr>
                    </a:p>
                  </a:txBody>
                  <a:tcPr marL="87330" marR="87330" anchor="ctr" horzOverflow="overflow"/>
                </a:tc>
              </a:tr>
              <a:tr h="371475">
                <a:tc>
                  <a:txBody>
                    <a:bodyPr/>
                    <a:lstStyle/>
                    <a:p>
                      <a:pPr marL="180975" marR="0" lvl="0" indent="-180975" algn="l" defTabSz="914400" rtl="0" eaLnBrk="1" fontAlgn="base" latinLnBrk="0" hangingPunct="1">
                        <a:lnSpc>
                          <a:spcPct val="100000"/>
                        </a:lnSpc>
                        <a:spcBef>
                          <a:spcPct val="0"/>
                        </a:spcBef>
                        <a:spcAft>
                          <a:spcPct val="0"/>
                        </a:spcAft>
                        <a:buClrTx/>
                        <a:buSzTx/>
                        <a:buFontTx/>
                        <a:buNone/>
                        <a:tabLst/>
                      </a:pPr>
                      <a:r>
                        <a:rPr kumimoji="0" lang="en-GB" sz="1400" b="1" u="none" strike="noStrike" cap="none" normalizeH="0" baseline="0" dirty="0" smtClean="0">
                          <a:ln>
                            <a:noFill/>
                          </a:ln>
                          <a:solidFill>
                            <a:schemeClr val="tx1"/>
                          </a:solidFill>
                          <a:effectLst/>
                        </a:rPr>
                        <a:t>Maximum score </a:t>
                      </a:r>
                      <a:endParaRPr kumimoji="0" lang="en-GB" sz="1400" b="1" i="0" u="none" strike="noStrike" cap="none" normalizeH="0" baseline="0" dirty="0" smtClean="0">
                        <a:ln>
                          <a:noFill/>
                        </a:ln>
                        <a:solidFill>
                          <a:schemeClr val="tx1"/>
                        </a:solidFill>
                        <a:effectLst/>
                        <a:latin typeface="Arial" pitchFamily="34" charset="0"/>
                        <a:ea typeface="MS PGothic" pitchFamily="34" charset="-128"/>
                        <a:cs typeface="Times New Roman" pitchFamily="18" charset="0"/>
                      </a:endParaRPr>
                    </a:p>
                  </a:txBody>
                  <a:tcPr marL="87330" marR="87330" anchor="ctr" horzOverflow="overflow"/>
                </a:tc>
                <a:tc>
                  <a:txBody>
                    <a:bodyPr/>
                    <a:lstStyle/>
                    <a:p>
                      <a:pPr marL="180975" marR="0" lvl="0" indent="-180975" algn="ctr" defTabSz="914400" rtl="0" eaLnBrk="1" fontAlgn="base" latinLnBrk="0" hangingPunct="1">
                        <a:lnSpc>
                          <a:spcPct val="100000"/>
                        </a:lnSpc>
                        <a:spcBef>
                          <a:spcPct val="0"/>
                        </a:spcBef>
                        <a:spcAft>
                          <a:spcPct val="0"/>
                        </a:spcAft>
                        <a:buClrTx/>
                        <a:buSzTx/>
                        <a:buFontTx/>
                        <a:buNone/>
                        <a:tabLst/>
                      </a:pPr>
                      <a:r>
                        <a:rPr kumimoji="0" lang="en-GB" sz="1400" u="none" strike="noStrike" cap="none" normalizeH="0" baseline="0" dirty="0" smtClean="0">
                          <a:ln>
                            <a:noFill/>
                          </a:ln>
                          <a:solidFill>
                            <a:srgbClr val="FF0000"/>
                          </a:solidFill>
                          <a:effectLst/>
                        </a:rPr>
                        <a:t> </a:t>
                      </a:r>
                      <a:r>
                        <a:rPr kumimoji="0" lang="en-GB" sz="1400" b="1" u="none" strike="noStrike" cap="none" normalizeH="0" baseline="0" dirty="0" smtClean="0">
                          <a:ln>
                            <a:noFill/>
                          </a:ln>
                          <a:solidFill>
                            <a:schemeClr val="tx1"/>
                          </a:solidFill>
                          <a:effectLst/>
                        </a:rPr>
                        <a:t>6</a:t>
                      </a:r>
                      <a:endParaRPr kumimoji="0" lang="en-GB" sz="1400" b="1" i="0" u="none" strike="noStrike" cap="none" normalizeH="0" baseline="0" dirty="0" smtClean="0">
                        <a:ln>
                          <a:noFill/>
                        </a:ln>
                        <a:solidFill>
                          <a:schemeClr val="tx1"/>
                        </a:solidFill>
                        <a:effectLst/>
                        <a:latin typeface="Arial" pitchFamily="34" charset="0"/>
                        <a:ea typeface="MS PGothic" pitchFamily="34" charset="-128"/>
                        <a:cs typeface="Times New Roman" pitchFamily="18" charset="0"/>
                      </a:endParaRPr>
                    </a:p>
                  </a:txBody>
                  <a:tcPr marL="87330" marR="87330" anchor="ctr" horzOverflow="overflow"/>
                </a:tc>
                <a:tc>
                  <a:txBody>
                    <a:bodyPr/>
                    <a:lstStyle/>
                    <a:p>
                      <a:pPr marL="180975" marR="0" lvl="0" indent="-180975" algn="l" defTabSz="914400" rtl="0" eaLnBrk="1" fontAlgn="base" latinLnBrk="0" hangingPunct="1">
                        <a:lnSpc>
                          <a:spcPct val="100000"/>
                        </a:lnSpc>
                        <a:spcBef>
                          <a:spcPct val="0"/>
                        </a:spcBef>
                        <a:spcAft>
                          <a:spcPct val="0"/>
                        </a:spcAft>
                        <a:buClrTx/>
                        <a:buSzTx/>
                        <a:buFontTx/>
                        <a:buNone/>
                        <a:tabLst/>
                      </a:pPr>
                      <a:r>
                        <a:rPr kumimoji="0" lang="en-GB" sz="1400" b="1" u="none" strike="noStrike" cap="none" normalizeH="0" baseline="0" dirty="0" smtClean="0">
                          <a:ln>
                            <a:noFill/>
                          </a:ln>
                          <a:solidFill>
                            <a:schemeClr val="tx1"/>
                          </a:solidFill>
                          <a:effectLst/>
                        </a:rPr>
                        <a:t>Vascular disease (prior MI, PAD, or aortic plaque)</a:t>
                      </a:r>
                      <a:endParaRPr kumimoji="0" lang="en-GB" sz="1400" b="1" i="0" u="none" strike="noStrike" cap="none" normalizeH="0" baseline="0" dirty="0" smtClean="0">
                        <a:ln>
                          <a:noFill/>
                        </a:ln>
                        <a:solidFill>
                          <a:schemeClr val="tx1"/>
                        </a:solidFill>
                        <a:effectLst/>
                        <a:latin typeface="Arial" pitchFamily="34" charset="0"/>
                        <a:ea typeface="MS PGothic" pitchFamily="34" charset="-128"/>
                        <a:cs typeface="Times New Roman" pitchFamily="18" charset="0"/>
                      </a:endParaRPr>
                    </a:p>
                  </a:txBody>
                  <a:tcPr marL="87330" marR="87330" anchor="ctr" horzOverflow="overflow"/>
                </a:tc>
                <a:tc>
                  <a:txBody>
                    <a:bodyPr/>
                    <a:lstStyle/>
                    <a:p>
                      <a:pPr marL="180975" marR="0" lvl="0" indent="-180975" algn="ctr" defTabSz="914400" rtl="0" eaLnBrk="1" fontAlgn="base" latinLnBrk="0" hangingPunct="1">
                        <a:lnSpc>
                          <a:spcPct val="100000"/>
                        </a:lnSpc>
                        <a:spcBef>
                          <a:spcPct val="0"/>
                        </a:spcBef>
                        <a:spcAft>
                          <a:spcPct val="0"/>
                        </a:spcAft>
                        <a:buClrTx/>
                        <a:buSzTx/>
                        <a:buFontTx/>
                        <a:buNone/>
                        <a:tabLst/>
                      </a:pPr>
                      <a:r>
                        <a:rPr kumimoji="0" lang="en-GB" sz="1400" u="none" strike="noStrike" cap="none" normalizeH="0" baseline="0" dirty="0" smtClean="0">
                          <a:ln>
                            <a:noFill/>
                          </a:ln>
                          <a:solidFill>
                            <a:srgbClr val="000000"/>
                          </a:solidFill>
                          <a:effectLst/>
                        </a:rPr>
                        <a:t>1</a:t>
                      </a:r>
                      <a:endParaRPr kumimoji="0" lang="en-GB" sz="1400" b="1" i="0" u="none" strike="noStrike" cap="none" normalizeH="0" baseline="0" dirty="0" smtClean="0">
                        <a:ln>
                          <a:noFill/>
                        </a:ln>
                        <a:solidFill>
                          <a:srgbClr val="000000"/>
                        </a:solidFill>
                        <a:effectLst/>
                        <a:latin typeface="Arial" pitchFamily="34" charset="0"/>
                        <a:ea typeface="MS PGothic" pitchFamily="34" charset="-128"/>
                        <a:cs typeface="Times New Roman" pitchFamily="18" charset="0"/>
                      </a:endParaRPr>
                    </a:p>
                  </a:txBody>
                  <a:tcPr marL="87330" marR="87330" anchor="ctr" horzOverflow="overflow"/>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400" b="0" i="0" u="none" strike="noStrike" cap="none" normalizeH="0" baseline="0" smtClean="0">
                        <a:ln>
                          <a:noFill/>
                        </a:ln>
                        <a:solidFill>
                          <a:schemeClr val="accent5"/>
                        </a:solidFill>
                        <a:effectLst/>
                        <a:latin typeface="Arial" pitchFamily="34" charset="0"/>
                        <a:ea typeface="MS PGothic" pitchFamily="34" charset="-128"/>
                      </a:endParaRPr>
                    </a:p>
                  </a:txBody>
                  <a:tcPr marL="87330" marR="87330" horzOverflow="overflow"/>
                </a:tc>
                <a:tc>
                  <a:txBody>
                    <a:bodyPr/>
                    <a:lstStyle/>
                    <a:p>
                      <a:pPr marL="180975" marR="0" lvl="0" indent="-180975" algn="l" defTabSz="914400" rtl="0" eaLnBrk="1" fontAlgn="base" latinLnBrk="0" hangingPunct="1">
                        <a:lnSpc>
                          <a:spcPct val="100000"/>
                        </a:lnSpc>
                        <a:spcBef>
                          <a:spcPct val="0"/>
                        </a:spcBef>
                        <a:spcAft>
                          <a:spcPct val="0"/>
                        </a:spcAft>
                        <a:buClrTx/>
                        <a:buSzTx/>
                        <a:buFontTx/>
                        <a:buNone/>
                        <a:tabLst/>
                      </a:pPr>
                      <a:r>
                        <a:rPr kumimoji="0" lang="en-GB" sz="1400" u="none" strike="noStrike" cap="none" normalizeH="0" baseline="0" smtClean="0">
                          <a:ln>
                            <a:noFill/>
                          </a:ln>
                          <a:solidFill>
                            <a:schemeClr val="accent5"/>
                          </a:solidFill>
                          <a:effectLst/>
                        </a:rPr>
                        <a:t> </a:t>
                      </a:r>
                      <a:endParaRPr kumimoji="0" lang="en-GB" sz="1400" b="0" i="0" u="none" strike="noStrike" cap="none" normalizeH="0" baseline="0" smtClean="0">
                        <a:ln>
                          <a:noFill/>
                        </a:ln>
                        <a:solidFill>
                          <a:schemeClr val="accent5"/>
                        </a:solidFill>
                        <a:effectLst/>
                        <a:latin typeface="Arial" pitchFamily="34" charset="0"/>
                        <a:ea typeface="MS PGothic" pitchFamily="34" charset="-128"/>
                        <a:cs typeface="Times New Roman" pitchFamily="18" charset="0"/>
                      </a:endParaRPr>
                    </a:p>
                  </a:txBody>
                  <a:tcPr marL="87330" marR="87330" anchor="ctr" horzOverflow="overflow"/>
                </a:tc>
                <a:tc>
                  <a:txBody>
                    <a:bodyPr/>
                    <a:lstStyle/>
                    <a:p>
                      <a:pPr marL="180975" marR="0" lvl="0" indent="-180975" algn="l" defTabSz="914400" rtl="0" eaLnBrk="1" fontAlgn="base" latinLnBrk="0" hangingPunct="1">
                        <a:lnSpc>
                          <a:spcPct val="100000"/>
                        </a:lnSpc>
                        <a:spcBef>
                          <a:spcPct val="0"/>
                        </a:spcBef>
                        <a:spcAft>
                          <a:spcPct val="0"/>
                        </a:spcAft>
                        <a:buClrTx/>
                        <a:buSzTx/>
                        <a:buFontTx/>
                        <a:buNone/>
                        <a:tabLst/>
                      </a:pPr>
                      <a:r>
                        <a:rPr kumimoji="0" lang="en-GB" sz="1400" b="1" u="none" strike="noStrike" cap="none" normalizeH="0" baseline="0" dirty="0" smtClean="0">
                          <a:ln>
                            <a:noFill/>
                          </a:ln>
                          <a:solidFill>
                            <a:schemeClr val="tx1"/>
                          </a:solidFill>
                          <a:effectLst/>
                        </a:rPr>
                        <a:t>Aged 65–74 years</a:t>
                      </a:r>
                      <a:endParaRPr kumimoji="0" lang="en-GB" sz="1400" b="1" i="0" u="none" strike="noStrike" cap="none" normalizeH="0" baseline="0" dirty="0" smtClean="0">
                        <a:ln>
                          <a:noFill/>
                        </a:ln>
                        <a:solidFill>
                          <a:schemeClr val="tx1"/>
                        </a:solidFill>
                        <a:effectLst/>
                        <a:latin typeface="Arial" pitchFamily="34" charset="0"/>
                        <a:ea typeface="MS PGothic" pitchFamily="34" charset="-128"/>
                        <a:cs typeface="Times New Roman" pitchFamily="18" charset="0"/>
                      </a:endParaRPr>
                    </a:p>
                  </a:txBody>
                  <a:tcPr marL="87330" marR="87330" anchor="ctr" horzOverflow="overflow"/>
                </a:tc>
                <a:tc>
                  <a:txBody>
                    <a:bodyPr/>
                    <a:lstStyle/>
                    <a:p>
                      <a:pPr marL="180975" marR="0" lvl="0" indent="-180975" algn="ctr" defTabSz="914400" rtl="0" eaLnBrk="1" fontAlgn="base" latinLnBrk="0" hangingPunct="1">
                        <a:lnSpc>
                          <a:spcPct val="100000"/>
                        </a:lnSpc>
                        <a:spcBef>
                          <a:spcPct val="0"/>
                        </a:spcBef>
                        <a:spcAft>
                          <a:spcPct val="0"/>
                        </a:spcAft>
                        <a:buClrTx/>
                        <a:buSzTx/>
                        <a:buFontTx/>
                        <a:buNone/>
                        <a:tabLst/>
                      </a:pPr>
                      <a:r>
                        <a:rPr kumimoji="0" lang="en-GB" sz="1400" u="none" strike="noStrike" cap="none" normalizeH="0" baseline="0" dirty="0" smtClean="0">
                          <a:ln>
                            <a:noFill/>
                          </a:ln>
                          <a:solidFill>
                            <a:srgbClr val="000000"/>
                          </a:solidFill>
                          <a:effectLst/>
                        </a:rPr>
                        <a:t>1</a:t>
                      </a:r>
                      <a:endParaRPr kumimoji="0" lang="en-GB" sz="1400" b="1" i="0" u="none" strike="noStrike" cap="none" normalizeH="0" baseline="0" dirty="0" smtClean="0">
                        <a:ln>
                          <a:noFill/>
                        </a:ln>
                        <a:solidFill>
                          <a:srgbClr val="000000"/>
                        </a:solidFill>
                        <a:effectLst/>
                        <a:latin typeface="Arial" pitchFamily="34" charset="0"/>
                        <a:ea typeface="MS PGothic" pitchFamily="34" charset="-128"/>
                        <a:cs typeface="Times New Roman" pitchFamily="18" charset="0"/>
                      </a:endParaRPr>
                    </a:p>
                  </a:txBody>
                  <a:tcPr marL="87330" marR="87330" anchor="ctr" horzOverflow="overflow"/>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400" b="0" i="0" u="none" strike="noStrike" cap="none" normalizeH="0" baseline="0" smtClean="0">
                        <a:ln>
                          <a:noFill/>
                        </a:ln>
                        <a:solidFill>
                          <a:schemeClr val="accent5"/>
                        </a:solidFill>
                        <a:effectLst/>
                        <a:latin typeface="Arial" pitchFamily="34" charset="0"/>
                        <a:ea typeface="MS PGothic" pitchFamily="34" charset="-128"/>
                      </a:endParaRPr>
                    </a:p>
                  </a:txBody>
                  <a:tcPr marL="87330" marR="87330" horzOverflow="overflow"/>
                </a:tc>
                <a:tc>
                  <a:txBody>
                    <a:bodyPr/>
                    <a:lstStyle/>
                    <a:p>
                      <a:pPr marL="180975" marR="0" lvl="0" indent="-180975" algn="l" defTabSz="914400" rtl="0" eaLnBrk="1" fontAlgn="base" latinLnBrk="0" hangingPunct="1">
                        <a:lnSpc>
                          <a:spcPct val="100000"/>
                        </a:lnSpc>
                        <a:spcBef>
                          <a:spcPct val="0"/>
                        </a:spcBef>
                        <a:spcAft>
                          <a:spcPct val="0"/>
                        </a:spcAft>
                        <a:buClrTx/>
                        <a:buSzTx/>
                        <a:buFontTx/>
                        <a:buNone/>
                        <a:tabLst/>
                      </a:pPr>
                      <a:r>
                        <a:rPr kumimoji="0" lang="en-GB" sz="1400" u="none" strike="noStrike" cap="none" normalizeH="0" baseline="0" smtClean="0">
                          <a:ln>
                            <a:noFill/>
                          </a:ln>
                          <a:solidFill>
                            <a:schemeClr val="accent5"/>
                          </a:solidFill>
                          <a:effectLst/>
                        </a:rPr>
                        <a:t> </a:t>
                      </a:r>
                      <a:endParaRPr kumimoji="0" lang="en-GB" sz="1400" b="0" i="0" u="none" strike="noStrike" cap="none" normalizeH="0" baseline="0" smtClean="0">
                        <a:ln>
                          <a:noFill/>
                        </a:ln>
                        <a:solidFill>
                          <a:schemeClr val="accent5"/>
                        </a:solidFill>
                        <a:effectLst/>
                        <a:latin typeface="Arial" pitchFamily="34" charset="0"/>
                        <a:ea typeface="MS PGothic" pitchFamily="34" charset="-128"/>
                        <a:cs typeface="Times New Roman" pitchFamily="18" charset="0"/>
                      </a:endParaRPr>
                    </a:p>
                  </a:txBody>
                  <a:tcPr marL="87330" marR="87330" anchor="ctr" horzOverflow="overflow"/>
                </a:tc>
                <a:tc>
                  <a:txBody>
                    <a:bodyPr/>
                    <a:lstStyle/>
                    <a:p>
                      <a:pPr marL="180975" marR="0" lvl="0" indent="-180975" algn="l" defTabSz="914400" rtl="0" eaLnBrk="1" fontAlgn="base" latinLnBrk="0" hangingPunct="1">
                        <a:lnSpc>
                          <a:spcPct val="100000"/>
                        </a:lnSpc>
                        <a:spcBef>
                          <a:spcPct val="0"/>
                        </a:spcBef>
                        <a:spcAft>
                          <a:spcPct val="0"/>
                        </a:spcAft>
                        <a:buClrTx/>
                        <a:buSzTx/>
                        <a:buFontTx/>
                        <a:buNone/>
                        <a:tabLst/>
                      </a:pPr>
                      <a:r>
                        <a:rPr kumimoji="0" lang="en-GB" sz="1400" b="1" u="none" strike="noStrike" cap="none" normalizeH="0" baseline="0" dirty="0" smtClean="0">
                          <a:ln>
                            <a:noFill/>
                          </a:ln>
                          <a:solidFill>
                            <a:schemeClr val="tx1"/>
                          </a:solidFill>
                          <a:effectLst/>
                        </a:rPr>
                        <a:t>Sex category (i.e. female gender)</a:t>
                      </a:r>
                      <a:endParaRPr kumimoji="0" lang="en-GB" sz="1400" b="1" i="0" u="none" strike="noStrike" cap="none" normalizeH="0" baseline="0" dirty="0" smtClean="0">
                        <a:ln>
                          <a:noFill/>
                        </a:ln>
                        <a:solidFill>
                          <a:schemeClr val="tx1"/>
                        </a:solidFill>
                        <a:effectLst/>
                        <a:latin typeface="Arial" pitchFamily="34" charset="0"/>
                        <a:ea typeface="MS PGothic" pitchFamily="34" charset="-128"/>
                        <a:cs typeface="Times New Roman" pitchFamily="18" charset="0"/>
                      </a:endParaRPr>
                    </a:p>
                  </a:txBody>
                  <a:tcPr marL="87330" marR="87330" anchor="ctr" horzOverflow="overflow"/>
                </a:tc>
                <a:tc>
                  <a:txBody>
                    <a:bodyPr/>
                    <a:lstStyle/>
                    <a:p>
                      <a:pPr marL="180975" marR="0" lvl="0" indent="-180975" algn="ctr" defTabSz="914400" rtl="0" eaLnBrk="1" fontAlgn="base" latinLnBrk="0" hangingPunct="1">
                        <a:lnSpc>
                          <a:spcPct val="100000"/>
                        </a:lnSpc>
                        <a:spcBef>
                          <a:spcPct val="0"/>
                        </a:spcBef>
                        <a:spcAft>
                          <a:spcPct val="0"/>
                        </a:spcAft>
                        <a:buClrTx/>
                        <a:buSzTx/>
                        <a:buFontTx/>
                        <a:buNone/>
                        <a:tabLst/>
                      </a:pPr>
                      <a:r>
                        <a:rPr kumimoji="0" lang="en-GB" sz="1400" u="none" strike="noStrike" cap="none" normalizeH="0" baseline="0" dirty="0" smtClean="0">
                          <a:ln>
                            <a:noFill/>
                          </a:ln>
                          <a:solidFill>
                            <a:srgbClr val="000000"/>
                          </a:solidFill>
                          <a:effectLst/>
                        </a:rPr>
                        <a:t>1</a:t>
                      </a:r>
                      <a:endParaRPr kumimoji="0" lang="en-GB" sz="1400" b="1" i="0" u="none" strike="noStrike" cap="none" normalizeH="0" baseline="0" dirty="0" smtClean="0">
                        <a:ln>
                          <a:noFill/>
                        </a:ln>
                        <a:solidFill>
                          <a:srgbClr val="000000"/>
                        </a:solidFill>
                        <a:effectLst/>
                        <a:latin typeface="Arial" pitchFamily="34" charset="0"/>
                        <a:ea typeface="MS PGothic" pitchFamily="34" charset="-128"/>
                        <a:cs typeface="Times New Roman" pitchFamily="18" charset="0"/>
                      </a:endParaRPr>
                    </a:p>
                  </a:txBody>
                  <a:tcPr marL="87330" marR="87330" anchor="ctr" horzOverflow="overflow"/>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400" b="0" i="0" u="none" strike="noStrike" cap="none" normalizeH="0" baseline="0" smtClean="0">
                        <a:ln>
                          <a:noFill/>
                        </a:ln>
                        <a:solidFill>
                          <a:schemeClr val="accent5"/>
                        </a:solidFill>
                        <a:effectLst/>
                        <a:latin typeface="Arial" pitchFamily="34" charset="0"/>
                        <a:ea typeface="MS PGothic" pitchFamily="34" charset="-128"/>
                      </a:endParaRPr>
                    </a:p>
                  </a:txBody>
                  <a:tcPr marL="87330" marR="87330" horzOverflow="overflow"/>
                </a:tc>
                <a:tc>
                  <a:txBody>
                    <a:bodyPr/>
                    <a:lstStyle/>
                    <a:p>
                      <a:pPr marL="180975" marR="0" lvl="0" indent="-180975" algn="l" defTabSz="914400" rtl="0" eaLnBrk="1" fontAlgn="base" latinLnBrk="0" hangingPunct="1">
                        <a:lnSpc>
                          <a:spcPct val="100000"/>
                        </a:lnSpc>
                        <a:spcBef>
                          <a:spcPct val="0"/>
                        </a:spcBef>
                        <a:spcAft>
                          <a:spcPct val="0"/>
                        </a:spcAft>
                        <a:buClrTx/>
                        <a:buSzTx/>
                        <a:buFontTx/>
                        <a:buNone/>
                        <a:tabLst/>
                      </a:pPr>
                      <a:r>
                        <a:rPr kumimoji="0" lang="en-GB" sz="1400" u="none" strike="noStrike" cap="none" normalizeH="0" baseline="0" smtClean="0">
                          <a:ln>
                            <a:noFill/>
                          </a:ln>
                          <a:solidFill>
                            <a:schemeClr val="accent5"/>
                          </a:solidFill>
                          <a:effectLst/>
                        </a:rPr>
                        <a:t> </a:t>
                      </a:r>
                      <a:endParaRPr kumimoji="0" lang="en-GB" sz="1400" b="0" i="0" u="none" strike="noStrike" cap="none" normalizeH="0" baseline="0" smtClean="0">
                        <a:ln>
                          <a:noFill/>
                        </a:ln>
                        <a:solidFill>
                          <a:schemeClr val="accent5"/>
                        </a:solidFill>
                        <a:effectLst/>
                        <a:latin typeface="Arial" pitchFamily="34" charset="0"/>
                        <a:ea typeface="MS PGothic" pitchFamily="34" charset="-128"/>
                        <a:cs typeface="Times New Roman" pitchFamily="18" charset="0"/>
                      </a:endParaRPr>
                    </a:p>
                  </a:txBody>
                  <a:tcPr marL="87330" marR="87330" anchor="ctr" horzOverflow="overflow"/>
                </a:tc>
                <a:tc>
                  <a:txBody>
                    <a:bodyPr/>
                    <a:lstStyle/>
                    <a:p>
                      <a:pPr marL="180975" marR="0" lvl="0" indent="-180975" algn="l" defTabSz="914400" rtl="0" eaLnBrk="1" fontAlgn="base" latinLnBrk="0" hangingPunct="1">
                        <a:lnSpc>
                          <a:spcPct val="100000"/>
                        </a:lnSpc>
                        <a:spcBef>
                          <a:spcPct val="0"/>
                        </a:spcBef>
                        <a:spcAft>
                          <a:spcPct val="0"/>
                        </a:spcAft>
                        <a:buClrTx/>
                        <a:buSzTx/>
                        <a:buFontTx/>
                        <a:buNone/>
                        <a:tabLst/>
                      </a:pPr>
                      <a:r>
                        <a:rPr kumimoji="0" lang="en-GB" sz="1400" b="1" u="none" strike="noStrike" cap="none" normalizeH="0" baseline="0" dirty="0" smtClean="0">
                          <a:ln>
                            <a:noFill/>
                          </a:ln>
                          <a:solidFill>
                            <a:schemeClr val="tx1"/>
                          </a:solidFill>
                          <a:effectLst/>
                        </a:rPr>
                        <a:t>Maximum score </a:t>
                      </a:r>
                      <a:endParaRPr kumimoji="0" lang="en-GB" sz="1400" b="1" i="0" u="none" strike="noStrike" cap="none" normalizeH="0" baseline="0" dirty="0" smtClean="0">
                        <a:ln>
                          <a:noFill/>
                        </a:ln>
                        <a:solidFill>
                          <a:schemeClr val="tx1"/>
                        </a:solidFill>
                        <a:effectLst/>
                        <a:latin typeface="Arial" pitchFamily="34" charset="0"/>
                        <a:ea typeface="MS PGothic" pitchFamily="34" charset="-128"/>
                        <a:cs typeface="Times New Roman" pitchFamily="18" charset="0"/>
                      </a:endParaRPr>
                    </a:p>
                  </a:txBody>
                  <a:tcPr marL="87330" marR="87330" anchor="ctr" horzOverflow="overflow"/>
                </a:tc>
                <a:tc>
                  <a:txBody>
                    <a:bodyPr/>
                    <a:lstStyle/>
                    <a:p>
                      <a:pPr marL="180975" marR="0" lvl="0" indent="-180975" algn="ctr" defTabSz="914400" rtl="0" eaLnBrk="1" fontAlgn="base" latinLnBrk="0" hangingPunct="1">
                        <a:lnSpc>
                          <a:spcPct val="100000"/>
                        </a:lnSpc>
                        <a:spcBef>
                          <a:spcPct val="0"/>
                        </a:spcBef>
                        <a:spcAft>
                          <a:spcPct val="0"/>
                        </a:spcAft>
                        <a:buClrTx/>
                        <a:buSzTx/>
                        <a:buFontTx/>
                        <a:buNone/>
                        <a:tabLst/>
                      </a:pPr>
                      <a:r>
                        <a:rPr kumimoji="0" lang="en-GB" sz="1400" b="1" u="none" strike="noStrike" cap="none" normalizeH="0" baseline="0" dirty="0" smtClean="0">
                          <a:ln>
                            <a:noFill/>
                          </a:ln>
                          <a:solidFill>
                            <a:schemeClr val="tx1"/>
                          </a:solidFill>
                          <a:effectLst/>
                        </a:rPr>
                        <a:t>9</a:t>
                      </a:r>
                      <a:endParaRPr kumimoji="0" lang="en-GB" sz="1400" b="1" i="0" u="none" strike="noStrike" cap="none" normalizeH="0" baseline="0" dirty="0" smtClean="0">
                        <a:ln>
                          <a:noFill/>
                        </a:ln>
                        <a:solidFill>
                          <a:schemeClr val="tx1"/>
                        </a:solidFill>
                        <a:effectLst/>
                        <a:latin typeface="Arial" pitchFamily="34" charset="0"/>
                        <a:ea typeface="MS PGothic" pitchFamily="34" charset="-128"/>
                        <a:cs typeface="Times New Roman" pitchFamily="18" charset="0"/>
                      </a:endParaRPr>
                    </a:p>
                  </a:txBody>
                  <a:tcPr marL="87330" marR="87330" anchor="ctr" horzOverflow="overflow"/>
                </a:tc>
              </a:tr>
            </a:tbl>
          </a:graphicData>
        </a:graphic>
      </p:graphicFrame>
      <p:sp>
        <p:nvSpPr>
          <p:cNvPr id="121915" name="Titre 1"/>
          <p:cNvSpPr>
            <a:spLocks noGrp="1"/>
          </p:cNvSpPr>
          <p:nvPr>
            <p:ph type="title"/>
          </p:nvPr>
        </p:nvSpPr>
        <p:spPr>
          <a:xfrm>
            <a:off x="457200" y="94466"/>
            <a:ext cx="8686800" cy="1217568"/>
          </a:xfrm>
        </p:spPr>
        <p:txBody>
          <a:bodyPr>
            <a:noAutofit/>
          </a:bodyPr>
          <a:lstStyle/>
          <a:p>
            <a:r>
              <a:rPr lang="en-US" sz="2800" dirty="0" smtClean="0"/>
              <a:t>The CHA</a:t>
            </a:r>
            <a:r>
              <a:rPr lang="en-US" sz="2800" baseline="-25000" dirty="0" smtClean="0"/>
              <a:t>2</a:t>
            </a:r>
            <a:r>
              <a:rPr lang="en-US" sz="2800" dirty="0" smtClean="0"/>
              <a:t>DS</a:t>
            </a:r>
            <a:r>
              <a:rPr lang="en-US" sz="2800" baseline="-25000" dirty="0" smtClean="0"/>
              <a:t>2</a:t>
            </a:r>
            <a:r>
              <a:rPr lang="en-US" sz="2800" dirty="0" smtClean="0"/>
              <a:t>-VASc scheme was adopted by the ESC</a:t>
            </a:r>
            <a:br>
              <a:rPr lang="en-US" sz="2800" dirty="0" smtClean="0"/>
            </a:br>
            <a:r>
              <a:rPr lang="en-US" sz="2800" dirty="0" smtClean="0"/>
              <a:t>to complement the CHADS</a:t>
            </a:r>
            <a:r>
              <a:rPr lang="en-US" sz="2800" baseline="-25000" dirty="0" smtClean="0"/>
              <a:t>2</a:t>
            </a:r>
            <a:r>
              <a:rPr lang="en-US" sz="2800" dirty="0" smtClean="0"/>
              <a:t> scoring system</a:t>
            </a:r>
            <a:endParaRPr lang="fr-FR" sz="2800" dirty="0" smtClean="0"/>
          </a:p>
        </p:txBody>
      </p:sp>
      <p:sp>
        <p:nvSpPr>
          <p:cNvPr id="121916" name="Slide Number Placeholder 2"/>
          <p:cNvSpPr>
            <a:spLocks noGrp="1"/>
          </p:cNvSpPr>
          <p:nvPr>
            <p:ph type="sldNum" sz="quarter" idx="4294967295"/>
          </p:nvPr>
        </p:nvSpPr>
        <p:spPr bwMode="auto">
          <a:xfrm>
            <a:off x="7010400" y="6505575"/>
            <a:ext cx="2133600" cy="19685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algn="r"/>
            <a:fld id="{84A7F788-E3EC-4E1F-B981-E3F94E0A54A7}" type="slidenum">
              <a:rPr lang="en-US" sz="900" smtClean="0">
                <a:ea typeface="MS PGothic"/>
                <a:cs typeface="Arial" pitchFamily="34" charset="0"/>
              </a:rPr>
              <a:pPr algn="r"/>
              <a:t>33</a:t>
            </a:fld>
            <a:endParaRPr lang="en-US" sz="900" dirty="0" smtClean="0">
              <a:ea typeface="MS PGothic"/>
              <a:cs typeface="Arial" pitchFamily="34" charset="0"/>
            </a:endParaRPr>
          </a:p>
        </p:txBody>
      </p:sp>
      <p:sp>
        <p:nvSpPr>
          <p:cNvPr id="121917" name="Rectangle 4"/>
          <p:cNvSpPr>
            <a:spLocks noChangeArrowheads="1"/>
          </p:cNvSpPr>
          <p:nvPr/>
        </p:nvSpPr>
        <p:spPr bwMode="auto">
          <a:xfrm>
            <a:off x="358329" y="2506663"/>
            <a:ext cx="8229600" cy="360362"/>
          </a:xfrm>
          <a:prstGeom prst="rect">
            <a:avLst/>
          </a:prstGeom>
          <a:noFill/>
          <a:ln w="25400" algn="ctr">
            <a:solidFill>
              <a:srgbClr val="FF0000"/>
            </a:solidFill>
            <a:round/>
            <a:headEnd/>
            <a:tailEnd/>
          </a:ln>
        </p:spPr>
        <p:txBody>
          <a:bodyPr/>
          <a:lstStyle/>
          <a:p>
            <a:pPr>
              <a:lnSpc>
                <a:spcPct val="90000"/>
              </a:lnSpc>
              <a:spcBef>
                <a:spcPct val="30000"/>
              </a:spcBef>
              <a:buClr>
                <a:srgbClr val="FF9900"/>
              </a:buClr>
              <a:buFont typeface="Wingdings" pitchFamily="2" charset="2"/>
              <a:buNone/>
            </a:pPr>
            <a:endParaRPr lang="fr-FR" sz="1600" b="1"/>
          </a:p>
        </p:txBody>
      </p:sp>
      <p:sp>
        <p:nvSpPr>
          <p:cNvPr id="121918" name="Rectangle 5"/>
          <p:cNvSpPr>
            <a:spLocks noChangeArrowheads="1"/>
          </p:cNvSpPr>
          <p:nvPr/>
        </p:nvSpPr>
        <p:spPr bwMode="auto">
          <a:xfrm>
            <a:off x="3159829" y="3592513"/>
            <a:ext cx="5275262" cy="1372222"/>
          </a:xfrm>
          <a:prstGeom prst="rect">
            <a:avLst/>
          </a:prstGeom>
          <a:noFill/>
          <a:ln w="25400" algn="ctr">
            <a:solidFill>
              <a:srgbClr val="FF0000"/>
            </a:solidFill>
            <a:round/>
            <a:headEnd/>
            <a:tailEnd/>
          </a:ln>
        </p:spPr>
        <p:txBody>
          <a:bodyPr/>
          <a:lstStyle/>
          <a:p>
            <a:pPr>
              <a:lnSpc>
                <a:spcPct val="90000"/>
              </a:lnSpc>
              <a:spcBef>
                <a:spcPct val="30000"/>
              </a:spcBef>
              <a:buClr>
                <a:srgbClr val="FF9900"/>
              </a:buClr>
              <a:buFont typeface="Wingdings" pitchFamily="2" charset="2"/>
              <a:buNone/>
            </a:pPr>
            <a:endParaRPr lang="fr-FR" sz="1600" b="1"/>
          </a:p>
        </p:txBody>
      </p:sp>
      <p:sp>
        <p:nvSpPr>
          <p:cNvPr id="8" name="Titre 1"/>
          <p:cNvSpPr txBox="1">
            <a:spLocks/>
          </p:cNvSpPr>
          <p:nvPr/>
        </p:nvSpPr>
        <p:spPr bwMode="auto">
          <a:xfrm>
            <a:off x="3919205" y="5381625"/>
            <a:ext cx="5224795" cy="1123950"/>
          </a:xfrm>
          <a:prstGeom prst="rect">
            <a:avLst/>
          </a:prstGeom>
          <a:solidFill>
            <a:srgbClr val="00B0F0"/>
          </a:solidFill>
          <a:ln w="9525">
            <a:noFill/>
            <a:miter lim="800000"/>
            <a:headEnd/>
            <a:tailEnd/>
          </a:ln>
        </p:spPr>
        <p:txBody>
          <a:bodyPr anchor="ctr"/>
          <a:lstStyle/>
          <a:p>
            <a:pPr eaLnBrk="0" hangingPunct="0">
              <a:lnSpc>
                <a:spcPct val="90000"/>
              </a:lnSpc>
              <a:spcBef>
                <a:spcPct val="30000"/>
              </a:spcBef>
              <a:buClr>
                <a:srgbClr val="FF9900"/>
              </a:buClr>
              <a:buFont typeface="Wingdings" pitchFamily="2" charset="2"/>
              <a:buNone/>
              <a:defRPr/>
            </a:pPr>
            <a:r>
              <a:rPr lang="en-US" sz="1400" b="1" kern="0" dirty="0">
                <a:solidFill>
                  <a:schemeClr val="bg1"/>
                </a:solidFill>
                <a:latin typeface="+mj-lt"/>
                <a:ea typeface="+mj-ea"/>
                <a:cs typeface="+mj-cs"/>
              </a:rPr>
              <a:t>CHA</a:t>
            </a:r>
            <a:r>
              <a:rPr lang="en-US" sz="1400" b="1" kern="0" baseline="-25000" dirty="0">
                <a:solidFill>
                  <a:schemeClr val="bg1"/>
                </a:solidFill>
                <a:latin typeface="+mj-lt"/>
                <a:ea typeface="+mj-ea"/>
                <a:cs typeface="+mj-cs"/>
              </a:rPr>
              <a:t>2</a:t>
            </a:r>
            <a:r>
              <a:rPr lang="en-US" sz="1400" b="1" kern="0" dirty="0">
                <a:solidFill>
                  <a:schemeClr val="bg1"/>
                </a:solidFill>
                <a:latin typeface="+mj-lt"/>
                <a:ea typeface="+mj-ea"/>
                <a:cs typeface="+mj-cs"/>
              </a:rPr>
              <a:t>DS</a:t>
            </a:r>
            <a:r>
              <a:rPr lang="en-US" sz="1400" b="1" kern="0" baseline="-25000" dirty="0">
                <a:solidFill>
                  <a:schemeClr val="bg1"/>
                </a:solidFill>
                <a:latin typeface="+mj-lt"/>
                <a:ea typeface="+mj-ea"/>
                <a:cs typeface="+mj-cs"/>
              </a:rPr>
              <a:t>2</a:t>
            </a:r>
            <a:r>
              <a:rPr lang="en-US" sz="1400" b="1" kern="0" dirty="0">
                <a:solidFill>
                  <a:schemeClr val="bg1"/>
                </a:solidFill>
                <a:latin typeface="+mj-lt"/>
                <a:ea typeface="+mj-ea"/>
                <a:cs typeface="+mj-cs"/>
              </a:rPr>
              <a:t>-VASc:</a:t>
            </a:r>
          </a:p>
          <a:p>
            <a:pPr marL="179388" indent="-179388" eaLnBrk="0" hangingPunct="0">
              <a:lnSpc>
                <a:spcPct val="90000"/>
              </a:lnSpc>
              <a:spcBef>
                <a:spcPct val="30000"/>
              </a:spcBef>
              <a:buClr>
                <a:schemeClr val="accent3"/>
              </a:buClr>
              <a:buFont typeface="Webdings" pitchFamily="18" charset="2"/>
              <a:buChar char="4"/>
              <a:defRPr/>
            </a:pPr>
            <a:r>
              <a:rPr lang="en-US" sz="1400" b="1" kern="0" dirty="0">
                <a:solidFill>
                  <a:schemeClr val="bg1"/>
                </a:solidFill>
                <a:latin typeface="+mj-lt"/>
                <a:ea typeface="+mj-ea"/>
                <a:cs typeface="+mj-cs"/>
              </a:rPr>
              <a:t> </a:t>
            </a:r>
            <a:r>
              <a:rPr lang="en-US" sz="1400" kern="0" dirty="0">
                <a:solidFill>
                  <a:schemeClr val="bg1"/>
                </a:solidFill>
                <a:latin typeface="+mj-lt"/>
                <a:ea typeface="+mj-ea"/>
                <a:cs typeface="+mj-cs"/>
              </a:rPr>
              <a:t>In patients with a CHADS</a:t>
            </a:r>
            <a:r>
              <a:rPr lang="en-US" sz="1400" kern="0" baseline="-25000" dirty="0">
                <a:solidFill>
                  <a:schemeClr val="bg1"/>
                </a:solidFill>
                <a:latin typeface="+mj-lt"/>
                <a:ea typeface="+mj-ea"/>
                <a:cs typeface="+mj-cs"/>
              </a:rPr>
              <a:t>2</a:t>
            </a:r>
            <a:r>
              <a:rPr lang="en-US" sz="1400" kern="0" dirty="0">
                <a:solidFill>
                  <a:schemeClr val="bg1"/>
                </a:solidFill>
                <a:latin typeface="+mj-lt"/>
                <a:ea typeface="+mj-ea"/>
                <a:cs typeface="+mj-cs"/>
              </a:rPr>
              <a:t> score of 0–1, or</a:t>
            </a:r>
          </a:p>
          <a:p>
            <a:pPr marL="179388" indent="-179388" eaLnBrk="0" hangingPunct="0">
              <a:lnSpc>
                <a:spcPct val="90000"/>
              </a:lnSpc>
              <a:spcBef>
                <a:spcPct val="30000"/>
              </a:spcBef>
              <a:buClr>
                <a:schemeClr val="accent3"/>
              </a:buClr>
              <a:buFont typeface="Webdings" pitchFamily="18" charset="2"/>
              <a:buChar char="4"/>
              <a:defRPr/>
            </a:pPr>
            <a:r>
              <a:rPr lang="en-US" sz="1400" kern="0" dirty="0">
                <a:solidFill>
                  <a:schemeClr val="bg1"/>
                </a:solidFill>
                <a:latin typeface="+mj-lt"/>
                <a:ea typeface="+mj-ea"/>
                <a:cs typeface="+mj-cs"/>
              </a:rPr>
              <a:t> When a more detailed stroke risk assessment is indicated </a:t>
            </a:r>
            <a:endParaRPr lang="fr-FR" sz="1400" kern="0" dirty="0">
              <a:solidFill>
                <a:schemeClr val="bg1"/>
              </a:solidFill>
              <a:latin typeface="+mj-lt"/>
              <a:ea typeface="+mj-ea"/>
              <a:cs typeface="+mj-cs"/>
            </a:endParaRPr>
          </a:p>
        </p:txBody>
      </p:sp>
      <p:sp>
        <p:nvSpPr>
          <p:cNvPr id="13" name="Rectangle 16"/>
          <p:cNvSpPr>
            <a:spLocks noChangeArrowheads="1"/>
          </p:cNvSpPr>
          <p:nvPr/>
        </p:nvSpPr>
        <p:spPr bwMode="auto">
          <a:xfrm>
            <a:off x="249238" y="6089650"/>
            <a:ext cx="7810500" cy="244475"/>
          </a:xfrm>
          <a:prstGeom prst="rect">
            <a:avLst/>
          </a:prstGeom>
          <a:noFill/>
          <a:ln>
            <a:noFill/>
          </a:ln>
          <a:extLst/>
        </p:spPr>
        <p:txBody>
          <a:bodyPr anchor="b">
            <a:spAutoFit/>
          </a:bodyPr>
          <a:lstStyle/>
          <a:p>
            <a:pPr eaLnBrk="0" hangingPunct="0">
              <a:lnSpc>
                <a:spcPct val="90000"/>
              </a:lnSpc>
              <a:spcBef>
                <a:spcPct val="30000"/>
              </a:spcBef>
              <a:buClr>
                <a:srgbClr val="FF9900"/>
              </a:buClr>
              <a:buFont typeface="Wingdings" pitchFamily="2" charset="2"/>
              <a:buNone/>
              <a:defRPr/>
            </a:pPr>
            <a:r>
              <a:rPr lang="en-CA" sz="1100" b="1" i="1" kern="0" dirty="0" err="1">
                <a:solidFill>
                  <a:schemeClr val="accent5"/>
                </a:solidFill>
                <a:ea typeface="MS PGothic" pitchFamily="34" charset="-128"/>
                <a:cs typeface="+mn-cs"/>
              </a:rPr>
              <a:t>Camm</a:t>
            </a:r>
            <a:r>
              <a:rPr lang="en-CA" sz="1100" b="1" i="1" kern="0" dirty="0">
                <a:solidFill>
                  <a:schemeClr val="accent5"/>
                </a:solidFill>
                <a:ea typeface="MS PGothic" pitchFamily="34" charset="-128"/>
                <a:cs typeface="+mn-cs"/>
              </a:rPr>
              <a:t> et al. </a:t>
            </a:r>
            <a:r>
              <a:rPr lang="en-CA" sz="1100" b="1" i="1" kern="0" dirty="0" err="1">
                <a:solidFill>
                  <a:schemeClr val="accent5"/>
                </a:solidFill>
                <a:ea typeface="MS PGothic" pitchFamily="34" charset="-128"/>
                <a:cs typeface="+mn-cs"/>
              </a:rPr>
              <a:t>Eur</a:t>
            </a:r>
            <a:r>
              <a:rPr lang="en-CA" sz="1100" b="1" i="1" kern="0" dirty="0">
                <a:solidFill>
                  <a:schemeClr val="accent5"/>
                </a:solidFill>
                <a:ea typeface="MS PGothic" pitchFamily="34" charset="-128"/>
                <a:cs typeface="+mn-cs"/>
              </a:rPr>
              <a:t> Heart J 2010;31:2369–429.</a:t>
            </a:r>
          </a:p>
        </p:txBody>
      </p:sp>
      <p:sp>
        <p:nvSpPr>
          <p:cNvPr id="121923" name="Footer Placeholder 1"/>
          <p:cNvSpPr>
            <a:spLocks noGrp="1"/>
          </p:cNvSpPr>
          <p:nvPr>
            <p:ph type="ftr" sz="quarter" idx="4294967295"/>
          </p:nvPr>
        </p:nvSpPr>
        <p:spPr bwMode="auto">
          <a:xfrm>
            <a:off x="0" y="6488113"/>
            <a:ext cx="4570413" cy="231775"/>
          </a:xfrm>
          <a:prstGeom prst="rect">
            <a:avLst/>
          </a:prstGeom>
          <a:noFill/>
          <a:ln>
            <a:miter lim="800000"/>
            <a:headEnd/>
            <a:tailEnd/>
          </a:ln>
        </p:spPr>
        <p:txBody>
          <a:bodyPr vert="horz" lIns="91440" tIns="45720" rIns="91440" bIns="45720" numCol="1" compatLnSpc="1">
            <a:prstTxWarp prst="textNoShape">
              <a:avLst/>
            </a:prstTxWarp>
          </a:bodyPr>
          <a:lstStyle/>
          <a:p>
            <a:r>
              <a:rPr lang="en-GB" sz="900" dirty="0" smtClean="0">
                <a:ea typeface="MS PGothic"/>
                <a:cs typeface="Arial" pitchFamily="34" charset="0"/>
              </a:rPr>
              <a:t>Date of Preparation: October  2013. 432UK13PR10268-01. Not for further distribution.</a:t>
            </a:r>
            <a:endParaRPr lang="en-US" sz="900" dirty="0" smtClean="0">
              <a:ea typeface="MS PGothic"/>
              <a:cs typeface="Arial" pitchFamily="34" charset="0"/>
            </a:endParaRPr>
          </a:p>
        </p:txBody>
      </p:sp>
    </p:spTree>
    <p:extLst>
      <p:ext uri="{BB962C8B-B14F-4D97-AF65-F5344CB8AC3E}">
        <p14:creationId xmlns:p14="http://schemas.microsoft.com/office/powerpoint/2010/main" val="1862740088"/>
      </p:ext>
    </p:extLst>
  </p:cSld>
  <p:clrMapOvr>
    <a:masterClrMapping/>
  </p:clrMapOvr>
  <p:transition xmlns:p14="http://schemas.microsoft.com/office/powerpoint/2010/main" spd="med">
    <p:pull/>
  </p:transition>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Table 18"/>
          <p:cNvGraphicFramePr>
            <a:graphicFrameLocks noGrp="1"/>
          </p:cNvGraphicFramePr>
          <p:nvPr>
            <p:extLst>
              <p:ext uri="{D42A27DB-BD31-4B8C-83A1-F6EECF244321}">
                <p14:modId xmlns:p14="http://schemas.microsoft.com/office/powerpoint/2010/main" val="4000543858"/>
              </p:ext>
            </p:extLst>
          </p:nvPr>
        </p:nvGraphicFramePr>
        <p:xfrm>
          <a:off x="580274" y="1600021"/>
          <a:ext cx="7961126" cy="4781711"/>
        </p:xfrm>
        <a:graphic>
          <a:graphicData uri="http://schemas.openxmlformats.org/drawingml/2006/table">
            <a:tbl>
              <a:tblPr firstRow="1" firstCol="1" bandRow="1">
                <a:tableStyleId>{EB344D84-9AFB-497E-A393-DC336BA19D2E}</a:tableStyleId>
              </a:tblPr>
              <a:tblGrid>
                <a:gridCol w="1415310"/>
                <a:gridCol w="1903029"/>
                <a:gridCol w="4642787"/>
              </a:tblGrid>
              <a:tr h="339743">
                <a:tc>
                  <a:txBody>
                    <a:bodyPr/>
                    <a:lstStyle/>
                    <a:p>
                      <a:pPr algn="l">
                        <a:spcAft>
                          <a:spcPts val="0"/>
                        </a:spcAft>
                      </a:pPr>
                      <a:r>
                        <a:rPr lang="en-US" sz="2000" dirty="0" smtClean="0">
                          <a:solidFill>
                            <a:schemeClr val="accent1"/>
                          </a:solidFill>
                          <a:effectLst/>
                          <a:latin typeface="Arial" pitchFamily="34" charset="0"/>
                          <a:cs typeface="Arial" pitchFamily="34" charset="0"/>
                        </a:rPr>
                        <a:t>Score</a:t>
                      </a:r>
                      <a:endParaRPr lang="en-GB" sz="2000" b="1" dirty="0">
                        <a:solidFill>
                          <a:schemeClr val="accent1"/>
                        </a:solidFill>
                        <a:effectLst/>
                        <a:latin typeface="Arial" pitchFamily="34" charset="0"/>
                        <a:cs typeface="Arial" pitchFamily="34" charset="0"/>
                      </a:endParaRPr>
                    </a:p>
                  </a:txBody>
                  <a:tcPr marL="91429" marR="91429" marT="0" marB="0"/>
                </a:tc>
                <a:tc>
                  <a:txBody>
                    <a:bodyPr/>
                    <a:lstStyle/>
                    <a:p>
                      <a:pPr algn="l">
                        <a:spcAft>
                          <a:spcPts val="0"/>
                        </a:spcAft>
                      </a:pPr>
                      <a:r>
                        <a:rPr lang="en-US" sz="2000" dirty="0">
                          <a:solidFill>
                            <a:schemeClr val="accent1"/>
                          </a:solidFill>
                          <a:effectLst/>
                          <a:latin typeface="Arial" pitchFamily="34" charset="0"/>
                          <a:cs typeface="Arial" pitchFamily="34" charset="0"/>
                        </a:rPr>
                        <a:t>Risk</a:t>
                      </a:r>
                      <a:endParaRPr lang="en-GB" sz="2000" b="1" dirty="0">
                        <a:solidFill>
                          <a:schemeClr val="accent1"/>
                        </a:solidFill>
                        <a:effectLst/>
                        <a:latin typeface="Arial" pitchFamily="34" charset="0"/>
                        <a:ea typeface="Times New Roman"/>
                        <a:cs typeface="Arial" pitchFamily="34" charset="0"/>
                      </a:endParaRPr>
                    </a:p>
                  </a:txBody>
                  <a:tcPr marL="91429" marR="91429" marT="0" marB="0"/>
                </a:tc>
                <a:tc>
                  <a:txBody>
                    <a:bodyPr/>
                    <a:lstStyle/>
                    <a:p>
                      <a:pPr algn="l">
                        <a:spcAft>
                          <a:spcPts val="0"/>
                        </a:spcAft>
                      </a:pPr>
                      <a:r>
                        <a:rPr lang="en-US" sz="2000" dirty="0">
                          <a:solidFill>
                            <a:schemeClr val="accent1"/>
                          </a:solidFill>
                          <a:effectLst/>
                          <a:latin typeface="Arial" pitchFamily="34" charset="0"/>
                          <a:cs typeface="Arial" pitchFamily="34" charset="0"/>
                        </a:rPr>
                        <a:t>Considerations</a:t>
                      </a:r>
                      <a:endParaRPr lang="en-GB" sz="2000" b="1" dirty="0">
                        <a:solidFill>
                          <a:schemeClr val="accent1"/>
                        </a:solidFill>
                        <a:effectLst/>
                        <a:latin typeface="Arial" pitchFamily="34" charset="0"/>
                        <a:ea typeface="Times New Roman"/>
                        <a:cs typeface="Arial" pitchFamily="34" charset="0"/>
                      </a:endParaRPr>
                    </a:p>
                  </a:txBody>
                  <a:tcPr marL="91429" marR="91429" marT="0" marB="0"/>
                </a:tc>
              </a:tr>
              <a:tr h="562982">
                <a:tc>
                  <a:txBody>
                    <a:bodyPr/>
                    <a:lstStyle/>
                    <a:p>
                      <a:pPr marL="0" algn="ctr" defTabSz="914400" rtl="0" eaLnBrk="1" latinLnBrk="0" hangingPunct="1">
                        <a:spcAft>
                          <a:spcPts val="0"/>
                        </a:spcAft>
                      </a:pPr>
                      <a:r>
                        <a:rPr kumimoji="0" lang="en-US" sz="2000" kern="1200" dirty="0">
                          <a:solidFill>
                            <a:srgbClr val="FF0000"/>
                          </a:solidFill>
                          <a:effectLst/>
                          <a:latin typeface="Arial" pitchFamily="34" charset="0"/>
                          <a:ea typeface="+mn-ea"/>
                          <a:cs typeface="Arial" pitchFamily="34" charset="0"/>
                        </a:rPr>
                        <a:t>0</a:t>
                      </a:r>
                      <a:endParaRPr kumimoji="0" lang="en-GB" sz="2000" kern="1200" dirty="0">
                        <a:solidFill>
                          <a:srgbClr val="FF0000"/>
                        </a:solidFill>
                        <a:effectLst/>
                        <a:latin typeface="Arial" pitchFamily="34" charset="0"/>
                        <a:ea typeface="+mn-ea"/>
                        <a:cs typeface="Arial" pitchFamily="34" charset="0"/>
                      </a:endParaRPr>
                    </a:p>
                  </a:txBody>
                  <a:tcPr marL="91429" marR="91429" marT="0" marB="0"/>
                </a:tc>
                <a:tc>
                  <a:txBody>
                    <a:bodyPr/>
                    <a:lstStyle/>
                    <a:p>
                      <a:pPr algn="just">
                        <a:spcAft>
                          <a:spcPts val="0"/>
                        </a:spcAft>
                      </a:pPr>
                      <a:r>
                        <a:rPr lang="en-US" sz="2000" dirty="0">
                          <a:effectLst/>
                          <a:latin typeface="Arial" pitchFamily="34" charset="0"/>
                          <a:cs typeface="Arial" pitchFamily="34" charset="0"/>
                        </a:rPr>
                        <a:t>Low </a:t>
                      </a:r>
                      <a:endParaRPr lang="en-US" sz="2000" b="1" baseline="30000" dirty="0" smtClean="0">
                        <a:effectLst/>
                        <a:latin typeface="Arial" pitchFamily="34" charset="0"/>
                        <a:cs typeface="Arial" pitchFamily="34" charset="0"/>
                      </a:endParaRPr>
                    </a:p>
                  </a:txBody>
                  <a:tcPr marL="91429" marR="91429" marT="0" marB="0"/>
                </a:tc>
                <a:tc>
                  <a:txBody>
                    <a:bodyPr/>
                    <a:lstStyle/>
                    <a:p>
                      <a:pPr algn="l">
                        <a:spcAft>
                          <a:spcPts val="0"/>
                        </a:spcAft>
                      </a:pPr>
                      <a:r>
                        <a:rPr lang="en-US" sz="2000" dirty="0">
                          <a:effectLst/>
                          <a:latin typeface="Arial" pitchFamily="34" charset="0"/>
                          <a:cs typeface="Arial" pitchFamily="34" charset="0"/>
                        </a:rPr>
                        <a:t>Aspirin </a:t>
                      </a:r>
                      <a:r>
                        <a:rPr lang="en-US" sz="2000" dirty="0" smtClean="0">
                          <a:effectLst/>
                          <a:latin typeface="Arial" pitchFamily="34" charset="0"/>
                          <a:cs typeface="Arial" pitchFamily="34" charset="0"/>
                        </a:rPr>
                        <a:t>daily or no antithrombotic therapy</a:t>
                      </a:r>
                    </a:p>
                    <a:p>
                      <a:pPr algn="l">
                        <a:spcAft>
                          <a:spcPts val="0"/>
                        </a:spcAft>
                      </a:pPr>
                      <a:r>
                        <a:rPr lang="en-US" sz="2000" b="0" dirty="0" smtClean="0">
                          <a:effectLst/>
                          <a:latin typeface="Arial" pitchFamily="34" charset="0"/>
                          <a:cs typeface="Arial" pitchFamily="34" charset="0"/>
                        </a:rPr>
                        <a:t>No antithrombotic</a:t>
                      </a:r>
                      <a:r>
                        <a:rPr lang="en-US" sz="2000" b="0" baseline="0" dirty="0" smtClean="0">
                          <a:effectLst/>
                          <a:latin typeface="Arial" pitchFamily="34" charset="0"/>
                          <a:cs typeface="Arial" pitchFamily="34" charset="0"/>
                        </a:rPr>
                        <a:t> therapy preferred</a:t>
                      </a:r>
                      <a:endParaRPr lang="en-GB" sz="2000" b="0" dirty="0">
                        <a:effectLst/>
                        <a:latin typeface="Arial" pitchFamily="34" charset="0"/>
                        <a:cs typeface="Arial" pitchFamily="34" charset="0"/>
                      </a:endParaRPr>
                    </a:p>
                  </a:txBody>
                  <a:tcPr marL="91429" marR="91429" marT="0" marB="0"/>
                </a:tc>
              </a:tr>
              <a:tr h="1898410">
                <a:tc>
                  <a:txBody>
                    <a:bodyPr/>
                    <a:lstStyle/>
                    <a:p>
                      <a:pPr marL="0" algn="ctr" defTabSz="914400" rtl="0" eaLnBrk="1" latinLnBrk="0" hangingPunct="1">
                        <a:spcAft>
                          <a:spcPts val="0"/>
                        </a:spcAft>
                      </a:pPr>
                      <a:r>
                        <a:rPr kumimoji="0" lang="en-US" sz="2000" kern="1200" dirty="0">
                          <a:solidFill>
                            <a:srgbClr val="FF0000"/>
                          </a:solidFill>
                          <a:effectLst/>
                          <a:latin typeface="Arial" pitchFamily="34" charset="0"/>
                          <a:ea typeface="+mn-ea"/>
                          <a:cs typeface="Arial" pitchFamily="34" charset="0"/>
                        </a:rPr>
                        <a:t>1</a:t>
                      </a:r>
                      <a:endParaRPr kumimoji="0" lang="en-GB" sz="2000" kern="1200" dirty="0">
                        <a:solidFill>
                          <a:srgbClr val="FF0000"/>
                        </a:solidFill>
                        <a:effectLst/>
                        <a:latin typeface="Arial" pitchFamily="34" charset="0"/>
                        <a:ea typeface="+mn-ea"/>
                        <a:cs typeface="Arial" pitchFamily="34" charset="0"/>
                      </a:endParaRPr>
                    </a:p>
                  </a:txBody>
                  <a:tcPr marL="91429" marR="91429" marT="0" marB="0"/>
                </a:tc>
                <a:tc>
                  <a:txBody>
                    <a:bodyPr/>
                    <a:lstStyle/>
                    <a:p>
                      <a:pPr algn="just">
                        <a:spcAft>
                          <a:spcPts val="0"/>
                        </a:spcAft>
                      </a:pPr>
                      <a:r>
                        <a:rPr lang="en-US" sz="2000" dirty="0" smtClean="0">
                          <a:effectLst/>
                          <a:latin typeface="Arial" pitchFamily="34" charset="0"/>
                          <a:cs typeface="Arial" pitchFamily="34" charset="0"/>
                        </a:rPr>
                        <a:t>Moderate</a:t>
                      </a:r>
                      <a:endParaRPr lang="en-GB" sz="2000" b="1" dirty="0">
                        <a:effectLst/>
                        <a:latin typeface="Arial" pitchFamily="34" charset="0"/>
                        <a:ea typeface="Times New Roman"/>
                        <a:cs typeface="Arial" pitchFamily="34" charset="0"/>
                      </a:endParaRPr>
                    </a:p>
                  </a:txBody>
                  <a:tcPr marL="91429" marR="91429" marT="0" marB="0"/>
                </a:tc>
                <a:tc>
                  <a:txBody>
                    <a:bodyPr/>
                    <a:lstStyle/>
                    <a:p>
                      <a:pPr algn="l">
                        <a:spcAft>
                          <a:spcPts val="0"/>
                        </a:spcAft>
                      </a:pPr>
                      <a:r>
                        <a:rPr lang="en-US" sz="2000" dirty="0" smtClean="0">
                          <a:effectLst/>
                          <a:latin typeface="Arial" pitchFamily="34" charset="0"/>
                          <a:cs typeface="Arial" pitchFamily="34" charset="0"/>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effectLst/>
                          <a:latin typeface="Arial" pitchFamily="34" charset="0"/>
                          <a:cs typeface="Arial" pitchFamily="34" charset="0"/>
                        </a:rPr>
                        <a:t>Either; oral</a:t>
                      </a:r>
                      <a:r>
                        <a:rPr lang="en-US" sz="2000" baseline="0" dirty="0" smtClean="0">
                          <a:effectLst/>
                          <a:latin typeface="Arial" pitchFamily="34" charset="0"/>
                          <a:cs typeface="Arial" pitchFamily="34" charset="0"/>
                        </a:rPr>
                        <a:t> </a:t>
                      </a:r>
                      <a:r>
                        <a:rPr lang="en-US" sz="2000" dirty="0" smtClean="0">
                          <a:effectLst/>
                          <a:latin typeface="Arial" pitchFamily="34" charset="0"/>
                          <a:cs typeface="Arial" pitchFamily="34" charset="0"/>
                        </a:rPr>
                        <a:t>anticoagulant (e.g.</a:t>
                      </a:r>
                      <a:r>
                        <a:rPr lang="en-US" sz="2000" baseline="0" dirty="0" smtClean="0">
                          <a:effectLst/>
                          <a:latin typeface="Arial" pitchFamily="34" charset="0"/>
                          <a:cs typeface="Arial" pitchFamily="34" charset="0"/>
                        </a:rPr>
                        <a:t> </a:t>
                      </a:r>
                      <a:r>
                        <a:rPr lang="en-US" sz="2000" dirty="0" smtClean="0">
                          <a:effectLst/>
                          <a:latin typeface="Arial" pitchFamily="34" charset="0"/>
                          <a:cs typeface="Arial" pitchFamily="34" charset="0"/>
                        </a:rPr>
                        <a:t>well controlled warfarin or </a:t>
                      </a:r>
                      <a:r>
                        <a:rPr lang="en-GB" sz="2000" dirty="0" smtClean="0">
                          <a:effectLst/>
                          <a:latin typeface="Arial" pitchFamily="34" charset="0"/>
                          <a:cs typeface="Arial" pitchFamily="34" charset="0"/>
                        </a:rPr>
                        <a:t>NOACs</a:t>
                      </a:r>
                      <a:r>
                        <a:rPr lang="en-US" sz="2000" dirty="0" smtClean="0">
                          <a:effectLst/>
                          <a:latin typeface="Arial" pitchFamily="34" charset="0"/>
                          <a:cs typeface="Arial" pitchFamily="34" charset="0"/>
                        </a:rPr>
                        <a:t>) or Aspirin daily </a:t>
                      </a:r>
                      <a:endParaRPr lang="en-GB" sz="2000" b="0" dirty="0">
                        <a:effectLst/>
                        <a:latin typeface="Arial" pitchFamily="34" charset="0"/>
                        <a:ea typeface="Times New Roman"/>
                        <a:cs typeface="Arial" pitchFamily="34" charset="0"/>
                      </a:endParaRPr>
                    </a:p>
                  </a:txBody>
                  <a:tcPr marL="91429" marR="91429" marT="0" marB="0"/>
                </a:tc>
              </a:tr>
              <a:tr h="1629158">
                <a:tc>
                  <a:txBody>
                    <a:bodyPr/>
                    <a:lstStyle/>
                    <a:p>
                      <a:pPr marL="0" algn="ctr" defTabSz="914400" rtl="0" eaLnBrk="1" latinLnBrk="0" hangingPunct="1">
                        <a:spcAft>
                          <a:spcPts val="0"/>
                        </a:spcAft>
                      </a:pPr>
                      <a:r>
                        <a:rPr kumimoji="0" lang="en-US" sz="2000" kern="1200" dirty="0">
                          <a:solidFill>
                            <a:srgbClr val="FF0000"/>
                          </a:solidFill>
                          <a:effectLst/>
                          <a:latin typeface="Arial" pitchFamily="34" charset="0"/>
                          <a:ea typeface="+mn-ea"/>
                          <a:cs typeface="Arial" pitchFamily="34" charset="0"/>
                        </a:rPr>
                        <a:t>2 or more</a:t>
                      </a:r>
                      <a:endParaRPr kumimoji="0" lang="en-GB" sz="2000" kern="1200" dirty="0">
                        <a:solidFill>
                          <a:srgbClr val="FF0000"/>
                        </a:solidFill>
                        <a:effectLst/>
                        <a:latin typeface="Arial" pitchFamily="34" charset="0"/>
                        <a:ea typeface="+mn-ea"/>
                        <a:cs typeface="Arial" pitchFamily="34" charset="0"/>
                      </a:endParaRPr>
                    </a:p>
                  </a:txBody>
                  <a:tcPr marL="91429" marR="91429" marT="0" marB="0"/>
                </a:tc>
                <a:tc>
                  <a:txBody>
                    <a:bodyPr/>
                    <a:lstStyle/>
                    <a:p>
                      <a:pPr algn="just">
                        <a:spcAft>
                          <a:spcPts val="0"/>
                        </a:spcAft>
                      </a:pPr>
                      <a:r>
                        <a:rPr lang="en-US" sz="2000" dirty="0" smtClean="0">
                          <a:effectLst/>
                          <a:latin typeface="Arial" pitchFamily="34" charset="0"/>
                          <a:cs typeface="Arial" pitchFamily="34" charset="0"/>
                        </a:rPr>
                        <a:t>Moderate / High</a:t>
                      </a:r>
                      <a:endParaRPr lang="en-GB" sz="2000" b="1" dirty="0">
                        <a:effectLst/>
                        <a:latin typeface="Arial" pitchFamily="34" charset="0"/>
                        <a:ea typeface="Times New Roman"/>
                        <a:cs typeface="Arial" pitchFamily="34" charset="0"/>
                      </a:endParaRPr>
                    </a:p>
                  </a:txBody>
                  <a:tcPr marL="91429" marR="91429" marT="0" marB="0"/>
                </a:tc>
                <a:tc>
                  <a:txBody>
                    <a:bodyPr/>
                    <a:lstStyle/>
                    <a:p>
                      <a:pPr algn="l">
                        <a:spcAft>
                          <a:spcPts val="0"/>
                        </a:spcAft>
                      </a:pPr>
                      <a:r>
                        <a:rPr lang="en-US" sz="2000" dirty="0" smtClean="0">
                          <a:effectLst/>
                          <a:latin typeface="Arial" pitchFamily="34" charset="0"/>
                          <a:cs typeface="Arial" pitchFamily="34" charset="0"/>
                        </a:rPr>
                        <a:t>Oral</a:t>
                      </a:r>
                      <a:r>
                        <a:rPr lang="en-US" sz="2000" baseline="0" dirty="0" smtClean="0">
                          <a:effectLst/>
                          <a:latin typeface="Arial" pitchFamily="34" charset="0"/>
                          <a:cs typeface="Arial" pitchFamily="34" charset="0"/>
                        </a:rPr>
                        <a:t> </a:t>
                      </a:r>
                      <a:r>
                        <a:rPr lang="en-US" sz="2000" dirty="0" smtClean="0">
                          <a:effectLst/>
                          <a:latin typeface="Arial" pitchFamily="34" charset="0"/>
                          <a:cs typeface="Arial" pitchFamily="34" charset="0"/>
                        </a:rPr>
                        <a:t>anticoagulant (e.g.</a:t>
                      </a:r>
                      <a:r>
                        <a:rPr lang="en-US" sz="2000" baseline="0" dirty="0" smtClean="0">
                          <a:effectLst/>
                          <a:latin typeface="Arial" pitchFamily="34" charset="0"/>
                          <a:cs typeface="Arial" pitchFamily="34" charset="0"/>
                        </a:rPr>
                        <a:t> </a:t>
                      </a:r>
                      <a:r>
                        <a:rPr lang="en-US" sz="2000" dirty="0" smtClean="0">
                          <a:effectLst/>
                          <a:latin typeface="Arial" pitchFamily="34" charset="0"/>
                          <a:cs typeface="Arial" pitchFamily="34" charset="0"/>
                        </a:rPr>
                        <a:t>well controlled warfarin or </a:t>
                      </a:r>
                      <a:r>
                        <a:rPr lang="en-GB" sz="2000" dirty="0" smtClean="0">
                          <a:effectLst/>
                          <a:latin typeface="Arial" pitchFamily="34" charset="0"/>
                          <a:cs typeface="Arial" pitchFamily="34" charset="0"/>
                        </a:rPr>
                        <a:t>NOACs</a:t>
                      </a:r>
                      <a:r>
                        <a:rPr lang="en-US" sz="2000" dirty="0" smtClean="0">
                          <a:effectLst/>
                          <a:latin typeface="Arial" pitchFamily="34" charset="0"/>
                          <a:cs typeface="Arial" pitchFamily="34" charset="0"/>
                        </a:rPr>
                        <a:t>) </a:t>
                      </a:r>
                      <a:endParaRPr lang="en-GB" sz="2000" b="0" dirty="0">
                        <a:effectLst/>
                        <a:latin typeface="Arial" pitchFamily="34" charset="0"/>
                        <a:ea typeface="Times New Roman"/>
                        <a:cs typeface="Arial" pitchFamily="34" charset="0"/>
                      </a:endParaRPr>
                    </a:p>
                  </a:txBody>
                  <a:tcPr marL="91429" marR="91429" marT="0" marB="0"/>
                </a:tc>
              </a:tr>
            </a:tbl>
          </a:graphicData>
        </a:graphic>
      </p:graphicFrame>
      <p:sp>
        <p:nvSpPr>
          <p:cNvPr id="3" name="Title 2"/>
          <p:cNvSpPr>
            <a:spLocks noGrp="1"/>
          </p:cNvSpPr>
          <p:nvPr>
            <p:ph type="title"/>
          </p:nvPr>
        </p:nvSpPr>
        <p:spPr>
          <a:xfrm>
            <a:off x="407212" y="65316"/>
            <a:ext cx="8531469" cy="861774"/>
          </a:xfrm>
        </p:spPr>
        <p:txBody>
          <a:bodyPr>
            <a:normAutofit fontScale="90000"/>
          </a:bodyPr>
          <a:lstStyle/>
          <a:p>
            <a:r>
              <a:rPr lang="en-GB" sz="2800" dirty="0" smtClean="0">
                <a:solidFill>
                  <a:schemeClr val="bg2"/>
                </a:solidFill>
              </a:rPr>
              <a:t>CHA</a:t>
            </a:r>
            <a:r>
              <a:rPr lang="en-GB" sz="2800" baseline="-25000" dirty="0">
                <a:solidFill>
                  <a:schemeClr val="bg1"/>
                </a:solidFill>
              </a:rPr>
              <a:t>2</a:t>
            </a:r>
            <a:r>
              <a:rPr lang="en-GB" sz="2800" dirty="0" smtClean="0">
                <a:solidFill>
                  <a:schemeClr val="bg2"/>
                </a:solidFill>
              </a:rPr>
              <a:t>DS</a:t>
            </a:r>
            <a:r>
              <a:rPr lang="en-GB" sz="2800" baseline="-25000" dirty="0" smtClean="0">
                <a:solidFill>
                  <a:schemeClr val="bg2"/>
                </a:solidFill>
              </a:rPr>
              <a:t>2</a:t>
            </a:r>
            <a:r>
              <a:rPr lang="en-GB" sz="2800" dirty="0" smtClean="0">
                <a:solidFill>
                  <a:schemeClr val="bg2"/>
                </a:solidFill>
              </a:rPr>
              <a:t> - VASc Risk Scoring for AF patients</a:t>
            </a:r>
            <a:r>
              <a:rPr lang="en-GB" sz="2800" baseline="30000" dirty="0" smtClean="0">
                <a:solidFill>
                  <a:schemeClr val="bg2"/>
                </a:solidFill>
              </a:rPr>
              <a:t>  </a:t>
            </a:r>
            <a:r>
              <a:rPr lang="en-GB" sz="2800" dirty="0" smtClean="0">
                <a:solidFill>
                  <a:schemeClr val="bg2"/>
                </a:solidFill>
              </a:rPr>
              <a:t>and Thromboprophylaxis Guidelines (ESC)</a:t>
            </a:r>
            <a:r>
              <a:rPr lang="en-GB" sz="2800" baseline="30000" dirty="0" smtClean="0">
                <a:solidFill>
                  <a:schemeClr val="bg2"/>
                </a:solidFill>
              </a:rPr>
              <a:t>1</a:t>
            </a:r>
            <a:endParaRPr lang="en-GB" sz="1800" dirty="0"/>
          </a:p>
        </p:txBody>
      </p:sp>
      <p:sp>
        <p:nvSpPr>
          <p:cNvPr id="2" name="Rectangle 1"/>
          <p:cNvSpPr/>
          <p:nvPr/>
        </p:nvSpPr>
        <p:spPr>
          <a:xfrm>
            <a:off x="74148" y="6465019"/>
            <a:ext cx="1326004" cy="246221"/>
          </a:xfrm>
          <a:prstGeom prst="rect">
            <a:avLst/>
          </a:prstGeom>
        </p:spPr>
        <p:txBody>
          <a:bodyPr wrap="none">
            <a:spAutoFit/>
          </a:bodyPr>
          <a:lstStyle/>
          <a:p>
            <a:pPr marL="228600" indent="-228600">
              <a:buFont typeface="+mj-lt"/>
              <a:buAutoNum type="arabicPeriod"/>
            </a:pPr>
            <a:r>
              <a:rPr lang="en-GB" sz="1000" dirty="0">
                <a:solidFill>
                  <a:srgbClr val="4F2D7F"/>
                </a:solidFill>
              </a:rPr>
              <a:t>Camm </a:t>
            </a:r>
            <a:r>
              <a:rPr lang="en-GB" sz="1000" i="1" dirty="0">
                <a:solidFill>
                  <a:srgbClr val="4F2D7F"/>
                </a:solidFill>
              </a:rPr>
              <a:t>et al</a:t>
            </a:r>
            <a:r>
              <a:rPr lang="en-GB" sz="1000" dirty="0">
                <a:solidFill>
                  <a:srgbClr val="4F2D7F"/>
                </a:solidFill>
              </a:rPr>
              <a:t>,</a:t>
            </a:r>
            <a:r>
              <a:rPr lang="en-GB" sz="1000" i="1" dirty="0">
                <a:solidFill>
                  <a:srgbClr val="4F2D7F"/>
                </a:solidFill>
              </a:rPr>
              <a:t> </a:t>
            </a:r>
            <a:r>
              <a:rPr lang="en-GB" sz="1000" dirty="0">
                <a:solidFill>
                  <a:srgbClr val="4F2D7F"/>
                </a:solidFill>
              </a:rPr>
              <a:t>2010</a:t>
            </a:r>
            <a:endParaRPr lang="en-GB" dirty="0"/>
          </a:p>
        </p:txBody>
      </p:sp>
    </p:spTree>
    <p:extLst>
      <p:ext uri="{BB962C8B-B14F-4D97-AF65-F5344CB8AC3E}">
        <p14:creationId xmlns:p14="http://schemas.microsoft.com/office/powerpoint/2010/main" val="414490038"/>
      </p:ext>
    </p:extLst>
  </p:cSld>
  <p:clrMapOvr>
    <a:masterClrMapping/>
  </p:clrMapOvr>
  <p:transition xmlns:p14="http://schemas.microsoft.com/office/powerpoint/2010/main" spd="med">
    <p:pull/>
  </p:transition>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Espace réservé du contenu 4"/>
          <p:cNvGraphicFramePr>
            <a:graphicFrameLocks noGrp="1"/>
          </p:cNvGraphicFramePr>
          <p:nvPr>
            <p:ph idx="1"/>
            <p:extLst>
              <p:ext uri="{D42A27DB-BD31-4B8C-83A1-F6EECF244321}">
                <p14:modId xmlns:p14="http://schemas.microsoft.com/office/powerpoint/2010/main" val="485042850"/>
              </p:ext>
            </p:extLst>
          </p:nvPr>
        </p:nvGraphicFramePr>
        <p:xfrm>
          <a:off x="455613" y="1312034"/>
          <a:ext cx="8229600" cy="3699637"/>
        </p:xfrm>
        <a:graphic>
          <a:graphicData uri="http://schemas.openxmlformats.org/drawingml/2006/table">
            <a:tbl>
              <a:tblPr firstRow="1" bandRow="1">
                <a:tableStyleId>{5C22544A-7EE6-4342-B048-85BDC9FD1C3A}</a:tableStyleId>
              </a:tblPr>
              <a:tblGrid>
                <a:gridCol w="1368152"/>
                <a:gridCol w="4118248"/>
                <a:gridCol w="2743200"/>
              </a:tblGrid>
              <a:tr h="692155">
                <a:tc>
                  <a:txBody>
                    <a:bodyPr/>
                    <a:lstStyle/>
                    <a:p>
                      <a:pPr algn="ctr"/>
                      <a:r>
                        <a:rPr lang="en-GB" sz="1600" dirty="0" smtClean="0"/>
                        <a:t>Letter</a:t>
                      </a:r>
                      <a:endParaRPr lang="en-GB" sz="1600" dirty="0"/>
                    </a:p>
                  </a:txBody>
                  <a:tcPr marT="45721" marB="45721"/>
                </a:tc>
                <a:tc>
                  <a:txBody>
                    <a:bodyPr/>
                    <a:lstStyle/>
                    <a:p>
                      <a:pPr algn="l"/>
                      <a:r>
                        <a:rPr lang="en-GB" sz="1600" dirty="0" smtClean="0"/>
                        <a:t>Clinical characteristic</a:t>
                      </a:r>
                      <a:endParaRPr lang="en-GB" sz="1600" dirty="0"/>
                    </a:p>
                  </a:txBody>
                  <a:tcPr marT="45721" marB="45721"/>
                </a:tc>
                <a:tc>
                  <a:txBody>
                    <a:bodyPr/>
                    <a:lstStyle/>
                    <a:p>
                      <a:pPr algn="ctr"/>
                      <a:r>
                        <a:rPr lang="en-GB" sz="1600" dirty="0" smtClean="0"/>
                        <a:t>Points awarded</a:t>
                      </a:r>
                      <a:endParaRPr lang="en-GB" sz="1600" dirty="0"/>
                    </a:p>
                  </a:txBody>
                  <a:tcPr marT="45721" marB="45721"/>
                </a:tc>
              </a:tr>
              <a:tr h="346908">
                <a:tc>
                  <a:txBody>
                    <a:bodyPr/>
                    <a:lstStyle/>
                    <a:p>
                      <a:pPr algn="ctr"/>
                      <a:r>
                        <a:rPr lang="en-GB" sz="1600" b="1" dirty="0" smtClean="0">
                          <a:solidFill>
                            <a:schemeClr val="tx1"/>
                          </a:solidFill>
                        </a:rPr>
                        <a:t>H</a:t>
                      </a:r>
                      <a:endParaRPr lang="en-GB" sz="1600" b="1" dirty="0">
                        <a:solidFill>
                          <a:schemeClr val="tx1"/>
                        </a:solidFill>
                      </a:endParaRPr>
                    </a:p>
                  </a:txBody>
                  <a:tcPr marT="45721" marB="45721"/>
                </a:tc>
                <a:tc>
                  <a:txBody>
                    <a:bodyPr/>
                    <a:lstStyle/>
                    <a:p>
                      <a:r>
                        <a:rPr lang="en-GB" sz="1600" b="1" dirty="0" smtClean="0">
                          <a:solidFill>
                            <a:srgbClr val="FF0000"/>
                          </a:solidFill>
                        </a:rPr>
                        <a:t>Hypertension</a:t>
                      </a:r>
                      <a:endParaRPr lang="en-GB" sz="1600" b="1" dirty="0">
                        <a:solidFill>
                          <a:srgbClr val="FF0000"/>
                        </a:solidFill>
                      </a:endParaRPr>
                    </a:p>
                  </a:txBody>
                  <a:tcPr marT="45721" marB="45721"/>
                </a:tc>
                <a:tc>
                  <a:txBody>
                    <a:bodyPr/>
                    <a:lstStyle/>
                    <a:p>
                      <a:pPr algn="ctr"/>
                      <a:r>
                        <a:rPr lang="en-GB" sz="1600" dirty="0" smtClean="0">
                          <a:solidFill>
                            <a:schemeClr val="tx1"/>
                          </a:solidFill>
                        </a:rPr>
                        <a:t>1</a:t>
                      </a:r>
                      <a:endParaRPr lang="en-GB" sz="1600" dirty="0">
                        <a:solidFill>
                          <a:schemeClr val="tx1"/>
                        </a:solidFill>
                      </a:endParaRPr>
                    </a:p>
                  </a:txBody>
                  <a:tcPr marT="45721" marB="45721"/>
                </a:tc>
              </a:tr>
              <a:tr h="579126">
                <a:tc>
                  <a:txBody>
                    <a:bodyPr/>
                    <a:lstStyle/>
                    <a:p>
                      <a:pPr marL="0" algn="ctr" defTabSz="914400" rtl="0" eaLnBrk="1" latinLnBrk="0" hangingPunct="1"/>
                      <a:r>
                        <a:rPr lang="en-GB" sz="1600" b="1" kern="1200" dirty="0" smtClean="0">
                          <a:solidFill>
                            <a:schemeClr val="tx1"/>
                          </a:solidFill>
                          <a:latin typeface="+mn-lt"/>
                          <a:ea typeface="+mn-ea"/>
                          <a:cs typeface="+mn-cs"/>
                        </a:rPr>
                        <a:t>A</a:t>
                      </a:r>
                      <a:endParaRPr lang="en-GB" sz="1600" b="1" kern="1200" dirty="0">
                        <a:solidFill>
                          <a:schemeClr val="tx1"/>
                        </a:solidFill>
                        <a:latin typeface="+mn-lt"/>
                        <a:ea typeface="+mn-ea"/>
                        <a:cs typeface="+mn-cs"/>
                      </a:endParaRPr>
                    </a:p>
                  </a:txBody>
                  <a:tcPr marT="45721" marB="45721" anchor="ctr"/>
                </a:tc>
                <a:tc>
                  <a:txBody>
                    <a:bodyPr/>
                    <a:lstStyle/>
                    <a:p>
                      <a:r>
                        <a:rPr lang="en-GB" sz="1600" b="1" dirty="0" smtClean="0">
                          <a:solidFill>
                            <a:srgbClr val="FF0000"/>
                          </a:solidFill>
                        </a:rPr>
                        <a:t>Abnormal renal and liver function  </a:t>
                      </a:r>
                    </a:p>
                    <a:p>
                      <a:r>
                        <a:rPr lang="en-GB" sz="1600" b="1" dirty="0" smtClean="0">
                          <a:solidFill>
                            <a:srgbClr val="FF0000"/>
                          </a:solidFill>
                        </a:rPr>
                        <a:t>(1 point each)</a:t>
                      </a:r>
                      <a:endParaRPr lang="en-GB" sz="1600" b="1" dirty="0">
                        <a:solidFill>
                          <a:srgbClr val="FF0000"/>
                        </a:solidFill>
                      </a:endParaRPr>
                    </a:p>
                  </a:txBody>
                  <a:tcPr marT="45721" marB="45721"/>
                </a:tc>
                <a:tc>
                  <a:txBody>
                    <a:bodyPr/>
                    <a:lstStyle/>
                    <a:p>
                      <a:pPr algn="ctr"/>
                      <a:r>
                        <a:rPr lang="en-GB" sz="1600" dirty="0" smtClean="0">
                          <a:solidFill>
                            <a:schemeClr val="tx1"/>
                          </a:solidFill>
                        </a:rPr>
                        <a:t>1 or 2</a:t>
                      </a:r>
                      <a:endParaRPr lang="en-GB" sz="1600" dirty="0">
                        <a:solidFill>
                          <a:schemeClr val="tx1"/>
                        </a:solidFill>
                      </a:endParaRPr>
                    </a:p>
                  </a:txBody>
                  <a:tcPr marT="45721" marB="45721" anchor="ctr"/>
                </a:tc>
              </a:tr>
              <a:tr h="346908">
                <a:tc>
                  <a:txBody>
                    <a:bodyPr/>
                    <a:lstStyle/>
                    <a:p>
                      <a:pPr marL="0" algn="ctr" defTabSz="914400" rtl="0" eaLnBrk="1" latinLnBrk="0" hangingPunct="1"/>
                      <a:r>
                        <a:rPr lang="en-GB" sz="1600" b="1" kern="1200" dirty="0" smtClean="0">
                          <a:solidFill>
                            <a:schemeClr val="tx1"/>
                          </a:solidFill>
                          <a:latin typeface="+mn-lt"/>
                          <a:ea typeface="+mn-ea"/>
                          <a:cs typeface="+mn-cs"/>
                        </a:rPr>
                        <a:t>S</a:t>
                      </a:r>
                      <a:endParaRPr lang="en-GB" sz="1600" b="1" kern="1200" dirty="0">
                        <a:solidFill>
                          <a:schemeClr val="tx1"/>
                        </a:solidFill>
                        <a:latin typeface="+mn-lt"/>
                        <a:ea typeface="+mn-ea"/>
                        <a:cs typeface="+mn-cs"/>
                      </a:endParaRPr>
                    </a:p>
                  </a:txBody>
                  <a:tcPr marT="45721" marB="45721"/>
                </a:tc>
                <a:tc>
                  <a:txBody>
                    <a:bodyPr/>
                    <a:lstStyle/>
                    <a:p>
                      <a:r>
                        <a:rPr lang="en-GB" sz="1600" b="1" dirty="0" smtClean="0">
                          <a:solidFill>
                            <a:srgbClr val="FF0000"/>
                          </a:solidFill>
                        </a:rPr>
                        <a:t>Stroke</a:t>
                      </a:r>
                      <a:endParaRPr lang="en-GB" sz="1600" b="1" dirty="0">
                        <a:solidFill>
                          <a:srgbClr val="FF0000"/>
                        </a:solidFill>
                      </a:endParaRPr>
                    </a:p>
                  </a:txBody>
                  <a:tcPr marT="45721" marB="45721"/>
                </a:tc>
                <a:tc>
                  <a:txBody>
                    <a:bodyPr/>
                    <a:lstStyle/>
                    <a:p>
                      <a:pPr algn="ctr"/>
                      <a:r>
                        <a:rPr lang="en-GB" sz="1600" dirty="0" smtClean="0">
                          <a:solidFill>
                            <a:schemeClr val="tx1"/>
                          </a:solidFill>
                        </a:rPr>
                        <a:t>1</a:t>
                      </a:r>
                      <a:endParaRPr lang="en-GB" sz="1600" dirty="0">
                        <a:solidFill>
                          <a:schemeClr val="tx1"/>
                        </a:solidFill>
                      </a:endParaRPr>
                    </a:p>
                  </a:txBody>
                  <a:tcPr marT="45721" marB="45721"/>
                </a:tc>
              </a:tr>
              <a:tr h="346908">
                <a:tc>
                  <a:txBody>
                    <a:bodyPr/>
                    <a:lstStyle/>
                    <a:p>
                      <a:pPr marL="0" algn="ctr" defTabSz="914400" rtl="0" eaLnBrk="1" latinLnBrk="0" hangingPunct="1"/>
                      <a:r>
                        <a:rPr lang="en-GB" sz="1600" b="1" kern="1200" dirty="0" smtClean="0">
                          <a:solidFill>
                            <a:schemeClr val="tx1"/>
                          </a:solidFill>
                          <a:latin typeface="+mn-lt"/>
                          <a:ea typeface="+mn-ea"/>
                          <a:cs typeface="+mn-cs"/>
                        </a:rPr>
                        <a:t>B</a:t>
                      </a:r>
                      <a:endParaRPr lang="en-GB" sz="1600" b="1" kern="1200" dirty="0">
                        <a:solidFill>
                          <a:schemeClr val="tx1"/>
                        </a:solidFill>
                        <a:latin typeface="+mn-lt"/>
                        <a:ea typeface="+mn-ea"/>
                        <a:cs typeface="+mn-cs"/>
                      </a:endParaRPr>
                    </a:p>
                  </a:txBody>
                  <a:tcPr marT="45721" marB="45721"/>
                </a:tc>
                <a:tc>
                  <a:txBody>
                    <a:bodyPr/>
                    <a:lstStyle/>
                    <a:p>
                      <a:r>
                        <a:rPr lang="en-GB" sz="1600" b="1" dirty="0" smtClean="0">
                          <a:solidFill>
                            <a:srgbClr val="FF0000"/>
                          </a:solidFill>
                        </a:rPr>
                        <a:t>Bleeding</a:t>
                      </a:r>
                      <a:endParaRPr lang="en-GB" sz="1600" b="1" dirty="0">
                        <a:solidFill>
                          <a:srgbClr val="FF0000"/>
                        </a:solidFill>
                      </a:endParaRPr>
                    </a:p>
                  </a:txBody>
                  <a:tcPr marT="45721" marB="45721"/>
                </a:tc>
                <a:tc>
                  <a:txBody>
                    <a:bodyPr/>
                    <a:lstStyle/>
                    <a:p>
                      <a:pPr algn="ctr"/>
                      <a:r>
                        <a:rPr lang="en-GB" sz="1600" dirty="0" smtClean="0">
                          <a:solidFill>
                            <a:schemeClr val="tx1"/>
                          </a:solidFill>
                        </a:rPr>
                        <a:t>1</a:t>
                      </a:r>
                      <a:endParaRPr lang="en-GB" sz="1600" dirty="0">
                        <a:solidFill>
                          <a:schemeClr val="tx1"/>
                        </a:solidFill>
                      </a:endParaRPr>
                    </a:p>
                  </a:txBody>
                  <a:tcPr marT="45721" marB="45721"/>
                </a:tc>
              </a:tr>
              <a:tr h="346908">
                <a:tc>
                  <a:txBody>
                    <a:bodyPr/>
                    <a:lstStyle/>
                    <a:p>
                      <a:pPr marL="0" algn="ctr" defTabSz="914400" rtl="0" eaLnBrk="1" latinLnBrk="0" hangingPunct="1"/>
                      <a:r>
                        <a:rPr lang="en-GB" sz="1600" b="1" kern="1200" dirty="0" smtClean="0">
                          <a:solidFill>
                            <a:schemeClr val="tx1"/>
                          </a:solidFill>
                          <a:latin typeface="+mn-lt"/>
                          <a:ea typeface="+mn-ea"/>
                          <a:cs typeface="+mn-cs"/>
                        </a:rPr>
                        <a:t>L</a:t>
                      </a:r>
                      <a:endParaRPr lang="en-GB" sz="1600" b="1" kern="1200" dirty="0">
                        <a:solidFill>
                          <a:schemeClr val="tx1"/>
                        </a:solidFill>
                        <a:latin typeface="+mn-lt"/>
                        <a:ea typeface="+mn-ea"/>
                        <a:cs typeface="+mn-cs"/>
                      </a:endParaRPr>
                    </a:p>
                  </a:txBody>
                  <a:tcPr marT="45721" marB="45721"/>
                </a:tc>
                <a:tc>
                  <a:txBody>
                    <a:bodyPr/>
                    <a:lstStyle/>
                    <a:p>
                      <a:r>
                        <a:rPr lang="en-GB" sz="1600" b="1" dirty="0" smtClean="0">
                          <a:solidFill>
                            <a:srgbClr val="FF0000"/>
                          </a:solidFill>
                        </a:rPr>
                        <a:t>Labile INRs</a:t>
                      </a:r>
                      <a:endParaRPr lang="en-GB" sz="1600" b="1" dirty="0">
                        <a:solidFill>
                          <a:srgbClr val="FF0000"/>
                        </a:solidFill>
                      </a:endParaRPr>
                    </a:p>
                  </a:txBody>
                  <a:tcPr marT="45721" marB="45721"/>
                </a:tc>
                <a:tc>
                  <a:txBody>
                    <a:bodyPr/>
                    <a:lstStyle/>
                    <a:p>
                      <a:pPr algn="ctr"/>
                      <a:r>
                        <a:rPr lang="en-GB" sz="1600" dirty="0" smtClean="0">
                          <a:solidFill>
                            <a:schemeClr val="tx1"/>
                          </a:solidFill>
                        </a:rPr>
                        <a:t>1</a:t>
                      </a:r>
                      <a:endParaRPr lang="en-GB" sz="1600" dirty="0">
                        <a:solidFill>
                          <a:schemeClr val="tx1"/>
                        </a:solidFill>
                      </a:endParaRPr>
                    </a:p>
                  </a:txBody>
                  <a:tcPr marT="45721" marB="45721"/>
                </a:tc>
              </a:tr>
              <a:tr h="346908">
                <a:tc>
                  <a:txBody>
                    <a:bodyPr/>
                    <a:lstStyle/>
                    <a:p>
                      <a:pPr marL="0" algn="ctr" defTabSz="914400" rtl="0" eaLnBrk="1" latinLnBrk="0" hangingPunct="1"/>
                      <a:r>
                        <a:rPr lang="en-GB" sz="1600" b="1" kern="1200" dirty="0" smtClean="0">
                          <a:solidFill>
                            <a:schemeClr val="tx1"/>
                          </a:solidFill>
                          <a:latin typeface="+mn-lt"/>
                          <a:ea typeface="+mn-ea"/>
                          <a:cs typeface="+mn-cs"/>
                        </a:rPr>
                        <a:t>E</a:t>
                      </a:r>
                      <a:endParaRPr lang="en-GB" sz="1600" b="1" kern="1200" dirty="0">
                        <a:solidFill>
                          <a:schemeClr val="tx1"/>
                        </a:solidFill>
                        <a:latin typeface="+mn-lt"/>
                        <a:ea typeface="+mn-ea"/>
                        <a:cs typeface="+mn-cs"/>
                      </a:endParaRPr>
                    </a:p>
                  </a:txBody>
                  <a:tcPr marT="45721" marB="45721"/>
                </a:tc>
                <a:tc>
                  <a:txBody>
                    <a:bodyPr/>
                    <a:lstStyle/>
                    <a:p>
                      <a:r>
                        <a:rPr lang="en-GB" sz="1600" b="1" dirty="0" smtClean="0">
                          <a:solidFill>
                            <a:srgbClr val="FF0000"/>
                          </a:solidFill>
                        </a:rPr>
                        <a:t>Elderly (e.g. age &gt;65 years)</a:t>
                      </a:r>
                      <a:endParaRPr lang="en-GB" sz="1600" b="1" dirty="0">
                        <a:solidFill>
                          <a:srgbClr val="FF0000"/>
                        </a:solidFill>
                      </a:endParaRPr>
                    </a:p>
                  </a:txBody>
                  <a:tcPr marT="45721" marB="45721"/>
                </a:tc>
                <a:tc>
                  <a:txBody>
                    <a:bodyPr/>
                    <a:lstStyle/>
                    <a:p>
                      <a:pPr algn="ctr"/>
                      <a:r>
                        <a:rPr lang="en-GB" sz="1600" dirty="0" smtClean="0">
                          <a:solidFill>
                            <a:schemeClr val="tx1"/>
                          </a:solidFill>
                        </a:rPr>
                        <a:t>1</a:t>
                      </a:r>
                      <a:endParaRPr lang="en-GB" sz="1600" dirty="0">
                        <a:solidFill>
                          <a:schemeClr val="tx1"/>
                        </a:solidFill>
                      </a:endParaRPr>
                    </a:p>
                  </a:txBody>
                  <a:tcPr marT="45721" marB="45721"/>
                </a:tc>
              </a:tr>
              <a:tr h="346908">
                <a:tc>
                  <a:txBody>
                    <a:bodyPr/>
                    <a:lstStyle/>
                    <a:p>
                      <a:pPr marL="0" algn="ctr" defTabSz="914400" rtl="0" eaLnBrk="1" latinLnBrk="0" hangingPunct="1"/>
                      <a:r>
                        <a:rPr lang="en-GB" sz="1600" b="1" kern="1200" dirty="0" smtClean="0">
                          <a:solidFill>
                            <a:schemeClr val="tx1"/>
                          </a:solidFill>
                          <a:latin typeface="+mn-lt"/>
                          <a:ea typeface="+mn-ea"/>
                          <a:cs typeface="+mn-cs"/>
                        </a:rPr>
                        <a:t>D</a:t>
                      </a:r>
                      <a:endParaRPr lang="en-GB" sz="1600" b="1" kern="1200" dirty="0">
                        <a:solidFill>
                          <a:schemeClr val="tx1"/>
                        </a:solidFill>
                        <a:latin typeface="+mn-lt"/>
                        <a:ea typeface="+mn-ea"/>
                        <a:cs typeface="+mn-cs"/>
                      </a:endParaRPr>
                    </a:p>
                  </a:txBody>
                  <a:tcPr marT="45721" marB="45721"/>
                </a:tc>
                <a:tc>
                  <a:txBody>
                    <a:bodyPr/>
                    <a:lstStyle/>
                    <a:p>
                      <a:r>
                        <a:rPr lang="en-GB" sz="1600" b="1" dirty="0" smtClean="0">
                          <a:solidFill>
                            <a:srgbClr val="FF0000"/>
                          </a:solidFill>
                        </a:rPr>
                        <a:t>Drugs or alcohol (1 point each)</a:t>
                      </a:r>
                      <a:endParaRPr lang="en-GB" sz="1600" b="1" dirty="0">
                        <a:solidFill>
                          <a:srgbClr val="FF0000"/>
                        </a:solidFill>
                      </a:endParaRPr>
                    </a:p>
                  </a:txBody>
                  <a:tcPr marT="45721" marB="45721"/>
                </a:tc>
                <a:tc>
                  <a:txBody>
                    <a:bodyPr/>
                    <a:lstStyle/>
                    <a:p>
                      <a:pPr algn="ctr"/>
                      <a:r>
                        <a:rPr lang="en-GB" sz="1600" dirty="0" smtClean="0">
                          <a:solidFill>
                            <a:schemeClr val="tx1"/>
                          </a:solidFill>
                        </a:rPr>
                        <a:t>1 or 2</a:t>
                      </a:r>
                      <a:endParaRPr lang="en-GB" sz="1600" dirty="0">
                        <a:solidFill>
                          <a:schemeClr val="tx1"/>
                        </a:solidFill>
                      </a:endParaRPr>
                    </a:p>
                  </a:txBody>
                  <a:tcPr marT="45721" marB="45721"/>
                </a:tc>
              </a:tr>
              <a:tr h="346908">
                <a:tc>
                  <a:txBody>
                    <a:bodyPr/>
                    <a:lstStyle/>
                    <a:p>
                      <a:endParaRPr lang="en-GB" sz="1600" dirty="0"/>
                    </a:p>
                  </a:txBody>
                  <a:tcPr marT="45721" marB="45721"/>
                </a:tc>
                <a:tc>
                  <a:txBody>
                    <a:bodyPr/>
                    <a:lstStyle/>
                    <a:p>
                      <a:endParaRPr lang="en-GB" sz="1600" dirty="0"/>
                    </a:p>
                  </a:txBody>
                  <a:tcPr marT="45721" marB="45721"/>
                </a:tc>
                <a:tc>
                  <a:txBody>
                    <a:bodyPr/>
                    <a:lstStyle/>
                    <a:p>
                      <a:pPr algn="ctr"/>
                      <a:r>
                        <a:rPr lang="en-GB" sz="1600" b="1" dirty="0" smtClean="0">
                          <a:solidFill>
                            <a:schemeClr val="tx1"/>
                          </a:solidFill>
                        </a:rPr>
                        <a:t>Maximum 9 points</a:t>
                      </a:r>
                      <a:endParaRPr lang="en-GB" sz="1600" b="1" dirty="0">
                        <a:solidFill>
                          <a:schemeClr val="tx1"/>
                        </a:solidFill>
                      </a:endParaRPr>
                    </a:p>
                  </a:txBody>
                  <a:tcPr marT="45721" marB="45721"/>
                </a:tc>
              </a:tr>
            </a:tbl>
          </a:graphicData>
        </a:graphic>
      </p:graphicFrame>
      <p:sp>
        <p:nvSpPr>
          <p:cNvPr id="122924" name="Titre 1"/>
          <p:cNvSpPr>
            <a:spLocks noGrp="1"/>
          </p:cNvSpPr>
          <p:nvPr>
            <p:ph type="title"/>
          </p:nvPr>
        </p:nvSpPr>
        <p:spPr>
          <a:xfrm>
            <a:off x="457200" y="92147"/>
            <a:ext cx="7792079" cy="1041449"/>
          </a:xfrm>
        </p:spPr>
        <p:txBody>
          <a:bodyPr>
            <a:normAutofit/>
          </a:bodyPr>
          <a:lstStyle/>
          <a:p>
            <a:r>
              <a:rPr lang="nb-NO" sz="2800" b="1" dirty="0" smtClean="0"/>
              <a:t>The 2010/2012 ESC guidelines </a:t>
            </a:r>
            <a:r>
              <a:rPr lang="nb-NO" sz="2800" b="1" dirty="0" err="1" smtClean="0"/>
              <a:t>recommend</a:t>
            </a:r>
            <a:r>
              <a:rPr lang="nb-NO" sz="2800" b="1" dirty="0" smtClean="0"/>
              <a:t> </a:t>
            </a:r>
            <a:r>
              <a:rPr lang="nb-NO" sz="2800" b="1" dirty="0" err="1" smtClean="0"/>
              <a:t>the</a:t>
            </a:r>
            <a:r>
              <a:rPr lang="nb-NO" sz="2800" b="1" dirty="0" smtClean="0"/>
              <a:t> </a:t>
            </a:r>
            <a:r>
              <a:rPr lang="nb-NO" sz="2800" b="1" dirty="0" err="1" smtClean="0"/>
              <a:t>use</a:t>
            </a:r>
            <a:r>
              <a:rPr lang="nb-NO" sz="2800" b="1" dirty="0" smtClean="0"/>
              <a:t> </a:t>
            </a:r>
            <a:br>
              <a:rPr lang="nb-NO" sz="2800" b="1" dirty="0" smtClean="0"/>
            </a:br>
            <a:r>
              <a:rPr lang="nb-NO" sz="2800" b="1" dirty="0" err="1" smtClean="0"/>
              <a:t>of</a:t>
            </a:r>
            <a:r>
              <a:rPr lang="nb-NO" sz="2800" b="1" dirty="0" smtClean="0"/>
              <a:t> a simple </a:t>
            </a:r>
            <a:r>
              <a:rPr lang="nb-NO" sz="2800" b="1" dirty="0" err="1" smtClean="0"/>
              <a:t>bleeding</a:t>
            </a:r>
            <a:r>
              <a:rPr lang="nb-NO" sz="2800" b="1" dirty="0" smtClean="0"/>
              <a:t> risk score: HAS-BLED</a:t>
            </a:r>
            <a:endParaRPr lang="fr-FR" sz="2800" b="1" dirty="0" smtClean="0"/>
          </a:p>
        </p:txBody>
      </p:sp>
      <p:sp>
        <p:nvSpPr>
          <p:cNvPr id="122925" name="Slide Number Placeholder 2"/>
          <p:cNvSpPr>
            <a:spLocks noGrp="1"/>
          </p:cNvSpPr>
          <p:nvPr>
            <p:ph type="sldNum" sz="quarter" idx="4294967295"/>
          </p:nvPr>
        </p:nvSpPr>
        <p:spPr bwMode="auto">
          <a:xfrm>
            <a:off x="7010400" y="6505575"/>
            <a:ext cx="2133600" cy="19685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algn="r"/>
            <a:fld id="{881F76F5-74A1-4EBA-9716-8EF906A3ADE5}" type="slidenum">
              <a:rPr lang="en-US" sz="900" smtClean="0">
                <a:ea typeface="MS PGothic"/>
                <a:cs typeface="Arial" pitchFamily="34" charset="0"/>
              </a:rPr>
              <a:pPr algn="r"/>
              <a:t>35</a:t>
            </a:fld>
            <a:endParaRPr lang="en-US" sz="900" dirty="0" smtClean="0">
              <a:ea typeface="MS PGothic"/>
              <a:cs typeface="Arial" pitchFamily="34" charset="0"/>
            </a:endParaRPr>
          </a:p>
        </p:txBody>
      </p:sp>
      <p:sp>
        <p:nvSpPr>
          <p:cNvPr id="112686" name="Titre 1"/>
          <p:cNvSpPr txBox="1">
            <a:spLocks/>
          </p:cNvSpPr>
          <p:nvPr/>
        </p:nvSpPr>
        <p:spPr bwMode="auto">
          <a:xfrm>
            <a:off x="628650" y="5169127"/>
            <a:ext cx="7920038" cy="1533297"/>
          </a:xfrm>
          <a:prstGeom prst="rect">
            <a:avLst/>
          </a:prstGeom>
          <a:solidFill>
            <a:srgbClr val="00B0F0"/>
          </a:solidFill>
          <a:ln>
            <a:noFill/>
          </a:ln>
          <a:extLst/>
        </p:spPr>
        <p:txBody>
          <a:bodyPr anchor="ctr"/>
          <a:lstStyle>
            <a:lvl1pPr eaLnBrk="0" hangingPunct="0">
              <a:defRPr sz="1000">
                <a:solidFill>
                  <a:schemeClr val="tx1"/>
                </a:solidFill>
                <a:latin typeface="Arial" pitchFamily="34" charset="0"/>
                <a:ea typeface="MS PGothic" pitchFamily="34" charset="-128"/>
              </a:defRPr>
            </a:lvl1pPr>
            <a:lvl2pPr marL="742950" indent="-285750" eaLnBrk="0" hangingPunct="0">
              <a:defRPr sz="1000">
                <a:solidFill>
                  <a:schemeClr val="tx1"/>
                </a:solidFill>
                <a:latin typeface="Arial" pitchFamily="34" charset="0"/>
                <a:ea typeface="MS PGothic" pitchFamily="34" charset="-128"/>
              </a:defRPr>
            </a:lvl2pPr>
            <a:lvl3pPr marL="1143000" indent="-228600" eaLnBrk="0" hangingPunct="0">
              <a:defRPr sz="1000">
                <a:solidFill>
                  <a:schemeClr val="tx1"/>
                </a:solidFill>
                <a:latin typeface="Arial" pitchFamily="34" charset="0"/>
                <a:ea typeface="MS PGothic" pitchFamily="34" charset="-128"/>
              </a:defRPr>
            </a:lvl3pPr>
            <a:lvl4pPr marL="1600200" indent="-228600" eaLnBrk="0" hangingPunct="0">
              <a:defRPr sz="1000">
                <a:solidFill>
                  <a:schemeClr val="tx1"/>
                </a:solidFill>
                <a:latin typeface="Arial" pitchFamily="34" charset="0"/>
                <a:ea typeface="MS PGothic" pitchFamily="34" charset="-128"/>
              </a:defRPr>
            </a:lvl4pPr>
            <a:lvl5pPr marL="2057400" indent="-228600" eaLnBrk="0" hangingPunct="0">
              <a:defRPr sz="10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MS PGothic" pitchFamily="34" charset="-128"/>
              </a:defRPr>
            </a:lvl9pPr>
          </a:lstStyle>
          <a:p>
            <a:pPr>
              <a:lnSpc>
                <a:spcPct val="90000"/>
              </a:lnSpc>
              <a:spcBef>
                <a:spcPct val="30000"/>
              </a:spcBef>
              <a:buClr>
                <a:srgbClr val="FF9900"/>
              </a:buClr>
              <a:buFont typeface="Wingdings" pitchFamily="2" charset="2"/>
              <a:buNone/>
              <a:defRPr/>
            </a:pPr>
            <a:r>
              <a:rPr lang="en-US" sz="1600" b="1" dirty="0">
                <a:solidFill>
                  <a:schemeClr val="bg1"/>
                </a:solidFill>
                <a:cs typeface="+mn-cs"/>
              </a:rPr>
              <a:t>HAS-BLED ≥3:</a:t>
            </a:r>
          </a:p>
          <a:p>
            <a:pPr marL="285750" indent="-285750">
              <a:lnSpc>
                <a:spcPct val="90000"/>
              </a:lnSpc>
              <a:spcBef>
                <a:spcPct val="30000"/>
              </a:spcBef>
              <a:buClr>
                <a:schemeClr val="accent3"/>
              </a:buClr>
              <a:buFont typeface="Webdings" pitchFamily="18" charset="2"/>
              <a:buChar char="4"/>
              <a:defRPr/>
            </a:pPr>
            <a:r>
              <a:rPr lang="en-US" sz="1600" dirty="0" smtClean="0">
                <a:solidFill>
                  <a:schemeClr val="bg1"/>
                </a:solidFill>
                <a:cs typeface="+mn-cs"/>
              </a:rPr>
              <a:t>Indicates </a:t>
            </a:r>
            <a:r>
              <a:rPr lang="en-US" sz="1600" dirty="0">
                <a:solidFill>
                  <a:schemeClr val="bg1"/>
                </a:solidFill>
                <a:cs typeface="+mn-cs"/>
              </a:rPr>
              <a:t>”high risk”, and </a:t>
            </a:r>
          </a:p>
          <a:p>
            <a:pPr marL="285750" indent="-285750">
              <a:lnSpc>
                <a:spcPct val="90000"/>
              </a:lnSpc>
              <a:spcBef>
                <a:spcPct val="30000"/>
              </a:spcBef>
              <a:buClr>
                <a:schemeClr val="accent3"/>
              </a:buClr>
              <a:buFont typeface="Webdings" pitchFamily="18" charset="2"/>
              <a:buChar char="4"/>
              <a:defRPr/>
            </a:pPr>
            <a:r>
              <a:rPr lang="en-US" sz="1600" dirty="0">
                <a:solidFill>
                  <a:schemeClr val="bg1"/>
                </a:solidFill>
                <a:cs typeface="+mn-cs"/>
              </a:rPr>
              <a:t>Some caution and regular review of the patient is needed following </a:t>
            </a:r>
            <a:br>
              <a:rPr lang="en-US" sz="1600" dirty="0">
                <a:solidFill>
                  <a:schemeClr val="bg1"/>
                </a:solidFill>
                <a:cs typeface="+mn-cs"/>
              </a:rPr>
            </a:br>
            <a:r>
              <a:rPr lang="en-US" sz="1600" dirty="0">
                <a:solidFill>
                  <a:schemeClr val="bg1"/>
                </a:solidFill>
                <a:cs typeface="+mn-cs"/>
              </a:rPr>
              <a:t>the initiation of antithrombotic therapy, whether with OAC or aspirin</a:t>
            </a:r>
          </a:p>
        </p:txBody>
      </p:sp>
      <p:sp>
        <p:nvSpPr>
          <p:cNvPr id="13" name="Rectangle 16"/>
          <p:cNvSpPr>
            <a:spLocks noChangeArrowheads="1"/>
          </p:cNvSpPr>
          <p:nvPr/>
        </p:nvSpPr>
        <p:spPr bwMode="auto">
          <a:xfrm>
            <a:off x="165276" y="6521547"/>
            <a:ext cx="7810500" cy="247504"/>
          </a:xfrm>
          <a:prstGeom prst="rect">
            <a:avLst/>
          </a:prstGeom>
          <a:noFill/>
          <a:ln>
            <a:noFill/>
          </a:ln>
          <a:extLst/>
        </p:spPr>
        <p:txBody>
          <a:bodyPr wrap="square" anchor="b">
            <a:spAutoFit/>
          </a:bodyPr>
          <a:lstStyle/>
          <a:p>
            <a:pPr eaLnBrk="0" hangingPunct="0">
              <a:lnSpc>
                <a:spcPct val="90000"/>
              </a:lnSpc>
              <a:spcBef>
                <a:spcPct val="30000"/>
              </a:spcBef>
              <a:buClr>
                <a:srgbClr val="FF9900"/>
              </a:buClr>
              <a:buFont typeface="Wingdings" pitchFamily="2" charset="2"/>
              <a:buNone/>
              <a:defRPr/>
            </a:pPr>
            <a:endParaRPr lang="en-CA" sz="1100" b="1" i="1" kern="0" dirty="0">
              <a:solidFill>
                <a:schemeClr val="accent5"/>
              </a:solidFill>
              <a:ea typeface="MS PGothic" pitchFamily="34" charset="-128"/>
              <a:cs typeface="+mn-cs"/>
            </a:endParaRPr>
          </a:p>
        </p:txBody>
      </p:sp>
    </p:spTree>
    <p:extLst>
      <p:ext uri="{BB962C8B-B14F-4D97-AF65-F5344CB8AC3E}">
        <p14:creationId xmlns:p14="http://schemas.microsoft.com/office/powerpoint/2010/main" val="1067101505"/>
      </p:ext>
    </p:extLst>
  </p:cSld>
  <p:clrMapOvr>
    <a:masterClrMapping/>
  </p:clrMapOvr>
  <p:transition xmlns:p14="http://schemas.microsoft.com/office/powerpoint/2010/main" spd="med">
    <p:pull/>
  </p:transition>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51078" y="2520954"/>
            <a:ext cx="4284838" cy="16482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aphicFrame>
        <p:nvGraphicFramePr>
          <p:cNvPr id="5" name="Group 3"/>
          <p:cNvGraphicFramePr>
            <a:graphicFrameLocks noGrp="1"/>
          </p:cNvGraphicFramePr>
          <p:nvPr/>
        </p:nvGraphicFramePr>
        <p:xfrm>
          <a:off x="515815" y="1566868"/>
          <a:ext cx="4380035" cy="4549736"/>
        </p:xfrm>
        <a:graphic>
          <a:graphicData uri="http://schemas.openxmlformats.org/drawingml/2006/table">
            <a:tbl>
              <a:tblPr/>
              <a:tblGrid>
                <a:gridCol w="3089626"/>
                <a:gridCol w="1290409"/>
              </a:tblGrid>
              <a:tr h="324671">
                <a:tc>
                  <a:txBody>
                    <a:bodyPr/>
                    <a:lstStyle/>
                    <a:p>
                      <a:pPr marL="0" marR="0" lvl="0" indent="0" algn="l" defTabSz="455613" rtl="0" eaLnBrk="1" fontAlgn="b" latinLnBrk="0" hangingPunct="1">
                        <a:lnSpc>
                          <a:spcPct val="85000"/>
                        </a:lnSpc>
                        <a:spcBef>
                          <a:spcPct val="20000"/>
                        </a:spcBef>
                        <a:spcAft>
                          <a:spcPct val="20000"/>
                        </a:spcAft>
                        <a:buClr>
                          <a:schemeClr val="bg2"/>
                        </a:buClr>
                        <a:buSzTx/>
                        <a:buFont typeface="Wingdings 2" pitchFamily="18" charset="2"/>
                        <a:buNone/>
                        <a:tabLst/>
                      </a:pPr>
                      <a:r>
                        <a:rPr kumimoji="0" lang="en-GB" sz="1800" b="1" i="0" u="none" strike="noStrike" cap="none" normalizeH="0" baseline="0" dirty="0" smtClean="0">
                          <a:ln>
                            <a:noFill/>
                          </a:ln>
                          <a:solidFill>
                            <a:schemeClr val="tx1"/>
                          </a:solidFill>
                          <a:effectLst/>
                          <a:latin typeface="Arial" pitchFamily="34" charset="0"/>
                        </a:rPr>
                        <a:t>Risk factor</a:t>
                      </a:r>
                    </a:p>
                  </a:txBody>
                  <a:tcPr marL="91451" marR="91451" marT="45728" marB="45728" anchor="ctr" horzOverflow="overflow">
                    <a:lnL>
                      <a:noFill/>
                    </a:lnL>
                    <a:lnR>
                      <a:noFill/>
                    </a:lnR>
                    <a:lnT w="12700" cap="flat" cmpd="sng" algn="ctr">
                      <a:solidFill>
                        <a:srgbClr val="FAAB5A"/>
                      </a:solidFill>
                      <a:prstDash val="solid"/>
                      <a:round/>
                      <a:headEnd type="none" w="med" len="med"/>
                      <a:tailEnd type="none" w="med" len="med"/>
                    </a:lnT>
                    <a:lnB w="12700" cap="flat" cmpd="sng" algn="ctr">
                      <a:solidFill>
                        <a:srgbClr val="FAAB5A"/>
                      </a:solidFill>
                      <a:prstDash val="solid"/>
                      <a:round/>
                      <a:headEnd type="none" w="med" len="med"/>
                      <a:tailEnd type="none" w="med" len="med"/>
                    </a:lnB>
                    <a:lnTlToBr>
                      <a:noFill/>
                    </a:lnTlToBr>
                    <a:lnBlToTr>
                      <a:noFill/>
                    </a:lnBlToTr>
                    <a:noFill/>
                  </a:tcPr>
                </a:tc>
                <a:tc>
                  <a:txBody>
                    <a:bodyPr/>
                    <a:lstStyle/>
                    <a:p>
                      <a:pPr marL="0" marR="0" lvl="0" indent="0" algn="ctr" defTabSz="455613" rtl="0" eaLnBrk="1" fontAlgn="b" latinLnBrk="0" hangingPunct="1">
                        <a:lnSpc>
                          <a:spcPct val="85000"/>
                        </a:lnSpc>
                        <a:spcBef>
                          <a:spcPct val="20000"/>
                        </a:spcBef>
                        <a:spcAft>
                          <a:spcPct val="20000"/>
                        </a:spcAft>
                        <a:buClr>
                          <a:schemeClr val="bg2"/>
                        </a:buClr>
                        <a:buSzTx/>
                        <a:buFont typeface="Wingdings 2" pitchFamily="18" charset="2"/>
                        <a:buNone/>
                        <a:tabLst/>
                      </a:pPr>
                      <a:r>
                        <a:rPr kumimoji="0" lang="en-GB" sz="1800" b="1" i="0" u="none" strike="noStrike" cap="none" normalizeH="0" baseline="0" dirty="0" smtClean="0">
                          <a:ln>
                            <a:noFill/>
                          </a:ln>
                          <a:solidFill>
                            <a:schemeClr val="tx1"/>
                          </a:solidFill>
                          <a:effectLst/>
                          <a:latin typeface="Arial" pitchFamily="34" charset="0"/>
                        </a:rPr>
                        <a:t>Points</a:t>
                      </a:r>
                    </a:p>
                  </a:txBody>
                  <a:tcPr marL="91451" marR="91451" marT="45728" marB="45728" anchor="ctr" horzOverflow="overflow">
                    <a:lnL>
                      <a:noFill/>
                    </a:lnL>
                    <a:lnR>
                      <a:noFill/>
                    </a:lnR>
                    <a:lnT w="12700" cap="flat" cmpd="sng" algn="ctr">
                      <a:solidFill>
                        <a:srgbClr val="FAAB5A"/>
                      </a:solidFill>
                      <a:prstDash val="solid"/>
                      <a:round/>
                      <a:headEnd type="none" w="med" len="med"/>
                      <a:tailEnd type="none" w="med" len="med"/>
                    </a:lnT>
                    <a:lnB w="12700" cap="flat" cmpd="sng" algn="ctr">
                      <a:solidFill>
                        <a:srgbClr val="FAAB5A"/>
                      </a:solidFill>
                      <a:prstDash val="solid"/>
                      <a:round/>
                      <a:headEnd type="none" w="med" len="med"/>
                      <a:tailEnd type="none" w="med" len="med"/>
                    </a:lnB>
                    <a:lnTlToBr>
                      <a:noFill/>
                    </a:lnTlToBr>
                    <a:lnBlToTr>
                      <a:noFill/>
                    </a:lnBlToTr>
                    <a:noFill/>
                  </a:tcPr>
                </a:tc>
              </a:tr>
              <a:tr h="660423">
                <a:tc>
                  <a:txBody>
                    <a:bodyPr/>
                    <a:lstStyle/>
                    <a:p>
                      <a:pPr marL="0" marR="0" lvl="0" indent="0" algn="l" defTabSz="455613" rtl="0" eaLnBrk="1" fontAlgn="b" latinLnBrk="0" hangingPunct="1">
                        <a:lnSpc>
                          <a:spcPct val="85000"/>
                        </a:lnSpc>
                        <a:spcBef>
                          <a:spcPct val="20000"/>
                        </a:spcBef>
                        <a:spcAft>
                          <a:spcPct val="20000"/>
                        </a:spcAft>
                        <a:buClr>
                          <a:schemeClr val="bg2"/>
                        </a:buClr>
                        <a:buSzTx/>
                        <a:buFont typeface="Wingdings 2" pitchFamily="18" charset="2"/>
                        <a:buNone/>
                        <a:tabLst/>
                      </a:pPr>
                      <a:r>
                        <a:rPr kumimoji="0" lang="en-GB" sz="1800" b="1" i="0" u="none" strike="noStrike" cap="none" normalizeH="0" baseline="0" dirty="0" smtClean="0">
                          <a:ln>
                            <a:noFill/>
                          </a:ln>
                          <a:solidFill>
                            <a:schemeClr val="tx1"/>
                          </a:solidFill>
                          <a:effectLst/>
                          <a:latin typeface="Arial" pitchFamily="34" charset="0"/>
                        </a:rPr>
                        <a:t>C</a:t>
                      </a:r>
                      <a:r>
                        <a:rPr kumimoji="0" lang="en-GB" sz="1800" b="0" i="0" u="none" strike="noStrike" cap="none" normalizeH="0" baseline="0" dirty="0" smtClean="0">
                          <a:ln>
                            <a:noFill/>
                          </a:ln>
                          <a:solidFill>
                            <a:schemeClr val="tx1"/>
                          </a:solidFill>
                          <a:effectLst/>
                          <a:latin typeface="Arial" pitchFamily="34" charset="0"/>
                        </a:rPr>
                        <a:t>ongestive heart failure/LV dysfunction</a:t>
                      </a:r>
                    </a:p>
                  </a:txBody>
                  <a:tcPr marL="91451" marR="91451" marT="45728" marB="45728" anchor="ctr" horzOverflow="overflow">
                    <a:lnL>
                      <a:noFill/>
                    </a:lnL>
                    <a:lnR>
                      <a:noFill/>
                    </a:lnR>
                    <a:lnT w="12700" cap="flat" cmpd="sng" algn="ctr">
                      <a:solidFill>
                        <a:srgbClr val="FAAB5A"/>
                      </a:solidFill>
                      <a:prstDash val="solid"/>
                      <a:round/>
                      <a:headEnd type="none" w="med" len="med"/>
                      <a:tailEnd type="none" w="med" len="med"/>
                    </a:lnT>
                    <a:lnB>
                      <a:noFill/>
                    </a:lnB>
                    <a:lnTlToBr>
                      <a:noFill/>
                    </a:lnTlToBr>
                    <a:lnBlToTr>
                      <a:noFill/>
                    </a:lnBlToTr>
                    <a:noFill/>
                  </a:tcPr>
                </a:tc>
                <a:tc>
                  <a:txBody>
                    <a:bodyPr/>
                    <a:lstStyle/>
                    <a:p>
                      <a:pPr marL="0" marR="0" lvl="0" indent="0" algn="ctr" defTabSz="455613" rtl="0" eaLnBrk="1" fontAlgn="b" latinLnBrk="0" hangingPunct="1">
                        <a:lnSpc>
                          <a:spcPct val="85000"/>
                        </a:lnSpc>
                        <a:spcBef>
                          <a:spcPct val="20000"/>
                        </a:spcBef>
                        <a:spcAft>
                          <a:spcPct val="20000"/>
                        </a:spcAft>
                        <a:buClr>
                          <a:schemeClr val="bg2"/>
                        </a:buClr>
                        <a:buSzTx/>
                        <a:buFont typeface="Wingdings 2" pitchFamily="18" charset="2"/>
                        <a:buNone/>
                        <a:tabLst/>
                      </a:pPr>
                      <a:r>
                        <a:rPr kumimoji="0" lang="en-GB" sz="1800" b="1" i="0" u="none" strike="noStrike" cap="none" normalizeH="0" baseline="0" dirty="0" smtClean="0">
                          <a:ln>
                            <a:noFill/>
                          </a:ln>
                          <a:solidFill>
                            <a:schemeClr val="tx1"/>
                          </a:solidFill>
                          <a:effectLst/>
                          <a:latin typeface="Arial" pitchFamily="34" charset="0"/>
                        </a:rPr>
                        <a:t>+1</a:t>
                      </a:r>
                    </a:p>
                  </a:txBody>
                  <a:tcPr marL="91451" marR="91451" marT="45728" marB="45728" anchor="ctr" horzOverflow="overflow">
                    <a:lnL>
                      <a:noFill/>
                    </a:lnL>
                    <a:lnR>
                      <a:noFill/>
                    </a:lnR>
                    <a:lnT w="12700" cap="flat" cmpd="sng" algn="ctr">
                      <a:solidFill>
                        <a:srgbClr val="FAAB5A"/>
                      </a:solidFill>
                      <a:prstDash val="solid"/>
                      <a:round/>
                      <a:headEnd type="none" w="med" len="med"/>
                      <a:tailEnd type="none" w="med" len="med"/>
                    </a:lnT>
                    <a:lnB>
                      <a:noFill/>
                    </a:lnB>
                    <a:lnTlToBr>
                      <a:noFill/>
                    </a:lnTlToBr>
                    <a:lnBlToTr>
                      <a:noFill/>
                    </a:lnBlToTr>
                    <a:noFill/>
                  </a:tcPr>
                </a:tc>
              </a:tr>
              <a:tr h="341664">
                <a:tc>
                  <a:txBody>
                    <a:bodyPr/>
                    <a:lstStyle/>
                    <a:p>
                      <a:pPr marL="0" marR="0" lvl="0" indent="0" algn="l" defTabSz="455613" rtl="0" eaLnBrk="1" fontAlgn="b" latinLnBrk="0" hangingPunct="1">
                        <a:lnSpc>
                          <a:spcPct val="85000"/>
                        </a:lnSpc>
                        <a:spcBef>
                          <a:spcPct val="20000"/>
                        </a:spcBef>
                        <a:spcAft>
                          <a:spcPct val="20000"/>
                        </a:spcAft>
                        <a:buClr>
                          <a:schemeClr val="bg2"/>
                        </a:buClr>
                        <a:buSzTx/>
                        <a:buFont typeface="Wingdings 2" pitchFamily="18" charset="2"/>
                        <a:buNone/>
                        <a:tabLst/>
                      </a:pPr>
                      <a:r>
                        <a:rPr kumimoji="0" lang="en-GB" sz="1800" b="1" i="0" u="none" strike="noStrike" cap="none" normalizeH="0" baseline="0" dirty="0" smtClean="0">
                          <a:ln>
                            <a:noFill/>
                          </a:ln>
                          <a:solidFill>
                            <a:schemeClr val="tx1"/>
                          </a:solidFill>
                          <a:effectLst/>
                          <a:latin typeface="Arial" pitchFamily="34" charset="0"/>
                        </a:rPr>
                        <a:t>H</a:t>
                      </a:r>
                      <a:r>
                        <a:rPr kumimoji="0" lang="en-GB" sz="1800" b="0" i="0" u="none" strike="noStrike" cap="none" normalizeH="0" baseline="0" dirty="0" smtClean="0">
                          <a:ln>
                            <a:noFill/>
                          </a:ln>
                          <a:solidFill>
                            <a:schemeClr val="tx1"/>
                          </a:solidFill>
                          <a:effectLst/>
                          <a:latin typeface="Arial" pitchFamily="34" charset="0"/>
                        </a:rPr>
                        <a:t>ypertension</a:t>
                      </a:r>
                    </a:p>
                  </a:txBody>
                  <a:tcPr marL="91451" marR="91451" marT="45728" marB="45728" anchor="ctr" horzOverflow="overflow">
                    <a:lnL>
                      <a:noFill/>
                    </a:lnL>
                    <a:lnR>
                      <a:noFill/>
                    </a:lnR>
                    <a:lnT>
                      <a:noFill/>
                    </a:lnT>
                    <a:lnB>
                      <a:noFill/>
                    </a:lnB>
                    <a:lnTlToBr>
                      <a:noFill/>
                    </a:lnTlToBr>
                    <a:lnBlToTr>
                      <a:noFill/>
                    </a:lnBlToTr>
                    <a:noFill/>
                  </a:tcPr>
                </a:tc>
                <a:tc>
                  <a:txBody>
                    <a:bodyPr/>
                    <a:lstStyle/>
                    <a:p>
                      <a:pPr marL="0" marR="0" lvl="0" indent="0" algn="ctr" defTabSz="455613" rtl="0" eaLnBrk="1" fontAlgn="b" latinLnBrk="0" hangingPunct="1">
                        <a:lnSpc>
                          <a:spcPct val="85000"/>
                        </a:lnSpc>
                        <a:spcBef>
                          <a:spcPct val="20000"/>
                        </a:spcBef>
                        <a:spcAft>
                          <a:spcPct val="20000"/>
                        </a:spcAft>
                        <a:buClr>
                          <a:schemeClr val="bg2"/>
                        </a:buClr>
                        <a:buSzTx/>
                        <a:buFont typeface="Wingdings 2" pitchFamily="18" charset="2"/>
                        <a:buNone/>
                        <a:tabLst/>
                      </a:pPr>
                      <a:r>
                        <a:rPr kumimoji="0" lang="en-GB" sz="1800" b="1" i="0" u="none" strike="noStrike" cap="none" normalizeH="0" baseline="0" dirty="0" smtClean="0">
                          <a:ln>
                            <a:noFill/>
                          </a:ln>
                          <a:solidFill>
                            <a:schemeClr val="tx1"/>
                          </a:solidFill>
                          <a:effectLst/>
                          <a:latin typeface="Arial" pitchFamily="34" charset="0"/>
                        </a:rPr>
                        <a:t>+1</a:t>
                      </a:r>
                    </a:p>
                  </a:txBody>
                  <a:tcPr marL="91451" marR="91451" marT="45728" marB="45728" anchor="ctr" horzOverflow="overflow">
                    <a:lnL>
                      <a:noFill/>
                    </a:lnL>
                    <a:lnR>
                      <a:noFill/>
                    </a:lnR>
                    <a:lnT>
                      <a:noFill/>
                    </a:lnT>
                    <a:lnB>
                      <a:noFill/>
                    </a:lnB>
                    <a:lnTlToBr>
                      <a:noFill/>
                    </a:lnTlToBr>
                    <a:lnBlToTr>
                      <a:noFill/>
                    </a:lnBlToTr>
                    <a:noFill/>
                  </a:tcPr>
                </a:tc>
              </a:tr>
              <a:tr h="437653">
                <a:tc>
                  <a:txBody>
                    <a:bodyPr/>
                    <a:lstStyle/>
                    <a:p>
                      <a:pPr marL="0" marR="0" lvl="0" indent="0" algn="l" defTabSz="455613" rtl="0" eaLnBrk="1" fontAlgn="b" latinLnBrk="0" hangingPunct="1">
                        <a:lnSpc>
                          <a:spcPct val="85000"/>
                        </a:lnSpc>
                        <a:spcBef>
                          <a:spcPct val="20000"/>
                        </a:spcBef>
                        <a:spcAft>
                          <a:spcPct val="20000"/>
                        </a:spcAft>
                        <a:buClr>
                          <a:schemeClr val="bg2"/>
                        </a:buClr>
                        <a:buSzTx/>
                        <a:buFont typeface="Wingdings 2" pitchFamily="18" charset="2"/>
                        <a:buNone/>
                        <a:tabLst/>
                      </a:pPr>
                      <a:r>
                        <a:rPr kumimoji="0" lang="en-GB" sz="1800" b="1" i="0" u="none" strike="noStrike" cap="none" normalizeH="0" baseline="0" dirty="0" smtClean="0">
                          <a:ln>
                            <a:noFill/>
                          </a:ln>
                          <a:solidFill>
                            <a:schemeClr val="bg2"/>
                          </a:solidFill>
                          <a:effectLst/>
                          <a:latin typeface="Arial" pitchFamily="34" charset="0"/>
                        </a:rPr>
                        <a:t>A</a:t>
                      </a:r>
                      <a:r>
                        <a:rPr kumimoji="0" lang="en-GB" sz="1800" b="0" i="0" u="none" strike="noStrike" cap="none" normalizeH="0" baseline="0" dirty="0" smtClean="0">
                          <a:ln>
                            <a:noFill/>
                          </a:ln>
                          <a:solidFill>
                            <a:schemeClr val="bg2"/>
                          </a:solidFill>
                          <a:effectLst/>
                          <a:latin typeface="Arial" pitchFamily="34" charset="0"/>
                        </a:rPr>
                        <a:t>ge </a:t>
                      </a:r>
                      <a:r>
                        <a:rPr kumimoji="0" lang="en-GB" sz="1800" b="0" i="0" u="none" strike="noStrike" cap="none" normalizeH="0" baseline="0" dirty="0" smtClean="0">
                          <a:ln>
                            <a:noFill/>
                          </a:ln>
                          <a:solidFill>
                            <a:schemeClr val="bg2"/>
                          </a:solidFill>
                          <a:effectLst/>
                          <a:latin typeface="Arial" pitchFamily="34" charset="0"/>
                          <a:cs typeface="Arial" pitchFamily="34" charset="0"/>
                        </a:rPr>
                        <a:t>≥</a:t>
                      </a:r>
                      <a:r>
                        <a:rPr kumimoji="0" lang="en-GB" sz="1800" b="0" i="0" u="none" strike="noStrike" cap="none" normalizeH="0" baseline="0" dirty="0" smtClean="0">
                          <a:ln>
                            <a:noFill/>
                          </a:ln>
                          <a:solidFill>
                            <a:schemeClr val="bg2"/>
                          </a:solidFill>
                          <a:effectLst/>
                          <a:latin typeface="Arial" pitchFamily="34" charset="0"/>
                        </a:rPr>
                        <a:t>75 years</a:t>
                      </a:r>
                    </a:p>
                  </a:txBody>
                  <a:tcPr marL="91451" marR="91451" marT="45728" marB="45728" anchor="ctr" horzOverflow="overflow">
                    <a:lnL>
                      <a:noFill/>
                    </a:lnL>
                    <a:lnR>
                      <a:noFill/>
                    </a:lnR>
                    <a:lnT>
                      <a:noFill/>
                    </a:lnT>
                    <a:lnB>
                      <a:noFill/>
                    </a:lnB>
                    <a:lnTlToBr>
                      <a:noFill/>
                    </a:lnTlToBr>
                    <a:lnBlToTr>
                      <a:noFill/>
                    </a:lnBlToTr>
                    <a:noFill/>
                  </a:tcPr>
                </a:tc>
                <a:tc>
                  <a:txBody>
                    <a:bodyPr/>
                    <a:lstStyle/>
                    <a:p>
                      <a:pPr marL="0" marR="0" lvl="0" indent="0" algn="ctr" defTabSz="455613" rtl="0" eaLnBrk="1" fontAlgn="b" latinLnBrk="0" hangingPunct="1">
                        <a:lnSpc>
                          <a:spcPct val="85000"/>
                        </a:lnSpc>
                        <a:spcBef>
                          <a:spcPct val="20000"/>
                        </a:spcBef>
                        <a:spcAft>
                          <a:spcPct val="20000"/>
                        </a:spcAft>
                        <a:buClr>
                          <a:schemeClr val="bg2"/>
                        </a:buClr>
                        <a:buSzTx/>
                        <a:buFont typeface="Wingdings 2" pitchFamily="18" charset="2"/>
                        <a:buNone/>
                        <a:tabLst/>
                      </a:pPr>
                      <a:r>
                        <a:rPr kumimoji="0" lang="en-GB" sz="1800" b="1" i="0" u="none" strike="noStrike" cap="none" normalizeH="0" baseline="0" dirty="0" smtClean="0">
                          <a:ln>
                            <a:noFill/>
                          </a:ln>
                          <a:solidFill>
                            <a:schemeClr val="bg2"/>
                          </a:solidFill>
                          <a:effectLst/>
                          <a:latin typeface="Arial" pitchFamily="34" charset="0"/>
                        </a:rPr>
                        <a:t>+2</a:t>
                      </a:r>
                    </a:p>
                  </a:txBody>
                  <a:tcPr marL="91451" marR="91451" marT="45728" marB="45728" anchor="ctr" horzOverflow="overflow">
                    <a:lnL>
                      <a:noFill/>
                    </a:lnL>
                    <a:lnR>
                      <a:noFill/>
                    </a:lnR>
                    <a:lnT>
                      <a:noFill/>
                    </a:lnT>
                    <a:lnB>
                      <a:noFill/>
                    </a:lnB>
                    <a:lnTlToBr>
                      <a:noFill/>
                    </a:lnTlToBr>
                    <a:lnBlToTr>
                      <a:noFill/>
                    </a:lnBlToTr>
                    <a:noFill/>
                  </a:tcPr>
                </a:tc>
              </a:tr>
              <a:tr h="478809">
                <a:tc>
                  <a:txBody>
                    <a:bodyPr/>
                    <a:lstStyle/>
                    <a:p>
                      <a:pPr marL="0" marR="0" lvl="0" indent="0" algn="l" defTabSz="455613" rtl="0" eaLnBrk="1" fontAlgn="b" latinLnBrk="0" hangingPunct="1">
                        <a:lnSpc>
                          <a:spcPct val="85000"/>
                        </a:lnSpc>
                        <a:spcBef>
                          <a:spcPct val="20000"/>
                        </a:spcBef>
                        <a:spcAft>
                          <a:spcPct val="20000"/>
                        </a:spcAft>
                        <a:buClr>
                          <a:schemeClr val="bg2"/>
                        </a:buClr>
                        <a:buSzTx/>
                        <a:buFont typeface="Wingdings 2" pitchFamily="18" charset="2"/>
                        <a:buNone/>
                        <a:tabLst/>
                      </a:pPr>
                      <a:r>
                        <a:rPr kumimoji="0" lang="en-GB" sz="1800" b="1" i="0" u="none" strike="noStrike" cap="none" normalizeH="0" baseline="0" dirty="0" smtClean="0">
                          <a:ln>
                            <a:noFill/>
                          </a:ln>
                          <a:solidFill>
                            <a:schemeClr val="tx1"/>
                          </a:solidFill>
                          <a:effectLst/>
                          <a:latin typeface="Arial" pitchFamily="34" charset="0"/>
                        </a:rPr>
                        <a:t>D</a:t>
                      </a:r>
                      <a:r>
                        <a:rPr kumimoji="0" lang="en-GB" sz="1800" b="0" i="0" u="none" strike="noStrike" cap="none" normalizeH="0" baseline="0" dirty="0" smtClean="0">
                          <a:ln>
                            <a:noFill/>
                          </a:ln>
                          <a:solidFill>
                            <a:schemeClr val="tx1"/>
                          </a:solidFill>
                          <a:effectLst/>
                          <a:latin typeface="Arial" pitchFamily="34" charset="0"/>
                        </a:rPr>
                        <a:t>iabetes mellitus</a:t>
                      </a:r>
                    </a:p>
                  </a:txBody>
                  <a:tcPr marL="91451" marR="91451" marT="45728" marB="45728" anchor="ctr" horzOverflow="overflow">
                    <a:lnL>
                      <a:noFill/>
                    </a:lnL>
                    <a:lnR>
                      <a:noFill/>
                    </a:lnR>
                    <a:lnT>
                      <a:noFill/>
                    </a:lnT>
                    <a:lnB>
                      <a:noFill/>
                    </a:lnB>
                    <a:lnTlToBr>
                      <a:noFill/>
                    </a:lnTlToBr>
                    <a:lnBlToTr>
                      <a:noFill/>
                    </a:lnBlToTr>
                    <a:noFill/>
                  </a:tcPr>
                </a:tc>
                <a:tc>
                  <a:txBody>
                    <a:bodyPr/>
                    <a:lstStyle/>
                    <a:p>
                      <a:pPr marL="0" marR="0" lvl="0" indent="0" algn="ctr" defTabSz="455613" rtl="0" eaLnBrk="1" fontAlgn="b" latinLnBrk="0" hangingPunct="1">
                        <a:lnSpc>
                          <a:spcPct val="85000"/>
                        </a:lnSpc>
                        <a:spcBef>
                          <a:spcPct val="20000"/>
                        </a:spcBef>
                        <a:spcAft>
                          <a:spcPct val="20000"/>
                        </a:spcAft>
                        <a:buClr>
                          <a:schemeClr val="bg2"/>
                        </a:buClr>
                        <a:buSzTx/>
                        <a:buFont typeface="Wingdings 2" pitchFamily="18" charset="2"/>
                        <a:buNone/>
                        <a:tabLst/>
                      </a:pPr>
                      <a:r>
                        <a:rPr kumimoji="0" lang="en-GB" sz="1800" b="1" i="0" u="none" strike="noStrike" cap="none" normalizeH="0" baseline="0" dirty="0" smtClean="0">
                          <a:ln>
                            <a:noFill/>
                          </a:ln>
                          <a:solidFill>
                            <a:schemeClr val="tx1"/>
                          </a:solidFill>
                          <a:effectLst/>
                          <a:latin typeface="Arial" pitchFamily="34" charset="0"/>
                        </a:rPr>
                        <a:t>+1</a:t>
                      </a:r>
                    </a:p>
                  </a:txBody>
                  <a:tcPr marL="91451" marR="91451" marT="45728" marB="45728" anchor="ctr" horzOverflow="overflow">
                    <a:lnL>
                      <a:noFill/>
                    </a:lnL>
                    <a:lnR>
                      <a:noFill/>
                    </a:lnR>
                    <a:lnT>
                      <a:noFill/>
                    </a:lnT>
                    <a:lnB>
                      <a:noFill/>
                    </a:lnB>
                    <a:lnTlToBr>
                      <a:noFill/>
                    </a:lnTlToBr>
                    <a:lnBlToTr>
                      <a:noFill/>
                    </a:lnBlToTr>
                    <a:noFill/>
                  </a:tcPr>
                </a:tc>
              </a:tr>
              <a:tr h="324671">
                <a:tc>
                  <a:txBody>
                    <a:bodyPr/>
                    <a:lstStyle/>
                    <a:p>
                      <a:pPr marL="0" marR="0" lvl="0" indent="0" algn="l" defTabSz="455613" rtl="0" eaLnBrk="1" fontAlgn="b" latinLnBrk="0" hangingPunct="1">
                        <a:lnSpc>
                          <a:spcPct val="85000"/>
                        </a:lnSpc>
                        <a:spcBef>
                          <a:spcPct val="20000"/>
                        </a:spcBef>
                        <a:spcAft>
                          <a:spcPct val="20000"/>
                        </a:spcAft>
                        <a:buClr>
                          <a:schemeClr val="bg2"/>
                        </a:buClr>
                        <a:buSzTx/>
                        <a:buFont typeface="Wingdings 2" pitchFamily="18" charset="2"/>
                        <a:buNone/>
                        <a:tabLst/>
                      </a:pPr>
                      <a:r>
                        <a:rPr kumimoji="0" lang="en-GB" sz="1800" b="1" i="0" u="none" strike="noStrike" cap="none" normalizeH="0" baseline="0" dirty="0" smtClean="0">
                          <a:ln>
                            <a:noFill/>
                          </a:ln>
                          <a:solidFill>
                            <a:schemeClr val="bg2"/>
                          </a:solidFill>
                          <a:effectLst/>
                          <a:latin typeface="Arial" pitchFamily="34" charset="0"/>
                        </a:rPr>
                        <a:t>S</a:t>
                      </a:r>
                      <a:r>
                        <a:rPr kumimoji="0" lang="en-GB" sz="1800" b="0" i="0" u="none" strike="noStrike" cap="none" normalizeH="0" baseline="0" dirty="0" smtClean="0">
                          <a:ln>
                            <a:noFill/>
                          </a:ln>
                          <a:solidFill>
                            <a:schemeClr val="bg2"/>
                          </a:solidFill>
                          <a:effectLst/>
                          <a:latin typeface="Arial" pitchFamily="34" charset="0"/>
                        </a:rPr>
                        <a:t>troke/TIA/TE</a:t>
                      </a:r>
                    </a:p>
                  </a:txBody>
                  <a:tcPr marL="91451" marR="91451" marT="45728" marB="45728" anchor="ctr" horzOverflow="overflow">
                    <a:lnL>
                      <a:noFill/>
                    </a:lnL>
                    <a:lnR>
                      <a:noFill/>
                    </a:lnR>
                    <a:lnT>
                      <a:noFill/>
                    </a:lnT>
                    <a:lnB>
                      <a:noFill/>
                    </a:lnB>
                    <a:lnTlToBr>
                      <a:noFill/>
                    </a:lnTlToBr>
                    <a:lnBlToTr>
                      <a:noFill/>
                    </a:lnBlToTr>
                    <a:noFill/>
                  </a:tcPr>
                </a:tc>
                <a:tc>
                  <a:txBody>
                    <a:bodyPr/>
                    <a:lstStyle/>
                    <a:p>
                      <a:pPr marL="0" marR="0" lvl="0" indent="0" algn="ctr" defTabSz="455613" rtl="0" eaLnBrk="1" fontAlgn="b" latinLnBrk="0" hangingPunct="1">
                        <a:lnSpc>
                          <a:spcPct val="85000"/>
                        </a:lnSpc>
                        <a:spcBef>
                          <a:spcPct val="20000"/>
                        </a:spcBef>
                        <a:spcAft>
                          <a:spcPct val="20000"/>
                        </a:spcAft>
                        <a:buClr>
                          <a:schemeClr val="bg2"/>
                        </a:buClr>
                        <a:buSzTx/>
                        <a:buFont typeface="Wingdings 2" pitchFamily="18" charset="2"/>
                        <a:buNone/>
                        <a:tabLst/>
                      </a:pPr>
                      <a:r>
                        <a:rPr kumimoji="0" lang="en-GB" sz="1800" b="1" i="0" u="none" strike="noStrike" cap="none" normalizeH="0" baseline="0" dirty="0" smtClean="0">
                          <a:ln>
                            <a:noFill/>
                          </a:ln>
                          <a:solidFill>
                            <a:schemeClr val="bg2"/>
                          </a:solidFill>
                          <a:effectLst/>
                          <a:latin typeface="Arial" pitchFamily="34" charset="0"/>
                        </a:rPr>
                        <a:t>+2</a:t>
                      </a:r>
                    </a:p>
                  </a:txBody>
                  <a:tcPr marL="91451" marR="91451" marT="45728" marB="45728" anchor="ctr" horzOverflow="overflow">
                    <a:lnL>
                      <a:noFill/>
                    </a:lnL>
                    <a:lnR>
                      <a:noFill/>
                    </a:lnR>
                    <a:lnT>
                      <a:noFill/>
                    </a:lnT>
                    <a:lnB>
                      <a:noFill/>
                    </a:lnB>
                    <a:lnTlToBr>
                      <a:noFill/>
                    </a:lnTlToBr>
                    <a:lnBlToTr>
                      <a:noFill/>
                    </a:lnBlToTr>
                    <a:noFill/>
                  </a:tcPr>
                </a:tc>
              </a:tr>
              <a:tr h="670868">
                <a:tc>
                  <a:txBody>
                    <a:bodyPr/>
                    <a:lstStyle/>
                    <a:p>
                      <a:pPr marL="0" marR="0" lvl="0" indent="0" algn="l" defTabSz="455613" rtl="0" eaLnBrk="1" fontAlgn="b" latinLnBrk="0" hangingPunct="1">
                        <a:lnSpc>
                          <a:spcPct val="85000"/>
                        </a:lnSpc>
                        <a:spcBef>
                          <a:spcPct val="20000"/>
                        </a:spcBef>
                        <a:spcAft>
                          <a:spcPct val="20000"/>
                        </a:spcAft>
                        <a:buClr>
                          <a:schemeClr val="bg2"/>
                        </a:buClr>
                        <a:buSzTx/>
                        <a:buFont typeface="Wingdings 2" pitchFamily="18" charset="2"/>
                        <a:buNone/>
                        <a:tabLst/>
                      </a:pPr>
                      <a:r>
                        <a:rPr kumimoji="0" lang="en-GB" sz="1800" b="1" i="0" u="none" strike="noStrike" cap="none" normalizeH="0" baseline="0" dirty="0" smtClean="0">
                          <a:ln>
                            <a:noFill/>
                          </a:ln>
                          <a:solidFill>
                            <a:schemeClr val="tx1"/>
                          </a:solidFill>
                          <a:effectLst/>
                          <a:latin typeface="Arial" pitchFamily="34" charset="0"/>
                        </a:rPr>
                        <a:t>V</a:t>
                      </a:r>
                      <a:r>
                        <a:rPr kumimoji="0" lang="en-GB" sz="1800" b="0" i="0" u="none" strike="noStrike" cap="none" normalizeH="0" baseline="0" dirty="0" smtClean="0">
                          <a:ln>
                            <a:noFill/>
                          </a:ln>
                          <a:solidFill>
                            <a:schemeClr val="tx1"/>
                          </a:solidFill>
                          <a:effectLst/>
                          <a:latin typeface="Arial" pitchFamily="34" charset="0"/>
                        </a:rPr>
                        <a:t>ascular disease (MI, aortic plaque, PAD)*</a:t>
                      </a:r>
                    </a:p>
                  </a:txBody>
                  <a:tcPr marL="91451" marR="91451" marT="45728" marB="45728" anchor="ctr" horzOverflow="overflow">
                    <a:lnL>
                      <a:noFill/>
                    </a:lnL>
                    <a:lnR>
                      <a:noFill/>
                    </a:lnR>
                    <a:lnT>
                      <a:noFill/>
                    </a:lnT>
                    <a:lnB>
                      <a:noFill/>
                    </a:lnB>
                    <a:lnTlToBr>
                      <a:noFill/>
                    </a:lnTlToBr>
                    <a:lnBlToTr>
                      <a:noFill/>
                    </a:lnBlToTr>
                    <a:noFill/>
                  </a:tcPr>
                </a:tc>
                <a:tc>
                  <a:txBody>
                    <a:bodyPr/>
                    <a:lstStyle/>
                    <a:p>
                      <a:pPr marL="0" marR="0" lvl="0" indent="0" algn="ctr" defTabSz="455613" rtl="0" eaLnBrk="1" fontAlgn="b" latinLnBrk="0" hangingPunct="1">
                        <a:lnSpc>
                          <a:spcPct val="85000"/>
                        </a:lnSpc>
                        <a:spcBef>
                          <a:spcPct val="20000"/>
                        </a:spcBef>
                        <a:spcAft>
                          <a:spcPct val="20000"/>
                        </a:spcAft>
                        <a:buClr>
                          <a:schemeClr val="bg2"/>
                        </a:buClr>
                        <a:buSzTx/>
                        <a:buFont typeface="Wingdings 2" pitchFamily="18" charset="2"/>
                        <a:buNone/>
                        <a:tabLst/>
                      </a:pPr>
                      <a:r>
                        <a:rPr kumimoji="0" lang="en-GB" sz="1800" b="1" i="0" u="none" strike="noStrike" cap="none" normalizeH="0" baseline="0" dirty="0" smtClean="0">
                          <a:ln>
                            <a:noFill/>
                          </a:ln>
                          <a:solidFill>
                            <a:schemeClr val="tx1"/>
                          </a:solidFill>
                          <a:effectLst/>
                          <a:latin typeface="Arial" pitchFamily="34" charset="0"/>
                        </a:rPr>
                        <a:t>+1</a:t>
                      </a:r>
                    </a:p>
                  </a:txBody>
                  <a:tcPr marL="91451" marR="91451" marT="45728" marB="45728" anchor="ctr" horzOverflow="overflow">
                    <a:lnL>
                      <a:noFill/>
                    </a:lnL>
                    <a:lnR>
                      <a:noFill/>
                    </a:lnR>
                    <a:lnT>
                      <a:noFill/>
                    </a:lnT>
                    <a:lnB>
                      <a:noFill/>
                    </a:lnB>
                    <a:lnTlToBr>
                      <a:noFill/>
                    </a:lnTlToBr>
                    <a:lnBlToTr>
                      <a:noFill/>
                    </a:lnBlToTr>
                    <a:noFill/>
                  </a:tcPr>
                </a:tc>
              </a:tr>
              <a:tr h="324671">
                <a:tc>
                  <a:txBody>
                    <a:bodyPr/>
                    <a:lstStyle/>
                    <a:p>
                      <a:pPr marL="0" marR="0" lvl="0" indent="0" algn="l" defTabSz="455613" rtl="0" eaLnBrk="1" fontAlgn="b" latinLnBrk="0" hangingPunct="1">
                        <a:lnSpc>
                          <a:spcPct val="85000"/>
                        </a:lnSpc>
                        <a:spcBef>
                          <a:spcPct val="20000"/>
                        </a:spcBef>
                        <a:spcAft>
                          <a:spcPct val="20000"/>
                        </a:spcAft>
                        <a:buClr>
                          <a:schemeClr val="bg2"/>
                        </a:buClr>
                        <a:buSzTx/>
                        <a:buFont typeface="Wingdings 2" pitchFamily="18" charset="2"/>
                        <a:buNone/>
                        <a:tabLst/>
                      </a:pPr>
                      <a:r>
                        <a:rPr kumimoji="0" lang="en-GB" sz="1800" b="1" i="0" u="none" strike="noStrike" cap="none" normalizeH="0" baseline="0" dirty="0" smtClean="0">
                          <a:ln>
                            <a:noFill/>
                          </a:ln>
                          <a:solidFill>
                            <a:schemeClr val="tx1"/>
                          </a:solidFill>
                          <a:effectLst/>
                          <a:latin typeface="Arial" pitchFamily="34" charset="0"/>
                        </a:rPr>
                        <a:t>A</a:t>
                      </a:r>
                      <a:r>
                        <a:rPr kumimoji="0" lang="en-GB" sz="1800" b="0" i="0" u="none" strike="noStrike" cap="none" normalizeH="0" baseline="0" dirty="0" smtClean="0">
                          <a:ln>
                            <a:noFill/>
                          </a:ln>
                          <a:solidFill>
                            <a:schemeClr val="tx1"/>
                          </a:solidFill>
                          <a:effectLst/>
                          <a:latin typeface="Arial" pitchFamily="34" charset="0"/>
                        </a:rPr>
                        <a:t>ge 65–74 years</a:t>
                      </a:r>
                    </a:p>
                  </a:txBody>
                  <a:tcPr marL="91451" marR="91451" marT="45728" marB="45728" anchor="ctr" horzOverflow="overflow">
                    <a:lnL>
                      <a:noFill/>
                    </a:lnL>
                    <a:lnR>
                      <a:noFill/>
                    </a:lnR>
                    <a:lnT>
                      <a:noFill/>
                    </a:lnT>
                    <a:lnB>
                      <a:noFill/>
                    </a:lnB>
                    <a:lnTlToBr>
                      <a:noFill/>
                    </a:lnTlToBr>
                    <a:lnBlToTr>
                      <a:noFill/>
                    </a:lnBlToTr>
                    <a:noFill/>
                  </a:tcPr>
                </a:tc>
                <a:tc>
                  <a:txBody>
                    <a:bodyPr/>
                    <a:lstStyle/>
                    <a:p>
                      <a:pPr marL="0" marR="0" lvl="0" indent="0" algn="ctr" defTabSz="455613" rtl="0" eaLnBrk="1" fontAlgn="b" latinLnBrk="0" hangingPunct="1">
                        <a:lnSpc>
                          <a:spcPct val="85000"/>
                        </a:lnSpc>
                        <a:spcBef>
                          <a:spcPct val="20000"/>
                        </a:spcBef>
                        <a:spcAft>
                          <a:spcPct val="20000"/>
                        </a:spcAft>
                        <a:buClr>
                          <a:schemeClr val="bg2"/>
                        </a:buClr>
                        <a:buSzTx/>
                        <a:buFont typeface="Wingdings 2" pitchFamily="18" charset="2"/>
                        <a:buNone/>
                        <a:tabLst/>
                      </a:pPr>
                      <a:r>
                        <a:rPr kumimoji="0" lang="en-GB" sz="1800" b="1" i="0" u="none" strike="noStrike" cap="none" normalizeH="0" baseline="0" dirty="0" smtClean="0">
                          <a:ln>
                            <a:noFill/>
                          </a:ln>
                          <a:solidFill>
                            <a:schemeClr val="tx1"/>
                          </a:solidFill>
                          <a:effectLst/>
                          <a:latin typeface="Arial" pitchFamily="34" charset="0"/>
                        </a:rPr>
                        <a:t>+1</a:t>
                      </a:r>
                    </a:p>
                  </a:txBody>
                  <a:tcPr marL="91451" marR="91451" marT="45728" marB="45728" anchor="ctr" horzOverflow="overflow">
                    <a:lnL>
                      <a:noFill/>
                    </a:lnL>
                    <a:lnR>
                      <a:noFill/>
                    </a:lnR>
                    <a:lnT>
                      <a:noFill/>
                    </a:lnT>
                    <a:lnB>
                      <a:noFill/>
                    </a:lnB>
                    <a:lnTlToBr>
                      <a:noFill/>
                    </a:lnTlToBr>
                    <a:lnBlToTr>
                      <a:noFill/>
                    </a:lnBlToTr>
                    <a:noFill/>
                  </a:tcPr>
                </a:tc>
              </a:tr>
              <a:tr h="428507">
                <a:tc>
                  <a:txBody>
                    <a:bodyPr/>
                    <a:lstStyle/>
                    <a:p>
                      <a:pPr marL="0" marR="0" lvl="0" indent="0" algn="l" defTabSz="455613" rtl="0" eaLnBrk="1" fontAlgn="b" latinLnBrk="0" hangingPunct="1">
                        <a:lnSpc>
                          <a:spcPct val="85000"/>
                        </a:lnSpc>
                        <a:spcBef>
                          <a:spcPct val="20000"/>
                        </a:spcBef>
                        <a:spcAft>
                          <a:spcPct val="20000"/>
                        </a:spcAft>
                        <a:buClr>
                          <a:schemeClr val="bg2"/>
                        </a:buClr>
                        <a:buSzTx/>
                        <a:buFont typeface="Wingdings 2" pitchFamily="18" charset="2"/>
                        <a:buNone/>
                        <a:tabLst/>
                      </a:pPr>
                      <a:r>
                        <a:rPr kumimoji="0" lang="en-GB" sz="1800" b="1" i="0" u="none" strike="noStrike" cap="none" normalizeH="0" baseline="0" dirty="0" smtClean="0">
                          <a:ln>
                            <a:noFill/>
                          </a:ln>
                          <a:solidFill>
                            <a:schemeClr val="tx1"/>
                          </a:solidFill>
                          <a:effectLst/>
                          <a:latin typeface="Arial" pitchFamily="34" charset="0"/>
                        </a:rPr>
                        <a:t>S</a:t>
                      </a:r>
                      <a:r>
                        <a:rPr kumimoji="0" lang="en-GB" sz="1800" b="0" i="0" u="none" strike="noStrike" cap="none" normalizeH="0" baseline="0" dirty="0" smtClean="0">
                          <a:ln>
                            <a:noFill/>
                          </a:ln>
                          <a:solidFill>
                            <a:schemeClr val="tx1"/>
                          </a:solidFill>
                          <a:effectLst/>
                          <a:latin typeface="Arial" pitchFamily="34" charset="0"/>
                        </a:rPr>
                        <a:t>ex </a:t>
                      </a:r>
                      <a:r>
                        <a:rPr kumimoji="0" lang="en-GB" sz="1800" b="1" i="0" u="none" strike="noStrike" cap="none" normalizeH="0" baseline="0" dirty="0" smtClean="0">
                          <a:ln>
                            <a:noFill/>
                          </a:ln>
                          <a:solidFill>
                            <a:schemeClr val="tx1"/>
                          </a:solidFill>
                          <a:effectLst/>
                          <a:latin typeface="Arial" pitchFamily="34" charset="0"/>
                        </a:rPr>
                        <a:t>c</a:t>
                      </a:r>
                      <a:r>
                        <a:rPr kumimoji="0" lang="en-GB" sz="1800" b="0" i="0" u="none" strike="noStrike" cap="none" normalizeH="0" baseline="0" dirty="0" smtClean="0">
                          <a:ln>
                            <a:noFill/>
                          </a:ln>
                          <a:solidFill>
                            <a:schemeClr val="tx1"/>
                          </a:solidFill>
                          <a:effectLst/>
                          <a:latin typeface="Arial" pitchFamily="34" charset="0"/>
                        </a:rPr>
                        <a:t>ategory (female)</a:t>
                      </a:r>
                    </a:p>
                  </a:txBody>
                  <a:tcPr marL="91451" marR="91451" marT="45728" marB="45728" anchor="ctr" horzOverflow="overflow">
                    <a:lnL>
                      <a:noFill/>
                    </a:lnL>
                    <a:lnR>
                      <a:noFill/>
                    </a:lnR>
                    <a:lnT>
                      <a:noFill/>
                    </a:lnT>
                    <a:lnB w="12700" cap="flat" cmpd="sng" algn="ctr">
                      <a:solidFill>
                        <a:srgbClr val="FAAB5A"/>
                      </a:solidFill>
                      <a:prstDash val="solid"/>
                      <a:round/>
                      <a:headEnd type="none" w="med" len="med"/>
                      <a:tailEnd type="none" w="med" len="med"/>
                    </a:lnB>
                    <a:lnTlToBr>
                      <a:noFill/>
                    </a:lnTlToBr>
                    <a:lnBlToTr>
                      <a:noFill/>
                    </a:lnBlToTr>
                    <a:noFill/>
                  </a:tcPr>
                </a:tc>
                <a:tc>
                  <a:txBody>
                    <a:bodyPr/>
                    <a:lstStyle/>
                    <a:p>
                      <a:pPr marL="0" marR="0" lvl="0" indent="0" algn="ctr" defTabSz="455613" rtl="0" eaLnBrk="1" fontAlgn="b" latinLnBrk="0" hangingPunct="1">
                        <a:lnSpc>
                          <a:spcPct val="85000"/>
                        </a:lnSpc>
                        <a:spcBef>
                          <a:spcPct val="20000"/>
                        </a:spcBef>
                        <a:spcAft>
                          <a:spcPct val="20000"/>
                        </a:spcAft>
                        <a:buClr>
                          <a:schemeClr val="bg2"/>
                        </a:buClr>
                        <a:buSzTx/>
                        <a:buFont typeface="Wingdings 2" pitchFamily="18" charset="2"/>
                        <a:buNone/>
                        <a:tabLst/>
                      </a:pPr>
                      <a:r>
                        <a:rPr kumimoji="0" lang="en-GB" sz="1800" b="1" i="0" u="none" strike="noStrike" cap="none" normalizeH="0" baseline="0" dirty="0" smtClean="0">
                          <a:ln>
                            <a:noFill/>
                          </a:ln>
                          <a:solidFill>
                            <a:schemeClr val="tx1"/>
                          </a:solidFill>
                          <a:effectLst/>
                          <a:latin typeface="Arial" pitchFamily="34" charset="0"/>
                        </a:rPr>
                        <a:t>+1</a:t>
                      </a:r>
                    </a:p>
                  </a:txBody>
                  <a:tcPr marL="91451" marR="91451" marT="45728" marB="45728" anchor="ctr" horzOverflow="overflow">
                    <a:lnL>
                      <a:noFill/>
                    </a:lnL>
                    <a:lnR>
                      <a:noFill/>
                    </a:lnR>
                    <a:lnT>
                      <a:noFill/>
                    </a:lnT>
                    <a:lnB w="12700" cap="flat" cmpd="sng" algn="ctr">
                      <a:solidFill>
                        <a:srgbClr val="FAAB5A"/>
                      </a:solidFill>
                      <a:prstDash val="solid"/>
                      <a:round/>
                      <a:headEnd type="none" w="med" len="med"/>
                      <a:tailEnd type="none" w="med" len="med"/>
                    </a:lnB>
                    <a:lnTlToBr>
                      <a:noFill/>
                    </a:lnTlToBr>
                    <a:lnBlToTr>
                      <a:noFill/>
                    </a:lnBlToTr>
                    <a:noFill/>
                  </a:tcPr>
                </a:tc>
              </a:tr>
              <a:tr h="370512">
                <a:tc>
                  <a:txBody>
                    <a:bodyPr/>
                    <a:lstStyle/>
                    <a:p>
                      <a:pPr marL="0" marR="0" lvl="0" indent="0" algn="l" defTabSz="455613" rtl="0" eaLnBrk="1" fontAlgn="b" latinLnBrk="0" hangingPunct="1">
                        <a:lnSpc>
                          <a:spcPct val="85000"/>
                        </a:lnSpc>
                        <a:spcBef>
                          <a:spcPct val="20000"/>
                        </a:spcBef>
                        <a:spcAft>
                          <a:spcPct val="20000"/>
                        </a:spcAft>
                        <a:buClr>
                          <a:schemeClr val="bg2"/>
                        </a:buClr>
                        <a:buSzTx/>
                        <a:buFont typeface="Wingdings 2" pitchFamily="18" charset="2"/>
                        <a:buNone/>
                        <a:tabLst/>
                      </a:pPr>
                      <a:r>
                        <a:rPr kumimoji="0" lang="en-GB" sz="1800" b="1" i="0" u="none" strike="noStrike" cap="none" normalizeH="0" baseline="0" dirty="0" smtClean="0">
                          <a:ln>
                            <a:noFill/>
                          </a:ln>
                          <a:solidFill>
                            <a:schemeClr val="tx1"/>
                          </a:solidFill>
                          <a:effectLst/>
                          <a:latin typeface="Arial" pitchFamily="34" charset="0"/>
                        </a:rPr>
                        <a:t>Cumulative score</a:t>
                      </a:r>
                    </a:p>
                  </a:txBody>
                  <a:tcPr marL="91451" marR="91451" marT="45728" marB="45728" anchor="ctr" horzOverflow="overflow">
                    <a:lnL>
                      <a:noFill/>
                    </a:lnL>
                    <a:lnR>
                      <a:noFill/>
                    </a:lnR>
                    <a:lnT w="12700" cap="flat" cmpd="sng" algn="ctr">
                      <a:solidFill>
                        <a:srgbClr val="FAAB5A"/>
                      </a:solidFill>
                      <a:prstDash val="solid"/>
                      <a:round/>
                      <a:headEnd type="none" w="med" len="med"/>
                      <a:tailEnd type="none" w="med" len="med"/>
                    </a:lnT>
                    <a:lnB w="12700" cap="flat" cmpd="sng" algn="ctr">
                      <a:solidFill>
                        <a:srgbClr val="FAAB5A"/>
                      </a:solidFill>
                      <a:prstDash val="solid"/>
                      <a:round/>
                      <a:headEnd type="none" w="med" len="med"/>
                      <a:tailEnd type="none" w="med" len="med"/>
                    </a:lnB>
                    <a:lnTlToBr>
                      <a:noFill/>
                    </a:lnTlToBr>
                    <a:lnBlToTr>
                      <a:noFill/>
                    </a:lnBlToTr>
                    <a:noFill/>
                  </a:tcPr>
                </a:tc>
                <a:tc>
                  <a:txBody>
                    <a:bodyPr/>
                    <a:lstStyle/>
                    <a:p>
                      <a:pPr marL="0" marR="0" lvl="0" indent="0" algn="ctr" defTabSz="455613" rtl="0" eaLnBrk="1" fontAlgn="b" latinLnBrk="0" hangingPunct="1">
                        <a:lnSpc>
                          <a:spcPct val="85000"/>
                        </a:lnSpc>
                        <a:spcBef>
                          <a:spcPct val="20000"/>
                        </a:spcBef>
                        <a:spcAft>
                          <a:spcPct val="20000"/>
                        </a:spcAft>
                        <a:buClr>
                          <a:schemeClr val="bg2"/>
                        </a:buClr>
                        <a:buSzTx/>
                        <a:buFont typeface="Wingdings 2" pitchFamily="18" charset="2"/>
                        <a:buNone/>
                        <a:tabLst/>
                      </a:pPr>
                      <a:r>
                        <a:rPr kumimoji="0" lang="en-GB" sz="1800" b="1" i="0" u="none" strike="noStrike" cap="none" normalizeH="0" baseline="0" dirty="0" smtClean="0">
                          <a:ln>
                            <a:noFill/>
                          </a:ln>
                          <a:solidFill>
                            <a:schemeClr val="tx1"/>
                          </a:solidFill>
                          <a:effectLst/>
                          <a:latin typeface="Arial" pitchFamily="34" charset="0"/>
                        </a:rPr>
                        <a:t>Range 0</a:t>
                      </a:r>
                      <a:r>
                        <a:rPr kumimoji="0" lang="en-GB" sz="1800" b="1" i="0" u="none" strike="noStrike" cap="none" normalizeH="0" baseline="0" dirty="0" smtClean="0">
                          <a:ln>
                            <a:noFill/>
                          </a:ln>
                          <a:solidFill>
                            <a:schemeClr val="tx1"/>
                          </a:solidFill>
                          <a:effectLst/>
                          <a:latin typeface="Arial" pitchFamily="34" charset="0"/>
                          <a:cs typeface="Tahoma" pitchFamily="34" charset="0"/>
                        </a:rPr>
                        <a:t>−</a:t>
                      </a:r>
                      <a:r>
                        <a:rPr kumimoji="0" lang="en-GB" sz="1800" b="1" i="0" u="none" strike="noStrike" cap="none" normalizeH="0" baseline="0" dirty="0" smtClean="0">
                          <a:ln>
                            <a:noFill/>
                          </a:ln>
                          <a:solidFill>
                            <a:schemeClr val="tx1"/>
                          </a:solidFill>
                          <a:effectLst/>
                          <a:latin typeface="Arial" pitchFamily="34" charset="0"/>
                        </a:rPr>
                        <a:t>9</a:t>
                      </a:r>
                    </a:p>
                  </a:txBody>
                  <a:tcPr marL="91451" marR="91451" marT="45728" marB="45728" anchor="ctr" horzOverflow="overflow">
                    <a:lnL>
                      <a:noFill/>
                    </a:lnL>
                    <a:lnR>
                      <a:noFill/>
                    </a:lnR>
                    <a:lnT w="12700" cap="flat" cmpd="sng" algn="ctr">
                      <a:solidFill>
                        <a:srgbClr val="FAAB5A"/>
                      </a:solidFill>
                      <a:prstDash val="solid"/>
                      <a:round/>
                      <a:headEnd type="none" w="med" len="med"/>
                      <a:tailEnd type="none" w="med" len="med"/>
                    </a:lnT>
                    <a:lnB w="12700" cap="flat" cmpd="sng" algn="ctr">
                      <a:solidFill>
                        <a:srgbClr val="FAAB5A"/>
                      </a:solidFill>
                      <a:prstDash val="solid"/>
                      <a:round/>
                      <a:headEnd type="none" w="med" len="med"/>
                      <a:tailEnd type="none" w="med" len="med"/>
                    </a:lnB>
                    <a:lnTlToBr>
                      <a:noFill/>
                    </a:lnTlToBr>
                    <a:lnBlToTr>
                      <a:noFill/>
                    </a:lnBlToTr>
                    <a:noFill/>
                  </a:tcPr>
                </a:tc>
              </a:tr>
            </a:tbl>
          </a:graphicData>
        </a:graphic>
      </p:graphicFrame>
      <p:sp>
        <p:nvSpPr>
          <p:cNvPr id="26652" name="Title 5"/>
          <p:cNvSpPr>
            <a:spLocks noGrp="1"/>
          </p:cNvSpPr>
          <p:nvPr>
            <p:ph type="title"/>
          </p:nvPr>
        </p:nvSpPr>
        <p:spPr>
          <a:xfrm>
            <a:off x="424540" y="492232"/>
            <a:ext cx="8072804" cy="492443"/>
          </a:xfrm>
        </p:spPr>
        <p:txBody>
          <a:bodyPr>
            <a:normAutofit fontScale="90000"/>
          </a:bodyPr>
          <a:lstStyle/>
          <a:p>
            <a:r>
              <a:rPr lang="en-GB" dirty="0" smtClean="0">
                <a:latin typeface="Bernard MT Condensed"/>
                <a:ea typeface="ヒラギノ角ゴ Pro W3" charset="-128"/>
                <a:cs typeface="Bernard MT Condensed"/>
              </a:rPr>
              <a:t>CHADS</a:t>
            </a:r>
            <a:r>
              <a:rPr lang="en-GB" baseline="-25000" dirty="0" smtClean="0">
                <a:latin typeface="Bernard MT Condensed"/>
                <a:ea typeface="ヒラギノ角ゴ Pro W3" charset="-128"/>
                <a:cs typeface="Bernard MT Condensed"/>
              </a:rPr>
              <a:t>2</a:t>
            </a:r>
            <a:r>
              <a:rPr lang="en-GB" dirty="0" smtClean="0">
                <a:latin typeface="Bernard MT Condensed"/>
                <a:ea typeface="ヒラギノ角ゴ Pro W3" charset="-128"/>
                <a:cs typeface="Bernard MT Condensed"/>
              </a:rPr>
              <a:t> and CHA</a:t>
            </a:r>
            <a:r>
              <a:rPr lang="en-GB" baseline="-25000" dirty="0" smtClean="0">
                <a:latin typeface="Bernard MT Condensed"/>
                <a:ea typeface="ヒラギノ角ゴ Pro W3" charset="-128"/>
                <a:cs typeface="Bernard MT Condensed"/>
              </a:rPr>
              <a:t>2</a:t>
            </a:r>
            <a:r>
              <a:rPr lang="en-GB" dirty="0" smtClean="0">
                <a:latin typeface="Bernard MT Condensed"/>
                <a:ea typeface="ヒラギノ角ゴ Pro W3" charset="-128"/>
                <a:cs typeface="Bernard MT Condensed"/>
              </a:rPr>
              <a:t>DS</a:t>
            </a:r>
            <a:r>
              <a:rPr lang="en-GB" baseline="-25000" dirty="0" smtClean="0">
                <a:latin typeface="Bernard MT Condensed"/>
                <a:ea typeface="ヒラギノ角ゴ Pro W3" charset="-128"/>
                <a:cs typeface="Bernard MT Condensed"/>
              </a:rPr>
              <a:t>2</a:t>
            </a:r>
            <a:r>
              <a:rPr lang="en-GB" dirty="0" smtClean="0">
                <a:latin typeface="Bernard MT Condensed"/>
                <a:ea typeface="ヒラギノ角ゴ Pro W3" charset="-128"/>
                <a:cs typeface="Bernard MT Condensed"/>
              </a:rPr>
              <a:t>-VASc both available in GRASP-AF</a:t>
            </a:r>
          </a:p>
        </p:txBody>
      </p:sp>
      <p:sp>
        <p:nvSpPr>
          <p:cNvPr id="6" name="Text Box 31"/>
          <p:cNvSpPr txBox="1">
            <a:spLocks noChangeArrowheads="1"/>
          </p:cNvSpPr>
          <p:nvPr/>
        </p:nvSpPr>
        <p:spPr bwMode="auto">
          <a:xfrm>
            <a:off x="30139" y="6472165"/>
            <a:ext cx="7753350" cy="248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b">
            <a:spAutoFit/>
          </a:bodyPr>
          <a:lstStyle>
            <a:lvl1pPr eaLnBrk="0" hangingPunct="0">
              <a:tabLst>
                <a:tab pos="177800" algn="l"/>
              </a:tabLst>
              <a:defRPr>
                <a:solidFill>
                  <a:schemeClr val="tx1"/>
                </a:solidFill>
                <a:latin typeface="Arial" pitchFamily="34" charset="0"/>
                <a:ea typeface="ヒラギノ角ゴ Pro W3" charset="-128"/>
              </a:defRPr>
            </a:lvl1pPr>
            <a:lvl2pPr marL="742950" indent="-285750" eaLnBrk="0" hangingPunct="0">
              <a:tabLst>
                <a:tab pos="177800" algn="l"/>
              </a:tabLst>
              <a:defRPr>
                <a:solidFill>
                  <a:schemeClr val="tx1"/>
                </a:solidFill>
                <a:latin typeface="Arial" pitchFamily="34" charset="0"/>
                <a:ea typeface="ヒラギノ角ゴ Pro W3" charset="-128"/>
              </a:defRPr>
            </a:lvl2pPr>
            <a:lvl3pPr marL="1143000" indent="-228600" eaLnBrk="0" hangingPunct="0">
              <a:tabLst>
                <a:tab pos="177800" algn="l"/>
              </a:tabLst>
              <a:defRPr>
                <a:solidFill>
                  <a:schemeClr val="tx1"/>
                </a:solidFill>
                <a:latin typeface="Arial" pitchFamily="34" charset="0"/>
                <a:ea typeface="ヒラギノ角ゴ Pro W3" charset="-128"/>
              </a:defRPr>
            </a:lvl3pPr>
            <a:lvl4pPr marL="1600200" indent="-228600" eaLnBrk="0" hangingPunct="0">
              <a:tabLst>
                <a:tab pos="177800" algn="l"/>
              </a:tabLst>
              <a:defRPr>
                <a:solidFill>
                  <a:schemeClr val="tx1"/>
                </a:solidFill>
                <a:latin typeface="Arial" pitchFamily="34" charset="0"/>
                <a:ea typeface="ヒラギノ角ゴ Pro W3" charset="-128"/>
              </a:defRPr>
            </a:lvl4pPr>
            <a:lvl5pPr marL="2057400" indent="-228600" eaLnBrk="0" hangingPunct="0">
              <a:tabLst>
                <a:tab pos="177800" algn="l"/>
              </a:tabLst>
              <a:defRPr>
                <a:solidFill>
                  <a:schemeClr val="tx1"/>
                </a:solidFill>
                <a:latin typeface="Arial" pitchFamily="34" charset="0"/>
                <a:ea typeface="ヒラギノ角ゴ Pro W3" charset="-128"/>
              </a:defRPr>
            </a:lvl5pPr>
            <a:lvl6pPr marL="2514600" indent="-228600" eaLnBrk="0" fontAlgn="base" hangingPunct="0">
              <a:spcBef>
                <a:spcPct val="50000"/>
              </a:spcBef>
              <a:spcAft>
                <a:spcPct val="0"/>
              </a:spcAft>
              <a:tabLst>
                <a:tab pos="177800" algn="l"/>
              </a:tabLst>
              <a:defRPr>
                <a:solidFill>
                  <a:schemeClr val="tx1"/>
                </a:solidFill>
                <a:latin typeface="Arial" pitchFamily="34" charset="0"/>
                <a:ea typeface="ヒラギノ角ゴ Pro W3" charset="-128"/>
              </a:defRPr>
            </a:lvl6pPr>
            <a:lvl7pPr marL="2971800" indent="-228600" eaLnBrk="0" fontAlgn="base" hangingPunct="0">
              <a:spcBef>
                <a:spcPct val="50000"/>
              </a:spcBef>
              <a:spcAft>
                <a:spcPct val="0"/>
              </a:spcAft>
              <a:tabLst>
                <a:tab pos="177800" algn="l"/>
              </a:tabLst>
              <a:defRPr>
                <a:solidFill>
                  <a:schemeClr val="tx1"/>
                </a:solidFill>
                <a:latin typeface="Arial" pitchFamily="34" charset="0"/>
                <a:ea typeface="ヒラギノ角ゴ Pro W3" charset="-128"/>
              </a:defRPr>
            </a:lvl7pPr>
            <a:lvl8pPr marL="3429000" indent="-228600" eaLnBrk="0" fontAlgn="base" hangingPunct="0">
              <a:spcBef>
                <a:spcPct val="50000"/>
              </a:spcBef>
              <a:spcAft>
                <a:spcPct val="0"/>
              </a:spcAft>
              <a:tabLst>
                <a:tab pos="177800" algn="l"/>
              </a:tabLst>
              <a:defRPr>
                <a:solidFill>
                  <a:schemeClr val="tx1"/>
                </a:solidFill>
                <a:latin typeface="Arial" pitchFamily="34" charset="0"/>
                <a:ea typeface="ヒラギノ角ゴ Pro W3" charset="-128"/>
              </a:defRPr>
            </a:lvl8pPr>
            <a:lvl9pPr marL="3886200" indent="-228600" eaLnBrk="0" fontAlgn="base" hangingPunct="0">
              <a:spcBef>
                <a:spcPct val="50000"/>
              </a:spcBef>
              <a:spcAft>
                <a:spcPct val="0"/>
              </a:spcAft>
              <a:tabLst>
                <a:tab pos="177800" algn="l"/>
              </a:tabLst>
              <a:defRPr>
                <a:solidFill>
                  <a:schemeClr val="tx1"/>
                </a:solidFill>
                <a:latin typeface="Arial" pitchFamily="34" charset="0"/>
                <a:ea typeface="ヒラギノ角ゴ Pro W3" charset="-128"/>
              </a:defRPr>
            </a:lvl9pPr>
          </a:lstStyle>
          <a:p>
            <a:pPr eaLnBrk="1" hangingPunct="1"/>
            <a:r>
              <a:rPr lang="en-GB" sz="1000" dirty="0" smtClean="0">
                <a:solidFill>
                  <a:schemeClr val="bg2"/>
                </a:solidFill>
                <a:ea typeface="ＭＳ Ｐゴシック" pitchFamily="34" charset="-128"/>
              </a:rPr>
              <a:t>http</a:t>
            </a:r>
            <a:r>
              <a:rPr lang="en-GB" sz="1000" dirty="0">
                <a:solidFill>
                  <a:schemeClr val="bg2"/>
                </a:solidFill>
                <a:ea typeface="ＭＳ Ｐゴシック" pitchFamily="34" charset="-128"/>
              </a:rPr>
              <a:t>://www.improvement.nhs.uk/graspaf/- </a:t>
            </a:r>
            <a:r>
              <a:rPr lang="en-GB" sz="1000" dirty="0" smtClean="0">
                <a:solidFill>
                  <a:schemeClr val="bg2"/>
                </a:solidFill>
                <a:ea typeface="ＭＳ Ｐゴシック" pitchFamily="34" charset="-128"/>
              </a:rPr>
              <a:t>accessed 07/09/2012</a:t>
            </a:r>
            <a:endParaRPr lang="en-GB" sz="1000" dirty="0">
              <a:solidFill>
                <a:schemeClr val="bg2"/>
              </a:solidFill>
              <a:ea typeface="ＭＳ Ｐゴシック" pitchFamily="34" charset="-128"/>
            </a:endParaRPr>
          </a:p>
        </p:txBody>
      </p:sp>
    </p:spTree>
    <p:extLst>
      <p:ext uri="{BB962C8B-B14F-4D97-AF65-F5344CB8AC3E}">
        <p14:creationId xmlns:p14="http://schemas.microsoft.com/office/powerpoint/2010/main" val="3398318307"/>
      </p:ext>
    </p:extLst>
  </p:cSld>
  <p:clrMapOvr>
    <a:masterClrMapping/>
  </p:clrMapOvr>
  <p:transition xmlns:p14="http://schemas.microsoft.com/office/powerpoint/2010/main" spd="med">
    <p:pull/>
  </p:transition>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Titre 1"/>
          <p:cNvSpPr>
            <a:spLocks noGrp="1"/>
          </p:cNvSpPr>
          <p:nvPr>
            <p:ph type="title"/>
          </p:nvPr>
        </p:nvSpPr>
        <p:spPr/>
        <p:txBody>
          <a:bodyPr>
            <a:normAutofit fontScale="90000"/>
          </a:bodyPr>
          <a:lstStyle/>
          <a:p>
            <a:r>
              <a:rPr lang="fr-FR" smtClean="0"/>
              <a:t>ESC 2012 </a:t>
            </a:r>
            <a:r>
              <a:rPr lang="en-GB" smtClean="0"/>
              <a:t>recommendations – risk assessment</a:t>
            </a:r>
          </a:p>
        </p:txBody>
      </p:sp>
      <p:sp>
        <p:nvSpPr>
          <p:cNvPr id="123907" name="Slide Number Placeholder 2"/>
          <p:cNvSpPr>
            <a:spLocks noGrp="1"/>
          </p:cNvSpPr>
          <p:nvPr>
            <p:ph type="sldNum" sz="quarter" idx="4294967295"/>
          </p:nvPr>
        </p:nvSpPr>
        <p:spPr bwMode="auto">
          <a:xfrm>
            <a:off x="7010400" y="6505575"/>
            <a:ext cx="2133600" cy="19685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algn="r"/>
            <a:fld id="{D7EC751E-C9BE-4A6E-8743-EE7FE6C59C28}" type="slidenum">
              <a:rPr lang="en-US" sz="900" smtClean="0">
                <a:ea typeface="MS PGothic"/>
                <a:cs typeface="Arial" pitchFamily="34" charset="0"/>
              </a:rPr>
              <a:pPr algn="r"/>
              <a:t>37</a:t>
            </a:fld>
            <a:endParaRPr lang="en-US" sz="900" dirty="0" smtClean="0">
              <a:ea typeface="MS PGothic"/>
              <a:cs typeface="Arial" pitchFamily="34" charset="0"/>
            </a:endParaRPr>
          </a:p>
        </p:txBody>
      </p:sp>
      <p:graphicFrame>
        <p:nvGraphicFramePr>
          <p:cNvPr id="10" name="Tableau 9"/>
          <p:cNvGraphicFramePr>
            <a:graphicFrameLocks noGrp="1"/>
          </p:cNvGraphicFramePr>
          <p:nvPr/>
        </p:nvGraphicFramePr>
        <p:xfrm>
          <a:off x="382588" y="1771650"/>
          <a:ext cx="8531225" cy="3886200"/>
        </p:xfrm>
        <a:graphic>
          <a:graphicData uri="http://schemas.openxmlformats.org/drawingml/2006/table">
            <a:tbl>
              <a:tblPr firstRow="1" bandRow="1">
                <a:tableStyleId>{5C22544A-7EE6-4342-B048-85BDC9FD1C3A}</a:tableStyleId>
              </a:tblPr>
              <a:tblGrid>
                <a:gridCol w="6732587"/>
                <a:gridCol w="900113"/>
                <a:gridCol w="898525"/>
              </a:tblGrid>
              <a:tr h="6762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800" u="none" strike="noStrike" cap="none" normalizeH="0" baseline="0" dirty="0" err="1" smtClean="0">
                          <a:ln>
                            <a:noFill/>
                          </a:ln>
                          <a:effectLst/>
                        </a:rPr>
                        <a:t>Recommendations</a:t>
                      </a:r>
                      <a:endParaRPr kumimoji="0" lang="fr-FR" sz="1800" b="1" i="0" u="none" strike="noStrike" cap="none" normalizeH="0" baseline="0" dirty="0" smtClean="0">
                        <a:ln>
                          <a:noFill/>
                        </a:ln>
                        <a:solidFill>
                          <a:srgbClr val="FFFFFF"/>
                        </a:solidFill>
                        <a:effectLst/>
                        <a:latin typeface="Arial" pitchFamily="34" charset="0"/>
                        <a:ea typeface="MS PGothic" pitchFamily="34" charset="-128"/>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800" u="none" strike="noStrike" cap="none" normalizeH="0" baseline="0" smtClean="0">
                          <a:ln>
                            <a:noFill/>
                          </a:ln>
                          <a:effectLst/>
                        </a:rPr>
                        <a:t>Class</a:t>
                      </a:r>
                      <a:endParaRPr kumimoji="0" lang="fr-FR" sz="1800" b="1" i="0" u="none" strike="noStrike" cap="none" normalizeH="0" baseline="0" smtClean="0">
                        <a:ln>
                          <a:noFill/>
                        </a:ln>
                        <a:solidFill>
                          <a:srgbClr val="FFFFFF"/>
                        </a:solidFill>
                        <a:effectLst/>
                        <a:latin typeface="Arial" pitchFamily="34" charset="0"/>
                        <a:ea typeface="MS PGothic" pitchFamily="34" charset="-128"/>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800" u="none" strike="noStrike" cap="none" normalizeH="0" baseline="0" smtClean="0">
                          <a:ln>
                            <a:noFill/>
                          </a:ln>
                          <a:effectLst/>
                        </a:rPr>
                        <a:t>Level</a:t>
                      </a:r>
                      <a:endParaRPr kumimoji="0" lang="fr-FR" sz="1800" b="1" i="0" u="none" strike="noStrike" cap="none" normalizeH="0" baseline="0" smtClean="0">
                        <a:ln>
                          <a:noFill/>
                        </a:ln>
                        <a:solidFill>
                          <a:srgbClr val="FFFFFF"/>
                        </a:solidFill>
                        <a:effectLst/>
                        <a:latin typeface="Arial" pitchFamily="34" charset="0"/>
                        <a:ea typeface="MS PGothic" pitchFamily="34" charset="-128"/>
                      </a:endParaRPr>
                    </a:p>
                  </a:txBody>
                  <a:tcPr anchor="ctr" horzOverflow="overflow"/>
                </a:tc>
              </a:tr>
              <a:tr h="10699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solidFill>
                            <a:schemeClr val="accent5"/>
                          </a:solidFill>
                          <a:effectLst/>
                        </a:rPr>
                        <a:t>The CHA</a:t>
                      </a:r>
                      <a:r>
                        <a:rPr kumimoji="0" lang="en-US" sz="1800" u="none" strike="noStrike" cap="none" normalizeH="0" baseline="-25000" dirty="0" smtClean="0">
                          <a:ln>
                            <a:noFill/>
                          </a:ln>
                          <a:solidFill>
                            <a:schemeClr val="accent5"/>
                          </a:solidFill>
                          <a:effectLst/>
                        </a:rPr>
                        <a:t>2</a:t>
                      </a:r>
                      <a:r>
                        <a:rPr kumimoji="0" lang="en-US" sz="1800" u="none" strike="noStrike" cap="none" normalizeH="0" baseline="0" dirty="0" smtClean="0">
                          <a:ln>
                            <a:noFill/>
                          </a:ln>
                          <a:solidFill>
                            <a:schemeClr val="accent5"/>
                          </a:solidFill>
                          <a:effectLst/>
                        </a:rPr>
                        <a:t>DS</a:t>
                      </a:r>
                      <a:r>
                        <a:rPr kumimoji="0" lang="en-US" sz="1800" u="none" strike="noStrike" cap="none" normalizeH="0" baseline="-25000" dirty="0" smtClean="0">
                          <a:ln>
                            <a:noFill/>
                          </a:ln>
                          <a:solidFill>
                            <a:schemeClr val="accent5"/>
                          </a:solidFill>
                          <a:effectLst/>
                        </a:rPr>
                        <a:t>2</a:t>
                      </a:r>
                      <a:r>
                        <a:rPr kumimoji="0" lang="en-US" sz="1800" u="none" strike="noStrike" cap="none" normalizeH="0" baseline="0" dirty="0" smtClean="0">
                          <a:ln>
                            <a:noFill/>
                          </a:ln>
                          <a:solidFill>
                            <a:schemeClr val="accent5"/>
                          </a:solidFill>
                          <a:effectLst/>
                        </a:rPr>
                        <a:t>-VASc score is recommended as a means </a:t>
                      </a:r>
                      <a:br>
                        <a:rPr kumimoji="0" lang="en-US" sz="1800" u="none" strike="noStrike" cap="none" normalizeH="0" baseline="0" dirty="0" smtClean="0">
                          <a:ln>
                            <a:noFill/>
                          </a:ln>
                          <a:solidFill>
                            <a:schemeClr val="accent5"/>
                          </a:solidFill>
                          <a:effectLst/>
                        </a:rPr>
                      </a:br>
                      <a:r>
                        <a:rPr kumimoji="0" lang="en-US" sz="1800" u="none" strike="noStrike" cap="none" normalizeH="0" baseline="0" dirty="0" smtClean="0">
                          <a:ln>
                            <a:noFill/>
                          </a:ln>
                          <a:solidFill>
                            <a:schemeClr val="accent5"/>
                          </a:solidFill>
                          <a:effectLst/>
                        </a:rPr>
                        <a:t>of assessing stroke risk in non-valvular AF.</a:t>
                      </a:r>
                      <a:endParaRPr kumimoji="0" lang="fr-FR" sz="1600" b="0" i="0" u="none" strike="noStrike" cap="none" normalizeH="0" baseline="0" dirty="0" smtClean="0">
                        <a:ln>
                          <a:noFill/>
                        </a:ln>
                        <a:solidFill>
                          <a:schemeClr val="accent5"/>
                        </a:solidFill>
                        <a:effectLst/>
                        <a:latin typeface="Arial" pitchFamily="34" charset="0"/>
                        <a:ea typeface="MS PGothic" pitchFamily="34" charset="-128"/>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800" u="none" strike="noStrike" cap="none" normalizeH="0" baseline="0" smtClean="0">
                          <a:ln>
                            <a:noFill/>
                          </a:ln>
                          <a:solidFill>
                            <a:schemeClr val="accent5"/>
                          </a:solidFill>
                          <a:effectLst/>
                        </a:rPr>
                        <a:t>I</a:t>
                      </a:r>
                      <a:endParaRPr kumimoji="0" lang="fr-FR" sz="1800" b="1" i="0" u="none" strike="noStrike" cap="none" normalizeH="0" baseline="0" smtClean="0">
                        <a:ln>
                          <a:noFill/>
                        </a:ln>
                        <a:solidFill>
                          <a:schemeClr val="accent5"/>
                        </a:solidFill>
                        <a:effectLst/>
                        <a:latin typeface="Arial" pitchFamily="34" charset="0"/>
                        <a:ea typeface="MS PGothic" pitchFamily="34" charset="-128"/>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800" u="none" strike="noStrike" cap="none" normalizeH="0" baseline="0" smtClean="0">
                          <a:ln>
                            <a:noFill/>
                          </a:ln>
                          <a:solidFill>
                            <a:schemeClr val="accent5"/>
                          </a:solidFill>
                          <a:effectLst/>
                        </a:rPr>
                        <a:t>A</a:t>
                      </a:r>
                      <a:endParaRPr kumimoji="0" lang="fr-FR" sz="1800" b="1" i="0" u="none" strike="noStrike" cap="none" normalizeH="0" baseline="0" smtClean="0">
                        <a:ln>
                          <a:noFill/>
                        </a:ln>
                        <a:solidFill>
                          <a:schemeClr val="accent5"/>
                        </a:solidFill>
                        <a:effectLst/>
                        <a:latin typeface="Arial" pitchFamily="34" charset="0"/>
                        <a:ea typeface="MS PGothic" pitchFamily="34" charset="-128"/>
                      </a:endParaRPr>
                    </a:p>
                  </a:txBody>
                  <a:tcPr anchor="ctr" horzOverflow="overflow"/>
                </a:tc>
              </a:tr>
              <a:tr h="10699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solidFill>
                            <a:schemeClr val="accent5"/>
                          </a:solidFill>
                          <a:effectLst/>
                        </a:rPr>
                        <a:t>Assessment of the risk of bleeding is recommended when prescribing antithrombotic therapy </a:t>
                      </a:r>
                      <a:br>
                        <a:rPr kumimoji="0" lang="en-US" sz="1800" u="none" strike="noStrike" cap="none" normalizeH="0" baseline="0" dirty="0" smtClean="0">
                          <a:ln>
                            <a:noFill/>
                          </a:ln>
                          <a:solidFill>
                            <a:schemeClr val="accent5"/>
                          </a:solidFill>
                          <a:effectLst/>
                        </a:rPr>
                      </a:br>
                      <a:r>
                        <a:rPr kumimoji="0" lang="en-US" sz="1800" u="none" strike="noStrike" cap="none" normalizeH="0" baseline="0" dirty="0" smtClean="0">
                          <a:ln>
                            <a:noFill/>
                          </a:ln>
                          <a:solidFill>
                            <a:schemeClr val="accent5"/>
                          </a:solidFill>
                          <a:effectLst/>
                        </a:rPr>
                        <a:t>(whether with VKA, </a:t>
                      </a:r>
                      <a:r>
                        <a:rPr kumimoji="0" lang="fr-FR" sz="1800" u="none" strike="noStrike" cap="none" normalizeH="0" baseline="0" dirty="0" err="1" smtClean="0">
                          <a:ln>
                            <a:noFill/>
                          </a:ln>
                          <a:solidFill>
                            <a:schemeClr val="accent5"/>
                          </a:solidFill>
                          <a:effectLst/>
                        </a:rPr>
                        <a:t>NOAC</a:t>
                      </a:r>
                      <a:r>
                        <a:rPr kumimoji="0" lang="fr-FR" sz="1800" u="none" strike="noStrike" cap="none" normalizeH="0" baseline="0" dirty="0" smtClean="0">
                          <a:ln>
                            <a:noFill/>
                          </a:ln>
                          <a:solidFill>
                            <a:schemeClr val="accent5"/>
                          </a:solidFill>
                          <a:effectLst/>
                        </a:rPr>
                        <a:t>, ASA/</a:t>
                      </a:r>
                      <a:r>
                        <a:rPr kumimoji="0" lang="fr-FR" sz="1800" u="none" strike="noStrike" cap="none" normalizeH="0" baseline="0" dirty="0" err="1" smtClean="0">
                          <a:ln>
                            <a:noFill/>
                          </a:ln>
                          <a:solidFill>
                            <a:schemeClr val="accent5"/>
                          </a:solidFill>
                          <a:effectLst/>
                        </a:rPr>
                        <a:t>clopidogrel</a:t>
                      </a:r>
                      <a:r>
                        <a:rPr kumimoji="0" lang="fr-FR" sz="1800" u="none" strike="noStrike" cap="none" normalizeH="0" baseline="0" dirty="0" smtClean="0">
                          <a:ln>
                            <a:noFill/>
                          </a:ln>
                          <a:solidFill>
                            <a:schemeClr val="accent5"/>
                          </a:solidFill>
                          <a:effectLst/>
                        </a:rPr>
                        <a:t>, or ASA).</a:t>
                      </a:r>
                      <a:endParaRPr kumimoji="0" lang="fr-FR" sz="1600" b="0" i="0" u="none" strike="noStrike" cap="none" normalizeH="0" baseline="0" dirty="0" smtClean="0">
                        <a:ln>
                          <a:noFill/>
                        </a:ln>
                        <a:solidFill>
                          <a:schemeClr val="accent5"/>
                        </a:solidFill>
                        <a:effectLst/>
                        <a:latin typeface="Arial" pitchFamily="34" charset="0"/>
                        <a:ea typeface="MS PGothic" pitchFamily="34" charset="-128"/>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800" u="none" strike="noStrike" cap="none" normalizeH="0" baseline="0" dirty="0" smtClean="0">
                          <a:ln>
                            <a:noFill/>
                          </a:ln>
                          <a:solidFill>
                            <a:schemeClr val="accent5"/>
                          </a:solidFill>
                          <a:effectLst/>
                        </a:rPr>
                        <a:t>I</a:t>
                      </a:r>
                      <a:endParaRPr kumimoji="0" lang="fr-FR" sz="1800" b="1" i="0" u="none" strike="noStrike" cap="none" normalizeH="0" baseline="0" dirty="0" smtClean="0">
                        <a:ln>
                          <a:noFill/>
                        </a:ln>
                        <a:solidFill>
                          <a:schemeClr val="accent5"/>
                        </a:solidFill>
                        <a:effectLst/>
                        <a:latin typeface="Arial" pitchFamily="34" charset="0"/>
                        <a:ea typeface="MS PGothic" pitchFamily="34" charset="-128"/>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800" u="none" strike="noStrike" cap="none" normalizeH="0" baseline="0" smtClean="0">
                          <a:ln>
                            <a:noFill/>
                          </a:ln>
                          <a:solidFill>
                            <a:schemeClr val="accent5"/>
                          </a:solidFill>
                          <a:effectLst/>
                        </a:rPr>
                        <a:t>A</a:t>
                      </a:r>
                      <a:endParaRPr kumimoji="0" lang="fr-FR" sz="1800" b="1" i="0" u="none" strike="noStrike" cap="none" normalizeH="0" baseline="0" smtClean="0">
                        <a:ln>
                          <a:noFill/>
                        </a:ln>
                        <a:solidFill>
                          <a:schemeClr val="accent5"/>
                        </a:solidFill>
                        <a:effectLst/>
                        <a:latin typeface="Arial" pitchFamily="34" charset="0"/>
                        <a:ea typeface="MS PGothic" pitchFamily="34" charset="-128"/>
                      </a:endParaRPr>
                    </a:p>
                  </a:txBody>
                  <a:tcPr anchor="ctr" horzOverflow="overflow"/>
                </a:tc>
              </a:tr>
              <a:tr h="10699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solidFill>
                            <a:schemeClr val="accent5"/>
                          </a:solidFill>
                          <a:effectLst/>
                        </a:rPr>
                        <a:t>The HAS-BLED score should be considered as a calculation </a:t>
                      </a:r>
                      <a:br>
                        <a:rPr kumimoji="0" lang="en-US" sz="1800" u="none" strike="noStrike" cap="none" normalizeH="0" baseline="0" dirty="0" smtClean="0">
                          <a:ln>
                            <a:noFill/>
                          </a:ln>
                          <a:solidFill>
                            <a:schemeClr val="accent5"/>
                          </a:solidFill>
                          <a:effectLst/>
                        </a:rPr>
                      </a:br>
                      <a:r>
                        <a:rPr kumimoji="0" lang="en-US" sz="1800" u="none" strike="noStrike" cap="none" normalizeH="0" baseline="0" dirty="0" smtClean="0">
                          <a:ln>
                            <a:noFill/>
                          </a:ln>
                          <a:solidFill>
                            <a:schemeClr val="accent5"/>
                          </a:solidFill>
                          <a:effectLst/>
                        </a:rPr>
                        <a:t>to assess bleeding risk, whereby a score ≥3 indicates ‘high risk’.</a:t>
                      </a:r>
                      <a:endParaRPr kumimoji="0" lang="fr-FR" sz="1600" b="0" i="0" u="none" strike="noStrike" cap="none" normalizeH="0" baseline="0" dirty="0" smtClean="0">
                        <a:ln>
                          <a:noFill/>
                        </a:ln>
                        <a:solidFill>
                          <a:schemeClr val="accent5"/>
                        </a:solidFill>
                        <a:effectLst/>
                        <a:latin typeface="Arial" pitchFamily="34" charset="0"/>
                        <a:ea typeface="MS PGothic" pitchFamily="34" charset="-128"/>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800" u="none" strike="noStrike" cap="none" normalizeH="0" baseline="0" dirty="0" err="1" smtClean="0">
                          <a:ln>
                            <a:noFill/>
                          </a:ln>
                          <a:solidFill>
                            <a:schemeClr val="accent5"/>
                          </a:solidFill>
                          <a:effectLst/>
                        </a:rPr>
                        <a:t>IIa</a:t>
                      </a:r>
                      <a:endParaRPr kumimoji="0" lang="fr-FR" sz="1800" b="1" i="0" u="none" strike="noStrike" cap="none" normalizeH="0" baseline="0" dirty="0" smtClean="0">
                        <a:ln>
                          <a:noFill/>
                        </a:ln>
                        <a:solidFill>
                          <a:schemeClr val="accent5"/>
                        </a:solidFill>
                        <a:effectLst/>
                        <a:latin typeface="Arial" pitchFamily="34" charset="0"/>
                        <a:ea typeface="MS PGothic" pitchFamily="34" charset="-128"/>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800" u="none" strike="noStrike" cap="none" normalizeH="0" baseline="0" dirty="0" smtClean="0">
                          <a:ln>
                            <a:noFill/>
                          </a:ln>
                          <a:solidFill>
                            <a:schemeClr val="accent5"/>
                          </a:solidFill>
                          <a:effectLst/>
                        </a:rPr>
                        <a:t>A</a:t>
                      </a:r>
                      <a:endParaRPr kumimoji="0" lang="fr-FR" sz="1800" b="1" i="0" u="none" strike="noStrike" cap="none" normalizeH="0" baseline="0" dirty="0" smtClean="0">
                        <a:ln>
                          <a:noFill/>
                        </a:ln>
                        <a:solidFill>
                          <a:schemeClr val="accent5"/>
                        </a:solidFill>
                        <a:effectLst/>
                        <a:latin typeface="Arial" pitchFamily="34" charset="0"/>
                        <a:ea typeface="MS PGothic" pitchFamily="34" charset="-128"/>
                      </a:endParaRPr>
                    </a:p>
                  </a:txBody>
                  <a:tcPr anchor="ctr" horzOverflow="overflow"/>
                </a:tc>
              </a:tr>
            </a:tbl>
          </a:graphicData>
        </a:graphic>
      </p:graphicFrame>
      <p:sp>
        <p:nvSpPr>
          <p:cNvPr id="11" name="Rectangle 16"/>
          <p:cNvSpPr>
            <a:spLocks noChangeArrowheads="1"/>
          </p:cNvSpPr>
          <p:nvPr/>
        </p:nvSpPr>
        <p:spPr bwMode="auto">
          <a:xfrm>
            <a:off x="249238" y="6089650"/>
            <a:ext cx="7810500" cy="244475"/>
          </a:xfrm>
          <a:prstGeom prst="rect">
            <a:avLst/>
          </a:prstGeom>
          <a:noFill/>
          <a:ln>
            <a:noFill/>
          </a:ln>
          <a:extLst/>
        </p:spPr>
        <p:txBody>
          <a:bodyPr anchor="b">
            <a:spAutoFit/>
          </a:bodyPr>
          <a:lstStyle/>
          <a:p>
            <a:pPr eaLnBrk="0" hangingPunct="0">
              <a:lnSpc>
                <a:spcPct val="90000"/>
              </a:lnSpc>
              <a:spcBef>
                <a:spcPct val="30000"/>
              </a:spcBef>
              <a:buClr>
                <a:srgbClr val="FF9900"/>
              </a:buClr>
              <a:buFont typeface="Wingdings" pitchFamily="2" charset="2"/>
              <a:buNone/>
              <a:defRPr/>
            </a:pPr>
            <a:r>
              <a:rPr lang="en-CA" sz="1100" b="1" i="1" kern="0" dirty="0" err="1">
                <a:solidFill>
                  <a:schemeClr val="accent5"/>
                </a:solidFill>
                <a:ea typeface="ＭＳ Ｐゴシック" pitchFamily="34" charset="-128"/>
                <a:cs typeface="+mn-cs"/>
              </a:rPr>
              <a:t>Camm</a:t>
            </a:r>
            <a:r>
              <a:rPr lang="en-CA" sz="1100" b="1" i="1" kern="0" dirty="0">
                <a:solidFill>
                  <a:schemeClr val="accent5"/>
                </a:solidFill>
                <a:ea typeface="ＭＳ Ｐゴシック" pitchFamily="34" charset="-128"/>
                <a:cs typeface="+mn-cs"/>
              </a:rPr>
              <a:t> et al. </a:t>
            </a:r>
            <a:r>
              <a:rPr lang="en-CA" sz="1100" b="1" i="1" kern="0" dirty="0" err="1">
                <a:solidFill>
                  <a:schemeClr val="accent5"/>
                </a:solidFill>
                <a:ea typeface="ＭＳ Ｐゴシック" pitchFamily="34" charset="-128"/>
                <a:cs typeface="+mn-cs"/>
              </a:rPr>
              <a:t>Eur</a:t>
            </a:r>
            <a:r>
              <a:rPr lang="en-CA" sz="1100" b="1" i="1" kern="0" dirty="0">
                <a:solidFill>
                  <a:schemeClr val="accent5"/>
                </a:solidFill>
                <a:ea typeface="ＭＳ Ｐゴシック" pitchFamily="34" charset="-128"/>
                <a:cs typeface="+mn-cs"/>
              </a:rPr>
              <a:t> Heart J 2012;e-published August 2012,</a:t>
            </a:r>
            <a:r>
              <a:rPr lang="fr-FR" sz="1100" b="1" i="1" dirty="0">
                <a:solidFill>
                  <a:schemeClr val="accent5"/>
                </a:solidFill>
                <a:ea typeface="ＭＳ Ｐゴシック" pitchFamily="34" charset="-128"/>
                <a:cs typeface="+mn-cs"/>
              </a:rPr>
              <a:t> doi:10.1093/</a:t>
            </a:r>
            <a:r>
              <a:rPr lang="fr-FR" sz="1100" b="1" i="1" dirty="0" err="1">
                <a:solidFill>
                  <a:schemeClr val="accent5"/>
                </a:solidFill>
                <a:ea typeface="ＭＳ Ｐゴシック" pitchFamily="34" charset="-128"/>
                <a:cs typeface="+mn-cs"/>
              </a:rPr>
              <a:t>eurheartj</a:t>
            </a:r>
            <a:r>
              <a:rPr lang="fr-FR" sz="1100" b="1" i="1" dirty="0">
                <a:solidFill>
                  <a:schemeClr val="accent5"/>
                </a:solidFill>
                <a:ea typeface="ＭＳ Ｐゴシック" pitchFamily="34" charset="-128"/>
                <a:cs typeface="+mn-cs"/>
              </a:rPr>
              <a:t>/ehs253.</a:t>
            </a:r>
            <a:endParaRPr lang="en-CA" sz="1100" b="1" i="1" kern="0" dirty="0">
              <a:solidFill>
                <a:schemeClr val="accent5"/>
              </a:solidFill>
              <a:ea typeface="ＭＳ Ｐゴシック" pitchFamily="34" charset="-128"/>
              <a:cs typeface="+mn-cs"/>
            </a:endParaRPr>
          </a:p>
        </p:txBody>
      </p:sp>
      <p:sp>
        <p:nvSpPr>
          <p:cNvPr id="123931" name="Footer Placeholder 1"/>
          <p:cNvSpPr>
            <a:spLocks noGrp="1"/>
          </p:cNvSpPr>
          <p:nvPr>
            <p:ph type="ftr" sz="quarter" idx="4294967295"/>
          </p:nvPr>
        </p:nvSpPr>
        <p:spPr bwMode="auto">
          <a:xfrm>
            <a:off x="0" y="6488113"/>
            <a:ext cx="4570413" cy="231775"/>
          </a:xfrm>
          <a:prstGeom prst="rect">
            <a:avLst/>
          </a:prstGeom>
          <a:noFill/>
          <a:ln>
            <a:miter lim="800000"/>
            <a:headEnd/>
            <a:tailEnd/>
          </a:ln>
        </p:spPr>
        <p:txBody>
          <a:bodyPr vert="horz" lIns="91440" tIns="45720" rIns="91440" bIns="45720" numCol="1" compatLnSpc="1">
            <a:prstTxWarp prst="textNoShape">
              <a:avLst/>
            </a:prstTxWarp>
          </a:bodyPr>
          <a:lstStyle/>
          <a:p>
            <a:r>
              <a:rPr lang="en-GB" sz="900" dirty="0" smtClean="0">
                <a:ea typeface="MS PGothic"/>
                <a:cs typeface="Arial" pitchFamily="34" charset="0"/>
              </a:rPr>
              <a:t>Date of Preparation: October  2013. 432UK13PR10268-01. Not for further distribution.</a:t>
            </a:r>
            <a:endParaRPr lang="en-US" sz="900" dirty="0" smtClean="0">
              <a:ea typeface="MS PGothic"/>
              <a:cs typeface="Arial" pitchFamily="34" charset="0"/>
            </a:endParaRPr>
          </a:p>
        </p:txBody>
      </p:sp>
    </p:spTree>
    <p:extLst>
      <p:ext uri="{BB962C8B-B14F-4D97-AF65-F5344CB8AC3E}">
        <p14:creationId xmlns:p14="http://schemas.microsoft.com/office/powerpoint/2010/main" val="616996314"/>
      </p:ext>
    </p:extLst>
  </p:cSld>
  <p:clrMapOvr>
    <a:masterClrMapping/>
  </p:clrMapOvr>
  <p:transition xmlns:p14="http://schemas.microsoft.com/office/powerpoint/2010/main" spd="med">
    <p:pull/>
  </p:transition>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re 1"/>
          <p:cNvSpPr>
            <a:spLocks noGrp="1"/>
          </p:cNvSpPr>
          <p:nvPr>
            <p:ph type="title"/>
          </p:nvPr>
        </p:nvSpPr>
        <p:spPr>
          <a:xfrm>
            <a:off x="457200" y="228600"/>
            <a:ext cx="7018338" cy="762000"/>
          </a:xfrm>
        </p:spPr>
        <p:txBody>
          <a:bodyPr>
            <a:normAutofit fontScale="90000"/>
          </a:bodyPr>
          <a:lstStyle/>
          <a:p>
            <a:r>
              <a:rPr lang="fr-FR" smtClean="0"/>
              <a:t>ESC 2012 </a:t>
            </a:r>
            <a:r>
              <a:rPr lang="en-GB" smtClean="0"/>
              <a:t>recommendations – antithrombotic therapy</a:t>
            </a:r>
          </a:p>
        </p:txBody>
      </p:sp>
      <p:sp>
        <p:nvSpPr>
          <p:cNvPr id="124931" name="Slide Number Placeholder 2"/>
          <p:cNvSpPr>
            <a:spLocks noGrp="1"/>
          </p:cNvSpPr>
          <p:nvPr>
            <p:ph type="sldNum" sz="quarter" idx="4294967295"/>
          </p:nvPr>
        </p:nvSpPr>
        <p:spPr bwMode="auto">
          <a:xfrm>
            <a:off x="7010400" y="6505575"/>
            <a:ext cx="2133600" cy="19685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algn="r"/>
            <a:fld id="{2688ED5C-E1EC-4561-B9AE-E6A96590FEE6}" type="slidenum">
              <a:rPr lang="en-US" sz="900" smtClean="0">
                <a:ea typeface="MS PGothic"/>
                <a:cs typeface="Arial" pitchFamily="34" charset="0"/>
              </a:rPr>
              <a:pPr algn="r"/>
              <a:t>38</a:t>
            </a:fld>
            <a:endParaRPr lang="en-US" sz="900" dirty="0" smtClean="0">
              <a:ea typeface="MS PGothic"/>
              <a:cs typeface="Arial" pitchFamily="34" charset="0"/>
            </a:endParaRPr>
          </a:p>
        </p:txBody>
      </p:sp>
      <p:graphicFrame>
        <p:nvGraphicFramePr>
          <p:cNvPr id="10" name="Tableau 9"/>
          <p:cNvGraphicFramePr>
            <a:graphicFrameLocks noGrp="1"/>
          </p:cNvGraphicFramePr>
          <p:nvPr/>
        </p:nvGraphicFramePr>
        <p:xfrm>
          <a:off x="652463" y="1495425"/>
          <a:ext cx="7991475" cy="4456113"/>
        </p:xfrm>
        <a:graphic>
          <a:graphicData uri="http://schemas.openxmlformats.org/drawingml/2006/table">
            <a:tbl>
              <a:tblPr firstRow="1" bandRow="1">
                <a:tableStyleId>{5C22544A-7EE6-4342-B048-85BDC9FD1C3A}</a:tableStyleId>
              </a:tblPr>
              <a:tblGrid>
                <a:gridCol w="5975607"/>
                <a:gridCol w="1007934"/>
                <a:gridCol w="1007934"/>
              </a:tblGrid>
              <a:tr h="611930">
                <a:tc>
                  <a:txBody>
                    <a:bodyPr/>
                    <a:lstStyle/>
                    <a:p>
                      <a:pPr algn="ctr"/>
                      <a:r>
                        <a:rPr lang="fr-FR" sz="1800" dirty="0" err="1" smtClean="0"/>
                        <a:t>Recommendations</a:t>
                      </a:r>
                      <a:endParaRPr lang="fr-FR" sz="1800" dirty="0"/>
                    </a:p>
                  </a:txBody>
                  <a:tcPr marL="91434" marR="91434" marT="45715" marB="45715" anchor="ctr"/>
                </a:tc>
                <a:tc>
                  <a:txBody>
                    <a:bodyPr/>
                    <a:lstStyle/>
                    <a:p>
                      <a:pPr algn="ctr"/>
                      <a:r>
                        <a:rPr lang="fr-FR" sz="1800" dirty="0" smtClean="0"/>
                        <a:t>Class</a:t>
                      </a:r>
                      <a:endParaRPr lang="fr-FR" sz="1800" dirty="0"/>
                    </a:p>
                  </a:txBody>
                  <a:tcPr marL="91434" marR="91434" marT="45715" marB="45715" anchor="ctr"/>
                </a:tc>
                <a:tc>
                  <a:txBody>
                    <a:bodyPr/>
                    <a:lstStyle/>
                    <a:p>
                      <a:pPr algn="ctr"/>
                      <a:r>
                        <a:rPr lang="fr-FR" sz="1800" dirty="0" err="1" smtClean="0"/>
                        <a:t>Level</a:t>
                      </a:r>
                      <a:endParaRPr lang="fr-FR" sz="1800" dirty="0"/>
                    </a:p>
                  </a:txBody>
                  <a:tcPr marL="91434" marR="91434" marT="45715" marB="45715" anchor="ctr"/>
                </a:tc>
              </a:tr>
              <a:tr h="1281388">
                <a:tc>
                  <a:txBody>
                    <a:bodyPr/>
                    <a:lstStyle/>
                    <a:p>
                      <a:r>
                        <a:rPr lang="en-US" sz="1600" kern="1200" baseline="0" dirty="0" smtClean="0">
                          <a:solidFill>
                            <a:schemeClr val="accent5"/>
                          </a:solidFill>
                          <a:latin typeface="+mn-lt"/>
                          <a:ea typeface="+mn-ea"/>
                          <a:cs typeface="+mn-cs"/>
                        </a:rPr>
                        <a:t>Antithrombotic therapy to prevent </a:t>
                      </a:r>
                      <a:r>
                        <a:rPr lang="en-US" sz="1600" kern="1200" baseline="0" dirty="0" err="1" smtClean="0">
                          <a:solidFill>
                            <a:schemeClr val="accent5"/>
                          </a:solidFill>
                          <a:latin typeface="+mn-lt"/>
                          <a:ea typeface="+mn-ea"/>
                          <a:cs typeface="+mn-cs"/>
                        </a:rPr>
                        <a:t>thromboembolism</a:t>
                      </a:r>
                      <a:r>
                        <a:rPr lang="en-US" sz="1600" kern="1200" baseline="0" dirty="0" smtClean="0">
                          <a:solidFill>
                            <a:schemeClr val="accent5"/>
                          </a:solidFill>
                          <a:latin typeface="+mn-lt"/>
                          <a:ea typeface="+mn-ea"/>
                          <a:cs typeface="+mn-cs"/>
                        </a:rPr>
                        <a:t> </a:t>
                      </a:r>
                      <a:br>
                        <a:rPr lang="en-US" sz="1600" kern="1200" baseline="0" dirty="0" smtClean="0">
                          <a:solidFill>
                            <a:schemeClr val="accent5"/>
                          </a:solidFill>
                          <a:latin typeface="+mn-lt"/>
                          <a:ea typeface="+mn-ea"/>
                          <a:cs typeface="+mn-cs"/>
                        </a:rPr>
                      </a:br>
                      <a:r>
                        <a:rPr lang="en-US" sz="1600" kern="1200" baseline="0" dirty="0" smtClean="0">
                          <a:solidFill>
                            <a:schemeClr val="accent5"/>
                          </a:solidFill>
                          <a:latin typeface="+mn-lt"/>
                          <a:ea typeface="+mn-ea"/>
                          <a:cs typeface="+mn-cs"/>
                        </a:rPr>
                        <a:t>is recommended for all patients with AF, except </a:t>
                      </a:r>
                      <a:br>
                        <a:rPr lang="en-US" sz="1600" kern="1200" baseline="0" dirty="0" smtClean="0">
                          <a:solidFill>
                            <a:schemeClr val="accent5"/>
                          </a:solidFill>
                          <a:latin typeface="+mn-lt"/>
                          <a:ea typeface="+mn-ea"/>
                          <a:cs typeface="+mn-cs"/>
                        </a:rPr>
                      </a:br>
                      <a:r>
                        <a:rPr lang="en-US" sz="1600" kern="1200" baseline="0" dirty="0" smtClean="0">
                          <a:solidFill>
                            <a:schemeClr val="accent5"/>
                          </a:solidFill>
                          <a:latin typeface="+mn-lt"/>
                          <a:ea typeface="+mn-ea"/>
                          <a:cs typeface="+mn-cs"/>
                        </a:rPr>
                        <a:t>in those patients (both male and female) who are at low risk (aged &lt;65 years and lone AF), or with contraindications.</a:t>
                      </a:r>
                      <a:endParaRPr lang="fr-FR" sz="1600" dirty="0">
                        <a:solidFill>
                          <a:schemeClr val="accent5"/>
                        </a:solidFill>
                      </a:endParaRPr>
                    </a:p>
                  </a:txBody>
                  <a:tcPr marL="91434" marR="91434" marT="45715" marB="45715" anchor="ctr"/>
                </a:tc>
                <a:tc>
                  <a:txBody>
                    <a:bodyPr/>
                    <a:lstStyle/>
                    <a:p>
                      <a:pPr algn="ctr"/>
                      <a:r>
                        <a:rPr lang="fr-FR" sz="2000" b="1" dirty="0" smtClean="0">
                          <a:solidFill>
                            <a:schemeClr val="accent5"/>
                          </a:solidFill>
                        </a:rPr>
                        <a:t>I</a:t>
                      </a:r>
                      <a:endParaRPr lang="fr-FR" sz="2000" b="1" dirty="0">
                        <a:solidFill>
                          <a:schemeClr val="accent5"/>
                        </a:solidFill>
                      </a:endParaRPr>
                    </a:p>
                  </a:txBody>
                  <a:tcPr marL="91434" marR="91434" marT="45715" marB="45715" anchor="ctr"/>
                </a:tc>
                <a:tc>
                  <a:txBody>
                    <a:bodyPr/>
                    <a:lstStyle/>
                    <a:p>
                      <a:pPr algn="ctr"/>
                      <a:r>
                        <a:rPr lang="fr-FR" sz="2000" b="1" dirty="0" smtClean="0">
                          <a:solidFill>
                            <a:schemeClr val="accent5"/>
                          </a:solidFill>
                        </a:rPr>
                        <a:t>A</a:t>
                      </a:r>
                      <a:endParaRPr lang="fr-FR" sz="2000" b="1" dirty="0">
                        <a:solidFill>
                          <a:schemeClr val="accent5"/>
                        </a:solidFill>
                      </a:endParaRPr>
                    </a:p>
                  </a:txBody>
                  <a:tcPr marL="91434" marR="91434" marT="45715" marB="45715" anchor="ctr"/>
                </a:tc>
              </a:tr>
              <a:tr h="988508">
                <a:tc>
                  <a:txBody>
                    <a:bodyPr/>
                    <a:lstStyle/>
                    <a:p>
                      <a:r>
                        <a:rPr lang="en-US" sz="1600" kern="1200" baseline="0" dirty="0" smtClean="0">
                          <a:solidFill>
                            <a:schemeClr val="accent5"/>
                          </a:solidFill>
                          <a:latin typeface="+mn-lt"/>
                          <a:ea typeface="+mn-ea"/>
                          <a:cs typeface="+mn-cs"/>
                        </a:rPr>
                        <a:t>The choice of antithrombotic therapy should be based upon </a:t>
                      </a:r>
                      <a:br>
                        <a:rPr lang="en-US" sz="1600" kern="1200" baseline="0" dirty="0" smtClean="0">
                          <a:solidFill>
                            <a:schemeClr val="accent5"/>
                          </a:solidFill>
                          <a:latin typeface="+mn-lt"/>
                          <a:ea typeface="+mn-ea"/>
                          <a:cs typeface="+mn-cs"/>
                        </a:rPr>
                      </a:br>
                      <a:r>
                        <a:rPr lang="en-US" sz="1600" kern="1200" baseline="0" dirty="0" smtClean="0">
                          <a:solidFill>
                            <a:schemeClr val="accent5"/>
                          </a:solidFill>
                          <a:latin typeface="+mn-lt"/>
                          <a:ea typeface="+mn-ea"/>
                          <a:cs typeface="+mn-cs"/>
                        </a:rPr>
                        <a:t>the absolute risks of stroke / </a:t>
                      </a:r>
                      <a:r>
                        <a:rPr lang="en-US" sz="1600" kern="1200" baseline="0" dirty="0" err="1" smtClean="0">
                          <a:solidFill>
                            <a:schemeClr val="accent5"/>
                          </a:solidFill>
                          <a:latin typeface="+mn-lt"/>
                          <a:ea typeface="+mn-ea"/>
                          <a:cs typeface="+mn-cs"/>
                        </a:rPr>
                        <a:t>thromboembolism</a:t>
                      </a:r>
                      <a:r>
                        <a:rPr lang="en-US" sz="1600" kern="1200" baseline="0" dirty="0" smtClean="0">
                          <a:solidFill>
                            <a:schemeClr val="accent5"/>
                          </a:solidFill>
                          <a:latin typeface="+mn-lt"/>
                          <a:ea typeface="+mn-ea"/>
                          <a:cs typeface="+mn-cs"/>
                        </a:rPr>
                        <a:t> and bleeding </a:t>
                      </a:r>
                      <a:br>
                        <a:rPr lang="en-US" sz="1600" kern="1200" baseline="0" dirty="0" smtClean="0">
                          <a:solidFill>
                            <a:schemeClr val="accent5"/>
                          </a:solidFill>
                          <a:latin typeface="+mn-lt"/>
                          <a:ea typeface="+mn-ea"/>
                          <a:cs typeface="+mn-cs"/>
                        </a:rPr>
                      </a:br>
                      <a:r>
                        <a:rPr lang="en-US" sz="1600" kern="1200" baseline="0" dirty="0" smtClean="0">
                          <a:solidFill>
                            <a:schemeClr val="accent5"/>
                          </a:solidFill>
                          <a:latin typeface="+mn-lt"/>
                          <a:ea typeface="+mn-ea"/>
                          <a:cs typeface="+mn-cs"/>
                        </a:rPr>
                        <a:t>and the net clinical benefit for a given patient.</a:t>
                      </a:r>
                      <a:endParaRPr lang="fr-FR" sz="1600" dirty="0">
                        <a:solidFill>
                          <a:schemeClr val="accent5"/>
                        </a:solidFill>
                      </a:endParaRPr>
                    </a:p>
                  </a:txBody>
                  <a:tcPr marL="91434" marR="91434" marT="45715" marB="45715" anchor="ctr"/>
                </a:tc>
                <a:tc>
                  <a:txBody>
                    <a:bodyPr/>
                    <a:lstStyle/>
                    <a:p>
                      <a:pPr algn="ctr"/>
                      <a:r>
                        <a:rPr lang="fr-FR" sz="2000" b="1" dirty="0" smtClean="0">
                          <a:solidFill>
                            <a:schemeClr val="accent5"/>
                          </a:solidFill>
                        </a:rPr>
                        <a:t>I</a:t>
                      </a:r>
                      <a:endParaRPr lang="fr-FR" sz="2000" b="1" dirty="0">
                        <a:solidFill>
                          <a:schemeClr val="accent5"/>
                        </a:solidFill>
                      </a:endParaRPr>
                    </a:p>
                  </a:txBody>
                  <a:tcPr marL="91434" marR="91434" marT="45715" marB="45715" anchor="ctr"/>
                </a:tc>
                <a:tc>
                  <a:txBody>
                    <a:bodyPr/>
                    <a:lstStyle/>
                    <a:p>
                      <a:pPr algn="ctr"/>
                      <a:r>
                        <a:rPr lang="fr-FR" sz="2000" b="1" dirty="0" smtClean="0">
                          <a:solidFill>
                            <a:schemeClr val="accent5"/>
                          </a:solidFill>
                        </a:rPr>
                        <a:t>A</a:t>
                      </a:r>
                      <a:endParaRPr lang="fr-FR" sz="2000" b="1" dirty="0">
                        <a:solidFill>
                          <a:schemeClr val="accent5"/>
                        </a:solidFill>
                      </a:endParaRPr>
                    </a:p>
                  </a:txBody>
                  <a:tcPr marL="91434" marR="91434" marT="45715" marB="45715" anchor="ctr"/>
                </a:tc>
              </a:tr>
              <a:tr h="1574287">
                <a:tc>
                  <a:txBody>
                    <a:bodyPr/>
                    <a:lstStyle/>
                    <a:p>
                      <a:r>
                        <a:rPr lang="en-US" sz="1600" kern="1200" baseline="0" dirty="0" smtClean="0">
                          <a:solidFill>
                            <a:schemeClr val="accent5"/>
                          </a:solidFill>
                          <a:latin typeface="+mn-lt"/>
                          <a:ea typeface="+mn-ea"/>
                          <a:cs typeface="+mn-cs"/>
                        </a:rPr>
                        <a:t>When patients refuse the use of any OAC (whether VKAs or NOACs), </a:t>
                      </a:r>
                      <a:r>
                        <a:rPr lang="en-US" sz="1600" kern="1200" baseline="0" dirty="0" err="1" smtClean="0">
                          <a:solidFill>
                            <a:schemeClr val="accent5"/>
                          </a:solidFill>
                          <a:latin typeface="+mn-lt"/>
                          <a:ea typeface="+mn-ea"/>
                          <a:cs typeface="+mn-cs"/>
                        </a:rPr>
                        <a:t>antiplatelet</a:t>
                      </a:r>
                      <a:r>
                        <a:rPr lang="en-US" sz="1600" kern="1200" baseline="0" dirty="0" smtClean="0">
                          <a:solidFill>
                            <a:schemeClr val="accent5"/>
                          </a:solidFill>
                          <a:latin typeface="+mn-lt"/>
                          <a:ea typeface="+mn-ea"/>
                          <a:cs typeface="+mn-cs"/>
                        </a:rPr>
                        <a:t> therapy should be considered, </a:t>
                      </a:r>
                    </a:p>
                    <a:p>
                      <a:r>
                        <a:rPr lang="en-US" sz="1600" kern="1200" baseline="0" dirty="0" smtClean="0">
                          <a:solidFill>
                            <a:schemeClr val="accent5"/>
                          </a:solidFill>
                          <a:latin typeface="+mn-lt"/>
                          <a:ea typeface="+mn-ea"/>
                          <a:cs typeface="+mn-cs"/>
                        </a:rPr>
                        <a:t>using combination therapy with aspirin 75–100 mg plus </a:t>
                      </a:r>
                      <a:r>
                        <a:rPr lang="en-US" sz="1600" kern="1200" baseline="0" dirty="0" err="1" smtClean="0">
                          <a:solidFill>
                            <a:schemeClr val="accent5"/>
                          </a:solidFill>
                          <a:latin typeface="+mn-lt"/>
                          <a:ea typeface="+mn-ea"/>
                          <a:cs typeface="+mn-cs"/>
                        </a:rPr>
                        <a:t>clopidogrel</a:t>
                      </a:r>
                      <a:r>
                        <a:rPr lang="en-US" sz="1600" kern="1200" baseline="0" dirty="0" smtClean="0">
                          <a:solidFill>
                            <a:schemeClr val="accent5"/>
                          </a:solidFill>
                          <a:latin typeface="+mn-lt"/>
                          <a:ea typeface="+mn-ea"/>
                          <a:cs typeface="+mn-cs"/>
                        </a:rPr>
                        <a:t> 75 mg daily (where there is a low risk of bleeding)</a:t>
                      </a:r>
                    </a:p>
                    <a:p>
                      <a:r>
                        <a:rPr lang="en-US" sz="1600" kern="1200" baseline="0" dirty="0" smtClean="0">
                          <a:solidFill>
                            <a:schemeClr val="accent5"/>
                          </a:solidFill>
                          <a:latin typeface="+mn-lt"/>
                          <a:ea typeface="+mn-ea"/>
                          <a:cs typeface="+mn-cs"/>
                        </a:rPr>
                        <a:t>or – less effectively – aspirin 75–325 mg daily.</a:t>
                      </a:r>
                      <a:endParaRPr lang="fr-FR" sz="1400" dirty="0">
                        <a:solidFill>
                          <a:schemeClr val="accent5"/>
                        </a:solidFill>
                      </a:endParaRPr>
                    </a:p>
                  </a:txBody>
                  <a:tcPr marL="91434" marR="91434" marT="45715" marB="45715" anchor="ctr"/>
                </a:tc>
                <a:tc>
                  <a:txBody>
                    <a:bodyPr/>
                    <a:lstStyle/>
                    <a:p>
                      <a:pPr algn="ctr"/>
                      <a:r>
                        <a:rPr lang="fr-FR" sz="2000" b="1" dirty="0" err="1" smtClean="0">
                          <a:solidFill>
                            <a:schemeClr val="accent5"/>
                          </a:solidFill>
                        </a:rPr>
                        <a:t>IIa</a:t>
                      </a:r>
                      <a:endParaRPr lang="fr-FR" sz="2000" b="1" dirty="0">
                        <a:solidFill>
                          <a:schemeClr val="accent5"/>
                        </a:solidFill>
                      </a:endParaRPr>
                    </a:p>
                  </a:txBody>
                  <a:tcPr marL="91434" marR="91434" marT="45715" marB="45715" anchor="ctr"/>
                </a:tc>
                <a:tc>
                  <a:txBody>
                    <a:bodyPr/>
                    <a:lstStyle/>
                    <a:p>
                      <a:pPr algn="ctr"/>
                      <a:r>
                        <a:rPr lang="fr-FR" sz="2000" b="1" dirty="0" smtClean="0">
                          <a:solidFill>
                            <a:schemeClr val="accent5"/>
                          </a:solidFill>
                        </a:rPr>
                        <a:t>B</a:t>
                      </a:r>
                      <a:endParaRPr lang="fr-FR" sz="2000" b="1" dirty="0">
                        <a:solidFill>
                          <a:schemeClr val="accent5"/>
                        </a:solidFill>
                      </a:endParaRPr>
                    </a:p>
                  </a:txBody>
                  <a:tcPr marL="91434" marR="91434" marT="45715" marB="45715" anchor="ctr"/>
                </a:tc>
              </a:tr>
            </a:tbl>
          </a:graphicData>
        </a:graphic>
      </p:graphicFrame>
      <p:sp>
        <p:nvSpPr>
          <p:cNvPr id="8" name="Rectangle 16"/>
          <p:cNvSpPr>
            <a:spLocks noChangeArrowheads="1"/>
          </p:cNvSpPr>
          <p:nvPr/>
        </p:nvSpPr>
        <p:spPr bwMode="auto">
          <a:xfrm>
            <a:off x="249238" y="6089650"/>
            <a:ext cx="7810500" cy="244475"/>
          </a:xfrm>
          <a:prstGeom prst="rect">
            <a:avLst/>
          </a:prstGeom>
          <a:noFill/>
          <a:ln>
            <a:noFill/>
          </a:ln>
          <a:extLst/>
        </p:spPr>
        <p:txBody>
          <a:bodyPr anchor="b">
            <a:spAutoFit/>
          </a:bodyPr>
          <a:lstStyle/>
          <a:p>
            <a:pPr eaLnBrk="0" hangingPunct="0">
              <a:lnSpc>
                <a:spcPct val="90000"/>
              </a:lnSpc>
              <a:spcBef>
                <a:spcPct val="30000"/>
              </a:spcBef>
              <a:buClr>
                <a:srgbClr val="FF9900"/>
              </a:buClr>
              <a:buFont typeface="Wingdings" pitchFamily="2" charset="2"/>
              <a:buNone/>
              <a:defRPr/>
            </a:pPr>
            <a:r>
              <a:rPr lang="en-CA" sz="1100" b="1" i="1" kern="0" dirty="0" err="1">
                <a:solidFill>
                  <a:schemeClr val="accent5"/>
                </a:solidFill>
                <a:ea typeface="ＭＳ Ｐゴシック" pitchFamily="34" charset="-128"/>
                <a:cs typeface="+mn-cs"/>
              </a:rPr>
              <a:t>Camm</a:t>
            </a:r>
            <a:r>
              <a:rPr lang="en-CA" sz="1100" b="1" i="1" kern="0" dirty="0">
                <a:solidFill>
                  <a:schemeClr val="accent5"/>
                </a:solidFill>
                <a:ea typeface="ＭＳ Ｐゴシック" pitchFamily="34" charset="-128"/>
                <a:cs typeface="+mn-cs"/>
              </a:rPr>
              <a:t> et al. </a:t>
            </a:r>
            <a:r>
              <a:rPr lang="en-CA" sz="1100" b="1" i="1" kern="0" dirty="0" err="1">
                <a:solidFill>
                  <a:schemeClr val="accent5"/>
                </a:solidFill>
                <a:ea typeface="ＭＳ Ｐゴシック" pitchFamily="34" charset="-128"/>
                <a:cs typeface="+mn-cs"/>
              </a:rPr>
              <a:t>Eur</a:t>
            </a:r>
            <a:r>
              <a:rPr lang="en-CA" sz="1100" b="1" i="1" kern="0" dirty="0">
                <a:solidFill>
                  <a:schemeClr val="accent5"/>
                </a:solidFill>
                <a:ea typeface="ＭＳ Ｐゴシック" pitchFamily="34" charset="-128"/>
                <a:cs typeface="+mn-cs"/>
              </a:rPr>
              <a:t> Heart J 2012;e-published August 2012,</a:t>
            </a:r>
            <a:r>
              <a:rPr lang="fr-FR" sz="1100" b="1" i="1" dirty="0">
                <a:solidFill>
                  <a:schemeClr val="accent5"/>
                </a:solidFill>
                <a:ea typeface="ＭＳ Ｐゴシック" pitchFamily="34" charset="-128"/>
                <a:cs typeface="+mn-cs"/>
              </a:rPr>
              <a:t> doi:10.1093/</a:t>
            </a:r>
            <a:r>
              <a:rPr lang="fr-FR" sz="1100" b="1" i="1" dirty="0" err="1">
                <a:solidFill>
                  <a:schemeClr val="accent5"/>
                </a:solidFill>
                <a:ea typeface="ＭＳ Ｐゴシック" pitchFamily="34" charset="-128"/>
                <a:cs typeface="+mn-cs"/>
              </a:rPr>
              <a:t>eurheartj</a:t>
            </a:r>
            <a:r>
              <a:rPr lang="fr-FR" sz="1100" b="1" i="1" dirty="0">
                <a:solidFill>
                  <a:schemeClr val="accent5"/>
                </a:solidFill>
                <a:ea typeface="ＭＳ Ｐゴシック" pitchFamily="34" charset="-128"/>
                <a:cs typeface="+mn-cs"/>
              </a:rPr>
              <a:t>/ehs253</a:t>
            </a:r>
            <a:r>
              <a:rPr lang="fr-FR" sz="1050" b="1" i="1" dirty="0">
                <a:solidFill>
                  <a:schemeClr val="accent5"/>
                </a:solidFill>
                <a:ea typeface="ＭＳ Ｐゴシック" pitchFamily="34" charset="-128"/>
                <a:cs typeface="+mn-cs"/>
              </a:rPr>
              <a:t>.</a:t>
            </a:r>
            <a:endParaRPr lang="en-CA" sz="1050" b="1" i="1" kern="0" dirty="0">
              <a:solidFill>
                <a:schemeClr val="accent5"/>
              </a:solidFill>
              <a:ea typeface="ＭＳ Ｐゴシック" pitchFamily="34" charset="-128"/>
              <a:cs typeface="+mn-cs"/>
            </a:endParaRPr>
          </a:p>
        </p:txBody>
      </p:sp>
      <p:sp>
        <p:nvSpPr>
          <p:cNvPr id="124955" name="Footer Placeholder 1"/>
          <p:cNvSpPr>
            <a:spLocks noGrp="1"/>
          </p:cNvSpPr>
          <p:nvPr>
            <p:ph type="ftr" sz="quarter" idx="4294967295"/>
          </p:nvPr>
        </p:nvSpPr>
        <p:spPr bwMode="auto">
          <a:xfrm>
            <a:off x="0" y="6488113"/>
            <a:ext cx="4570413" cy="231775"/>
          </a:xfrm>
          <a:prstGeom prst="rect">
            <a:avLst/>
          </a:prstGeom>
          <a:noFill/>
          <a:ln>
            <a:miter lim="800000"/>
            <a:headEnd/>
            <a:tailEnd/>
          </a:ln>
        </p:spPr>
        <p:txBody>
          <a:bodyPr vert="horz" lIns="91440" tIns="45720" rIns="91440" bIns="45720" numCol="1" compatLnSpc="1">
            <a:prstTxWarp prst="textNoShape">
              <a:avLst/>
            </a:prstTxWarp>
          </a:bodyPr>
          <a:lstStyle/>
          <a:p>
            <a:r>
              <a:rPr lang="en-GB" sz="900" dirty="0" smtClean="0">
                <a:ea typeface="MS PGothic"/>
                <a:cs typeface="Arial" pitchFamily="34" charset="0"/>
              </a:rPr>
              <a:t>Date of Preparation: October  2013. 432UK13PR10268-01. Not for further distribution.</a:t>
            </a:r>
            <a:endParaRPr lang="en-US" sz="900" dirty="0" smtClean="0">
              <a:ea typeface="MS PGothic"/>
              <a:cs typeface="Arial" pitchFamily="34" charset="0"/>
            </a:endParaRPr>
          </a:p>
        </p:txBody>
      </p:sp>
    </p:spTree>
    <p:extLst>
      <p:ext uri="{BB962C8B-B14F-4D97-AF65-F5344CB8AC3E}">
        <p14:creationId xmlns:p14="http://schemas.microsoft.com/office/powerpoint/2010/main" val="1429534227"/>
      </p:ext>
    </p:extLst>
  </p:cSld>
  <p:clrMapOvr>
    <a:masterClrMapping/>
  </p:clrMapOvr>
  <p:transition xmlns:p14="http://schemas.microsoft.com/office/powerpoint/2010/main" spd="med">
    <p:pull/>
  </p:transition>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0"/>
          <p:cNvSpPr>
            <a:spLocks noGrp="1" noChangeArrowheads="1"/>
          </p:cNvSpPr>
          <p:nvPr>
            <p:ph type="title" idx="4294967295"/>
          </p:nvPr>
        </p:nvSpPr>
        <p:spPr>
          <a:xfrm>
            <a:off x="301458" y="409909"/>
            <a:ext cx="7263912" cy="584775"/>
          </a:xfrm>
        </p:spPr>
        <p:txBody>
          <a:bodyPr lIns="91440" tIns="45720" rIns="91440" bIns="45720">
            <a:normAutofit fontScale="90000"/>
          </a:bodyPr>
          <a:lstStyle/>
          <a:p>
            <a:pPr eaLnBrk="1" hangingPunct="1"/>
            <a:r>
              <a:rPr lang="en-GB" dirty="0" smtClean="0">
                <a:ea typeface="ヒラギノ角ゴ Pro W3" charset="-128"/>
              </a:rPr>
              <a:t>Traditional anticoagulants: drawbacks</a:t>
            </a:r>
          </a:p>
        </p:txBody>
      </p:sp>
      <p:sp>
        <p:nvSpPr>
          <p:cNvPr id="17411" name="Rectangle 11"/>
          <p:cNvSpPr>
            <a:spLocks noGrp="1" noChangeArrowheads="1"/>
          </p:cNvSpPr>
          <p:nvPr>
            <p:ph type="body" sz="half" idx="4294967295"/>
          </p:nvPr>
        </p:nvSpPr>
        <p:spPr>
          <a:xfrm>
            <a:off x="231118" y="1446213"/>
            <a:ext cx="3886200" cy="4502150"/>
          </a:xfrm>
        </p:spPr>
        <p:txBody>
          <a:bodyPr>
            <a:normAutofit fontScale="85000" lnSpcReduction="20000"/>
          </a:bodyPr>
          <a:lstStyle/>
          <a:p>
            <a:pPr eaLnBrk="1" hangingPunct="1"/>
            <a:r>
              <a:rPr lang="en-GB" dirty="0" smtClean="0">
                <a:ea typeface="ヒラギノ角ゴ Pro W3" charset="-128"/>
              </a:rPr>
              <a:t>UFH</a:t>
            </a:r>
            <a:r>
              <a:rPr lang="en-GB" baseline="30000" dirty="0" smtClean="0">
                <a:ea typeface="ヒラギノ角ゴ Pro W3" charset="-128"/>
              </a:rPr>
              <a:t>1</a:t>
            </a:r>
          </a:p>
          <a:p>
            <a:pPr lvl="1" eaLnBrk="1" hangingPunct="1"/>
            <a:r>
              <a:rPr lang="en-GB" dirty="0" smtClean="0">
                <a:ea typeface="ヒラギノ角ゴ Pro W3" charset="-128"/>
              </a:rPr>
              <a:t>Parenteral administration </a:t>
            </a:r>
          </a:p>
          <a:p>
            <a:pPr lvl="1" eaLnBrk="1" hangingPunct="1"/>
            <a:r>
              <a:rPr lang="en-GB" dirty="0" smtClean="0">
                <a:ea typeface="ヒラギノ角ゴ Pro W3" charset="-128"/>
              </a:rPr>
              <a:t>Monitoring and dose adjustment required</a:t>
            </a:r>
          </a:p>
          <a:p>
            <a:pPr lvl="1" eaLnBrk="1" hangingPunct="1"/>
            <a:r>
              <a:rPr lang="en-GB" dirty="0" smtClean="0">
                <a:ea typeface="ヒラギノ角ゴ Pro W3" charset="-128"/>
              </a:rPr>
              <a:t>Risk of HIT </a:t>
            </a:r>
          </a:p>
          <a:p>
            <a:pPr eaLnBrk="1" hangingPunct="1"/>
            <a:r>
              <a:rPr lang="en-GB" dirty="0" smtClean="0">
                <a:ea typeface="ヒラギノ角ゴ Pro W3" charset="-128"/>
              </a:rPr>
              <a:t>LMWH</a:t>
            </a:r>
            <a:r>
              <a:rPr lang="en-GB" baseline="30000" dirty="0" smtClean="0">
                <a:ea typeface="ヒラギノ角ゴ Pro W3" charset="-128"/>
              </a:rPr>
              <a:t>1</a:t>
            </a:r>
          </a:p>
          <a:p>
            <a:pPr lvl="1" eaLnBrk="1" hangingPunct="1"/>
            <a:r>
              <a:rPr lang="en-GB" dirty="0" smtClean="0">
                <a:ea typeface="ヒラギノ角ゴ Pro W3" charset="-128"/>
              </a:rPr>
              <a:t>Parenteral administration</a:t>
            </a:r>
          </a:p>
          <a:p>
            <a:pPr lvl="1" eaLnBrk="1" hangingPunct="1"/>
            <a:r>
              <a:rPr lang="en-US" dirty="0" smtClean="0">
                <a:ea typeface="ヒラギノ角ゴ Pro W3" charset="-128"/>
              </a:rPr>
              <a:t>Weight-adjusted dosing (for obese patients</a:t>
            </a:r>
            <a:br>
              <a:rPr lang="en-US" dirty="0" smtClean="0">
                <a:ea typeface="ヒラギノ角ゴ Pro W3" charset="-128"/>
              </a:rPr>
            </a:br>
            <a:endParaRPr lang="en-GB" dirty="0" smtClean="0">
              <a:ea typeface="ヒラギノ角ゴ Pro W3" charset="-128"/>
            </a:endParaRPr>
          </a:p>
        </p:txBody>
      </p:sp>
      <p:sp>
        <p:nvSpPr>
          <p:cNvPr id="17412" name="Rectangle 12"/>
          <p:cNvSpPr>
            <a:spLocks noGrp="1" noChangeArrowheads="1"/>
          </p:cNvSpPr>
          <p:nvPr>
            <p:ph type="body" sz="half" idx="4294967295"/>
          </p:nvPr>
        </p:nvSpPr>
        <p:spPr>
          <a:xfrm>
            <a:off x="5257800" y="1446213"/>
            <a:ext cx="3886200" cy="4502150"/>
          </a:xfrm>
        </p:spPr>
        <p:txBody>
          <a:bodyPr/>
          <a:lstStyle/>
          <a:p>
            <a:pPr eaLnBrk="1" hangingPunct="1"/>
            <a:r>
              <a:rPr lang="en-GB" dirty="0" smtClean="0">
                <a:ea typeface="ヒラギノ角ゴ Pro W3" charset="-128"/>
              </a:rPr>
              <a:t>Oral VKAs</a:t>
            </a:r>
            <a:r>
              <a:rPr lang="en-GB" baseline="30000" dirty="0">
                <a:ea typeface="ヒラギノ角ゴ Pro W3" charset="-128"/>
              </a:rPr>
              <a:t>2</a:t>
            </a:r>
            <a:endParaRPr lang="en-GB" baseline="30000" dirty="0" smtClean="0">
              <a:ea typeface="ヒラギノ角ゴ Pro W3" charset="-128"/>
            </a:endParaRPr>
          </a:p>
          <a:p>
            <a:pPr lvl="1" eaLnBrk="1" hangingPunct="1"/>
            <a:r>
              <a:rPr lang="en-GB" dirty="0" smtClean="0">
                <a:ea typeface="ヒラギノ角ゴ Pro W3" charset="-128"/>
              </a:rPr>
              <a:t>Narrow therapeutic window</a:t>
            </a:r>
          </a:p>
          <a:p>
            <a:pPr lvl="1" eaLnBrk="1" hangingPunct="1"/>
            <a:r>
              <a:rPr lang="en-US" dirty="0" smtClean="0">
                <a:ea typeface="ヒラギノ角ゴ Pro W3" charset="-128"/>
              </a:rPr>
              <a:t>Interaction with </a:t>
            </a:r>
            <a:r>
              <a:rPr lang="en-GB" dirty="0" smtClean="0">
                <a:ea typeface="ヒラギノ角ゴ Pro W3" charset="-128"/>
              </a:rPr>
              <a:t>food and drugs</a:t>
            </a:r>
          </a:p>
          <a:p>
            <a:pPr lvl="1" eaLnBrk="1" hangingPunct="1"/>
            <a:r>
              <a:rPr lang="en-GB" dirty="0" smtClean="0">
                <a:ea typeface="ヒラギノ角ゴ Pro W3" charset="-128"/>
              </a:rPr>
              <a:t>Frequent monitoring and </a:t>
            </a:r>
            <a:br>
              <a:rPr lang="en-GB" dirty="0" smtClean="0">
                <a:ea typeface="ヒラギノ角ゴ Pro W3" charset="-128"/>
              </a:rPr>
            </a:br>
            <a:r>
              <a:rPr lang="en-GB" dirty="0" smtClean="0">
                <a:ea typeface="ヒラギノ角ゴ Pro W3" charset="-128"/>
              </a:rPr>
              <a:t>dose adjustment required</a:t>
            </a:r>
            <a:endParaRPr lang="en-US" dirty="0" smtClean="0">
              <a:ea typeface="ヒラギノ角ゴ Pro W3" charset="-128"/>
            </a:endParaRPr>
          </a:p>
          <a:p>
            <a:pPr eaLnBrk="1" hangingPunct="1"/>
            <a:endParaRPr lang="en-US" dirty="0" smtClean="0">
              <a:ea typeface="ヒラギノ角ゴ Pro W3" charset="-128"/>
            </a:endParaRPr>
          </a:p>
        </p:txBody>
      </p:sp>
      <p:pic>
        <p:nvPicPr>
          <p:cNvPr id="17413" name="Picture 13" descr="img_drawbacks.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6881" y="4520498"/>
            <a:ext cx="2239108" cy="1677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4" name="Text Box 4"/>
          <p:cNvSpPr txBox="1">
            <a:spLocks noChangeArrowheads="1"/>
          </p:cNvSpPr>
          <p:nvPr/>
        </p:nvSpPr>
        <p:spPr bwMode="auto">
          <a:xfrm>
            <a:off x="293077" y="6500813"/>
            <a:ext cx="7262446"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90000" tIns="46800" rIns="90000" bIns="46800" anchor="b">
            <a:spAutoFit/>
          </a:bodyPr>
          <a:lstStyle>
            <a:lvl1pPr defTabSz="642938" eaLnBrk="0" hangingPunct="0">
              <a:defRPr>
                <a:solidFill>
                  <a:schemeClr val="tx1"/>
                </a:solidFill>
                <a:latin typeface="Arial" pitchFamily="34" charset="0"/>
                <a:ea typeface="ヒラギノ角ゴ Pro W3" charset="-128"/>
              </a:defRPr>
            </a:lvl1pPr>
            <a:lvl2pPr marL="742950" indent="-285750" defTabSz="642938" eaLnBrk="0" hangingPunct="0">
              <a:defRPr>
                <a:solidFill>
                  <a:schemeClr val="tx1"/>
                </a:solidFill>
                <a:latin typeface="Arial" pitchFamily="34" charset="0"/>
                <a:ea typeface="ヒラギノ角ゴ Pro W3" charset="-128"/>
              </a:defRPr>
            </a:lvl2pPr>
            <a:lvl3pPr marL="1143000" indent="-228600" defTabSz="642938" eaLnBrk="0" hangingPunct="0">
              <a:defRPr>
                <a:solidFill>
                  <a:schemeClr val="tx1"/>
                </a:solidFill>
                <a:latin typeface="Arial" pitchFamily="34" charset="0"/>
                <a:ea typeface="ヒラギノ角ゴ Pro W3" charset="-128"/>
              </a:defRPr>
            </a:lvl3pPr>
            <a:lvl4pPr marL="1600200" indent="-228600" defTabSz="642938" eaLnBrk="0" hangingPunct="0">
              <a:defRPr>
                <a:solidFill>
                  <a:schemeClr val="tx1"/>
                </a:solidFill>
                <a:latin typeface="Arial" pitchFamily="34" charset="0"/>
                <a:ea typeface="ヒラギノ角ゴ Pro W3" charset="-128"/>
              </a:defRPr>
            </a:lvl4pPr>
            <a:lvl5pPr marL="2057400" indent="-228600" defTabSz="642938" eaLnBrk="0" hangingPunct="0">
              <a:defRPr>
                <a:solidFill>
                  <a:schemeClr val="tx1"/>
                </a:solidFill>
                <a:latin typeface="Arial" pitchFamily="34" charset="0"/>
                <a:ea typeface="ヒラギノ角ゴ Pro W3" charset="-128"/>
              </a:defRPr>
            </a:lvl5pPr>
            <a:lvl6pPr marL="2514600" indent="-228600" defTabSz="642938" eaLnBrk="0" fontAlgn="base" hangingPunct="0">
              <a:spcBef>
                <a:spcPct val="50000"/>
              </a:spcBef>
              <a:spcAft>
                <a:spcPct val="0"/>
              </a:spcAft>
              <a:defRPr>
                <a:solidFill>
                  <a:schemeClr val="tx1"/>
                </a:solidFill>
                <a:latin typeface="Arial" pitchFamily="34" charset="0"/>
                <a:ea typeface="ヒラギノ角ゴ Pro W3" charset="-128"/>
              </a:defRPr>
            </a:lvl6pPr>
            <a:lvl7pPr marL="2971800" indent="-228600" defTabSz="642938" eaLnBrk="0" fontAlgn="base" hangingPunct="0">
              <a:spcBef>
                <a:spcPct val="50000"/>
              </a:spcBef>
              <a:spcAft>
                <a:spcPct val="0"/>
              </a:spcAft>
              <a:defRPr>
                <a:solidFill>
                  <a:schemeClr val="tx1"/>
                </a:solidFill>
                <a:latin typeface="Arial" pitchFamily="34" charset="0"/>
                <a:ea typeface="ヒラギノ角ゴ Pro W3" charset="-128"/>
              </a:defRPr>
            </a:lvl7pPr>
            <a:lvl8pPr marL="3429000" indent="-228600" defTabSz="642938" eaLnBrk="0" fontAlgn="base" hangingPunct="0">
              <a:spcBef>
                <a:spcPct val="50000"/>
              </a:spcBef>
              <a:spcAft>
                <a:spcPct val="0"/>
              </a:spcAft>
              <a:defRPr>
                <a:solidFill>
                  <a:schemeClr val="tx1"/>
                </a:solidFill>
                <a:latin typeface="Arial" pitchFamily="34" charset="0"/>
                <a:ea typeface="ヒラギノ角ゴ Pro W3" charset="-128"/>
              </a:defRPr>
            </a:lvl8pPr>
            <a:lvl9pPr marL="3886200" indent="-228600" defTabSz="642938" eaLnBrk="0" fontAlgn="base" hangingPunct="0">
              <a:spcBef>
                <a:spcPct val="50000"/>
              </a:spcBef>
              <a:spcAft>
                <a:spcPct val="0"/>
              </a:spcAft>
              <a:defRPr>
                <a:solidFill>
                  <a:schemeClr val="tx1"/>
                </a:solidFill>
                <a:latin typeface="Arial" pitchFamily="34" charset="0"/>
                <a:ea typeface="ヒラギノ角ゴ Pro W3" charset="-128"/>
              </a:defRPr>
            </a:lvl9pPr>
          </a:lstStyle>
          <a:p>
            <a:pPr>
              <a:spcBef>
                <a:spcPct val="0"/>
              </a:spcBef>
              <a:buFontTx/>
              <a:buAutoNum type="arabicPeriod"/>
            </a:pPr>
            <a:r>
              <a:rPr lang="fr-FR" sz="1200" dirty="0">
                <a:solidFill>
                  <a:srgbClr val="FFFFFF"/>
                </a:solidFill>
                <a:cs typeface="Arial" pitchFamily="34" charset="0"/>
              </a:rPr>
              <a:t> Hirsh J </a:t>
            </a:r>
            <a:r>
              <a:rPr lang="fr-FR" sz="1200" i="1" dirty="0">
                <a:solidFill>
                  <a:srgbClr val="FFFFFF"/>
                </a:solidFill>
                <a:cs typeface="Arial" pitchFamily="34" charset="0"/>
              </a:rPr>
              <a:t>et al</a:t>
            </a:r>
            <a:r>
              <a:rPr lang="fr-FR" sz="1200" dirty="0">
                <a:solidFill>
                  <a:srgbClr val="FFFFFF"/>
                </a:solidFill>
                <a:cs typeface="Arial" pitchFamily="34" charset="0"/>
              </a:rPr>
              <a:t>. </a:t>
            </a:r>
            <a:r>
              <a:rPr lang="fr-FR" sz="1200" i="1" dirty="0">
                <a:solidFill>
                  <a:srgbClr val="FFFFFF"/>
                </a:solidFill>
                <a:cs typeface="Arial" pitchFamily="34" charset="0"/>
              </a:rPr>
              <a:t>Chest</a:t>
            </a:r>
            <a:r>
              <a:rPr lang="fr-FR" sz="1200" dirty="0">
                <a:solidFill>
                  <a:srgbClr val="FFFFFF"/>
                </a:solidFill>
                <a:cs typeface="Arial" pitchFamily="34" charset="0"/>
              </a:rPr>
              <a:t> 2008;133;141S–159S; 2. Ansell J </a:t>
            </a:r>
            <a:r>
              <a:rPr lang="fr-FR" sz="1200" i="1" dirty="0">
                <a:solidFill>
                  <a:srgbClr val="FFFFFF"/>
                </a:solidFill>
                <a:cs typeface="Arial" pitchFamily="34" charset="0"/>
              </a:rPr>
              <a:t>et al</a:t>
            </a:r>
            <a:r>
              <a:rPr lang="fr-FR" sz="1200" dirty="0">
                <a:solidFill>
                  <a:srgbClr val="FFFFFF"/>
                </a:solidFill>
                <a:cs typeface="Arial" pitchFamily="34" charset="0"/>
              </a:rPr>
              <a:t>. </a:t>
            </a:r>
            <a:r>
              <a:rPr lang="fr-FR" sz="1200" i="1" dirty="0">
                <a:solidFill>
                  <a:srgbClr val="FFFFFF"/>
                </a:solidFill>
                <a:cs typeface="Arial" pitchFamily="34" charset="0"/>
              </a:rPr>
              <a:t>Chest</a:t>
            </a:r>
            <a:r>
              <a:rPr lang="fr-FR" sz="1200" dirty="0">
                <a:solidFill>
                  <a:srgbClr val="FFFFFF"/>
                </a:solidFill>
                <a:cs typeface="Arial" pitchFamily="34" charset="0"/>
              </a:rPr>
              <a:t> 2008;133;160S–198S</a:t>
            </a:r>
          </a:p>
        </p:txBody>
      </p:sp>
      <p:sp>
        <p:nvSpPr>
          <p:cNvPr id="7" name="Text Box 31"/>
          <p:cNvSpPr txBox="1">
            <a:spLocks noChangeArrowheads="1"/>
          </p:cNvSpPr>
          <p:nvPr/>
        </p:nvSpPr>
        <p:spPr bwMode="auto">
          <a:xfrm>
            <a:off x="47627" y="6336652"/>
            <a:ext cx="7753350" cy="402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b">
            <a:spAutoFit/>
          </a:bodyPr>
          <a:lstStyle>
            <a:lvl1pPr eaLnBrk="0" hangingPunct="0">
              <a:tabLst>
                <a:tab pos="177800" algn="l"/>
              </a:tabLst>
              <a:defRPr>
                <a:solidFill>
                  <a:schemeClr val="tx1"/>
                </a:solidFill>
                <a:latin typeface="Arial" pitchFamily="34" charset="0"/>
                <a:ea typeface="ヒラギノ角ゴ Pro W3" charset="-128"/>
              </a:defRPr>
            </a:lvl1pPr>
            <a:lvl2pPr marL="742950" indent="-285750" eaLnBrk="0" hangingPunct="0">
              <a:tabLst>
                <a:tab pos="177800" algn="l"/>
              </a:tabLst>
              <a:defRPr>
                <a:solidFill>
                  <a:schemeClr val="tx1"/>
                </a:solidFill>
                <a:latin typeface="Arial" pitchFamily="34" charset="0"/>
                <a:ea typeface="ヒラギノ角ゴ Pro W3" charset="-128"/>
              </a:defRPr>
            </a:lvl2pPr>
            <a:lvl3pPr marL="1143000" indent="-228600" eaLnBrk="0" hangingPunct="0">
              <a:tabLst>
                <a:tab pos="177800" algn="l"/>
              </a:tabLst>
              <a:defRPr>
                <a:solidFill>
                  <a:schemeClr val="tx1"/>
                </a:solidFill>
                <a:latin typeface="Arial" pitchFamily="34" charset="0"/>
                <a:ea typeface="ヒラギノ角ゴ Pro W3" charset="-128"/>
              </a:defRPr>
            </a:lvl3pPr>
            <a:lvl4pPr marL="1600200" indent="-228600" eaLnBrk="0" hangingPunct="0">
              <a:tabLst>
                <a:tab pos="177800" algn="l"/>
              </a:tabLst>
              <a:defRPr>
                <a:solidFill>
                  <a:schemeClr val="tx1"/>
                </a:solidFill>
                <a:latin typeface="Arial" pitchFamily="34" charset="0"/>
                <a:ea typeface="ヒラギノ角ゴ Pro W3" charset="-128"/>
              </a:defRPr>
            </a:lvl4pPr>
            <a:lvl5pPr marL="2057400" indent="-228600" eaLnBrk="0" hangingPunct="0">
              <a:tabLst>
                <a:tab pos="177800" algn="l"/>
              </a:tabLst>
              <a:defRPr>
                <a:solidFill>
                  <a:schemeClr val="tx1"/>
                </a:solidFill>
                <a:latin typeface="Arial" pitchFamily="34" charset="0"/>
                <a:ea typeface="ヒラギノ角ゴ Pro W3" charset="-128"/>
              </a:defRPr>
            </a:lvl5pPr>
            <a:lvl6pPr marL="2514600" indent="-228600" eaLnBrk="0" fontAlgn="base" hangingPunct="0">
              <a:spcBef>
                <a:spcPct val="50000"/>
              </a:spcBef>
              <a:spcAft>
                <a:spcPct val="0"/>
              </a:spcAft>
              <a:tabLst>
                <a:tab pos="177800" algn="l"/>
              </a:tabLst>
              <a:defRPr>
                <a:solidFill>
                  <a:schemeClr val="tx1"/>
                </a:solidFill>
                <a:latin typeface="Arial" pitchFamily="34" charset="0"/>
                <a:ea typeface="ヒラギノ角ゴ Pro W3" charset="-128"/>
              </a:defRPr>
            </a:lvl6pPr>
            <a:lvl7pPr marL="2971800" indent="-228600" eaLnBrk="0" fontAlgn="base" hangingPunct="0">
              <a:spcBef>
                <a:spcPct val="50000"/>
              </a:spcBef>
              <a:spcAft>
                <a:spcPct val="0"/>
              </a:spcAft>
              <a:tabLst>
                <a:tab pos="177800" algn="l"/>
              </a:tabLst>
              <a:defRPr>
                <a:solidFill>
                  <a:schemeClr val="tx1"/>
                </a:solidFill>
                <a:latin typeface="Arial" pitchFamily="34" charset="0"/>
                <a:ea typeface="ヒラギノ角ゴ Pro W3" charset="-128"/>
              </a:defRPr>
            </a:lvl7pPr>
            <a:lvl8pPr marL="3429000" indent="-228600" eaLnBrk="0" fontAlgn="base" hangingPunct="0">
              <a:spcBef>
                <a:spcPct val="50000"/>
              </a:spcBef>
              <a:spcAft>
                <a:spcPct val="0"/>
              </a:spcAft>
              <a:tabLst>
                <a:tab pos="177800" algn="l"/>
              </a:tabLst>
              <a:defRPr>
                <a:solidFill>
                  <a:schemeClr val="tx1"/>
                </a:solidFill>
                <a:latin typeface="Arial" pitchFamily="34" charset="0"/>
                <a:ea typeface="ヒラギノ角ゴ Pro W3" charset="-128"/>
              </a:defRPr>
            </a:lvl8pPr>
            <a:lvl9pPr marL="3886200" indent="-228600" eaLnBrk="0" fontAlgn="base" hangingPunct="0">
              <a:spcBef>
                <a:spcPct val="50000"/>
              </a:spcBef>
              <a:spcAft>
                <a:spcPct val="0"/>
              </a:spcAft>
              <a:tabLst>
                <a:tab pos="177800" algn="l"/>
              </a:tabLst>
              <a:defRPr>
                <a:solidFill>
                  <a:schemeClr val="tx1"/>
                </a:solidFill>
                <a:latin typeface="Arial" pitchFamily="34" charset="0"/>
                <a:ea typeface="ヒラギノ角ゴ Pro W3" charset="-128"/>
              </a:defRPr>
            </a:lvl9pPr>
          </a:lstStyle>
          <a:p>
            <a:pPr eaLnBrk="1" hangingPunct="1">
              <a:spcBef>
                <a:spcPts val="0"/>
              </a:spcBef>
            </a:pPr>
            <a:r>
              <a:rPr lang="en-GB" sz="1000" dirty="0">
                <a:solidFill>
                  <a:schemeClr val="bg2"/>
                </a:solidFill>
                <a:ea typeface="ＭＳ Ｐゴシック" pitchFamily="34" charset="-128"/>
              </a:rPr>
              <a:t>1. </a:t>
            </a:r>
            <a:r>
              <a:rPr lang="en-GB" sz="1000" dirty="0" smtClean="0">
                <a:solidFill>
                  <a:schemeClr val="bg2"/>
                </a:solidFill>
                <a:ea typeface="ＭＳ Ｐゴシック" pitchFamily="34" charset="-128"/>
              </a:rPr>
              <a:t>Hirsh </a:t>
            </a:r>
            <a:r>
              <a:rPr lang="en-GB" sz="1000" dirty="0">
                <a:solidFill>
                  <a:schemeClr val="bg2"/>
                </a:solidFill>
                <a:ea typeface="ＭＳ Ｐゴシック" pitchFamily="34" charset="-128"/>
              </a:rPr>
              <a:t>J et al. Chest 2008;133;141S–159S</a:t>
            </a:r>
          </a:p>
          <a:p>
            <a:pPr eaLnBrk="1" hangingPunct="1">
              <a:spcBef>
                <a:spcPts val="0"/>
              </a:spcBef>
            </a:pPr>
            <a:r>
              <a:rPr lang="en-GB" sz="1000" dirty="0">
                <a:solidFill>
                  <a:schemeClr val="bg2"/>
                </a:solidFill>
                <a:ea typeface="ＭＳ Ｐゴシック" pitchFamily="34" charset="-128"/>
              </a:rPr>
              <a:t>2. Ansell J et al. Chest 2008;133;160S–198S</a:t>
            </a:r>
          </a:p>
        </p:txBody>
      </p:sp>
    </p:spTree>
    <p:extLst>
      <p:ext uri="{BB962C8B-B14F-4D97-AF65-F5344CB8AC3E}">
        <p14:creationId xmlns:p14="http://schemas.microsoft.com/office/powerpoint/2010/main" val="47140214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z="4400" dirty="0" smtClean="0">
                <a:latin typeface="Bernard MT Condensed"/>
                <a:cs typeface="Bernard MT Condensed"/>
              </a:rPr>
              <a:t>Past History</a:t>
            </a:r>
            <a:endParaRPr lang="en-US" sz="4400" dirty="0">
              <a:latin typeface="Bernard MT Condensed"/>
              <a:cs typeface="Bernard MT Condensed"/>
            </a:endParaRPr>
          </a:p>
        </p:txBody>
      </p:sp>
      <p:sp>
        <p:nvSpPr>
          <p:cNvPr id="3" name="Content Placeholder 2"/>
          <p:cNvSpPr>
            <a:spLocks noGrp="1"/>
          </p:cNvSpPr>
          <p:nvPr>
            <p:ph idx="1"/>
          </p:nvPr>
        </p:nvSpPr>
        <p:spPr>
          <a:xfrm>
            <a:off x="571500" y="1904999"/>
            <a:ext cx="8001000" cy="4576547"/>
          </a:xfrm>
        </p:spPr>
        <p:txBody>
          <a:bodyPr>
            <a:noAutofit/>
          </a:bodyPr>
          <a:lstStyle/>
          <a:p>
            <a:r>
              <a:rPr lang="en-US" sz="3200" b="1" dirty="0" smtClean="0">
                <a:latin typeface="Abadi MT Condensed Light"/>
                <a:cs typeface="Abadi MT Condensed Light"/>
              </a:rPr>
              <a:t>1998: Diabetes</a:t>
            </a:r>
          </a:p>
          <a:p>
            <a:r>
              <a:rPr lang="en-US" sz="3200" b="1" dirty="0" smtClean="0">
                <a:latin typeface="Abadi MT Condensed Light"/>
                <a:cs typeface="Abadi MT Condensed Light"/>
              </a:rPr>
              <a:t>2004 : Presented with ataxia confusion and headaches ? Cause</a:t>
            </a:r>
          </a:p>
          <a:p>
            <a:r>
              <a:rPr lang="en-US" sz="3200" b="1" dirty="0" smtClean="0">
                <a:latin typeface="Abadi MT Condensed Light"/>
                <a:cs typeface="Abadi MT Condensed Light"/>
              </a:rPr>
              <a:t>2007: Slurred speech and confusion : Put down to alcohol intoxification </a:t>
            </a:r>
          </a:p>
          <a:p>
            <a:r>
              <a:rPr lang="en-US" sz="3200" b="1" dirty="0" smtClean="0">
                <a:latin typeface="Abadi MT Condensed Light"/>
                <a:cs typeface="Abadi MT Condensed Light"/>
              </a:rPr>
              <a:t>August 2011: Slurred speech, facial drop AF and diagnosed with TIA/CVA and warfarinised</a:t>
            </a:r>
            <a:endParaRPr lang="en-US" sz="3200" b="1" dirty="0">
              <a:latin typeface="Abadi MT Condensed Light"/>
              <a:cs typeface="Abadi MT Condensed Light"/>
            </a:endParaRPr>
          </a:p>
        </p:txBody>
      </p:sp>
    </p:spTree>
  </p:cSld>
  <p:clrMapOvr>
    <a:masterClrMapping/>
  </p:clrMapOvr>
  <p:transition xmlns:p14="http://schemas.microsoft.com/office/powerpoint/2010/main" spd="med">
    <p:pull/>
  </p:transition>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idx="4294967295"/>
          </p:nvPr>
        </p:nvSpPr>
        <p:spPr>
          <a:xfrm>
            <a:off x="367796" y="441465"/>
            <a:ext cx="8072803" cy="492443"/>
          </a:xfrm>
        </p:spPr>
        <p:txBody>
          <a:bodyPr>
            <a:normAutofit fontScale="90000"/>
          </a:bodyPr>
          <a:lstStyle/>
          <a:p>
            <a:pPr eaLnBrk="1" hangingPunct="1"/>
            <a:r>
              <a:rPr lang="en-GB" dirty="0" smtClean="0">
                <a:ea typeface="ヒラギノ角ゴ Pro W3" charset="-128"/>
              </a:rPr>
              <a:t>Coagulation pathway</a:t>
            </a:r>
            <a:endParaRPr lang="en-GB" baseline="30000" dirty="0" smtClean="0">
              <a:ea typeface="ヒラギノ角ゴ Pro W3" charset="-128"/>
            </a:endParaRPr>
          </a:p>
        </p:txBody>
      </p:sp>
      <p:sp>
        <p:nvSpPr>
          <p:cNvPr id="52227" name="AutoShape 100"/>
          <p:cNvSpPr>
            <a:spLocks noChangeArrowheads="1"/>
          </p:cNvSpPr>
          <p:nvPr/>
        </p:nvSpPr>
        <p:spPr bwMode="auto">
          <a:xfrm rot="2616169">
            <a:off x="1937620" y="1946877"/>
            <a:ext cx="279430" cy="143624"/>
          </a:xfrm>
          <a:prstGeom prst="rightArrow">
            <a:avLst>
              <a:gd name="adj1" fmla="val 50000"/>
              <a:gd name="adj2" fmla="val 49168"/>
            </a:avLst>
          </a:prstGeom>
          <a:solidFill>
            <a:srgbClr val="2F9752"/>
          </a:solidFill>
          <a:ln w="9525">
            <a:solidFill>
              <a:srgbClr val="2F9752"/>
            </a:solidFill>
            <a:miter lim="800000"/>
            <a:headEnd/>
            <a:tailEnd/>
          </a:ln>
        </p:spPr>
        <p:txBody>
          <a:bodyPr wrap="none" anchor="ctr"/>
          <a:lstStyle/>
          <a:p>
            <a:pPr algn="ctr"/>
            <a:endParaRPr lang="en-GB" dirty="0"/>
          </a:p>
        </p:txBody>
      </p:sp>
      <p:sp>
        <p:nvSpPr>
          <p:cNvPr id="52228" name="Text Box 101"/>
          <p:cNvSpPr txBox="1">
            <a:spLocks noChangeArrowheads="1"/>
          </p:cNvSpPr>
          <p:nvPr/>
        </p:nvSpPr>
        <p:spPr bwMode="auto">
          <a:xfrm>
            <a:off x="1446337" y="1563688"/>
            <a:ext cx="700001"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ヒラギノ角ゴ Pro W3" charset="-128"/>
              </a:defRPr>
            </a:lvl1pPr>
            <a:lvl2pPr marL="742950" indent="-285750" eaLnBrk="0" hangingPunct="0">
              <a:defRPr>
                <a:solidFill>
                  <a:schemeClr val="tx1"/>
                </a:solidFill>
                <a:latin typeface="Arial" pitchFamily="34" charset="0"/>
                <a:ea typeface="ヒラギノ角ゴ Pro W3" charset="-128"/>
              </a:defRPr>
            </a:lvl2pPr>
            <a:lvl3pPr marL="1143000" indent="-228600" eaLnBrk="0" hangingPunct="0">
              <a:defRPr>
                <a:solidFill>
                  <a:schemeClr val="tx1"/>
                </a:solidFill>
                <a:latin typeface="Arial" pitchFamily="34" charset="0"/>
                <a:ea typeface="ヒラギノ角ゴ Pro W3" charset="-128"/>
              </a:defRPr>
            </a:lvl3pPr>
            <a:lvl4pPr marL="1600200" indent="-228600" eaLnBrk="0" hangingPunct="0">
              <a:defRPr>
                <a:solidFill>
                  <a:schemeClr val="tx1"/>
                </a:solidFill>
                <a:latin typeface="Arial" pitchFamily="34" charset="0"/>
                <a:ea typeface="ヒラギノ角ゴ Pro W3" charset="-128"/>
              </a:defRPr>
            </a:lvl4pPr>
            <a:lvl5pPr marL="2057400" indent="-228600" eaLnBrk="0" hangingPunct="0">
              <a:defRPr>
                <a:solidFill>
                  <a:schemeClr val="tx1"/>
                </a:solidFill>
                <a:latin typeface="Arial" pitchFamily="34" charset="0"/>
                <a:ea typeface="ヒラギノ角ゴ Pro W3" charset="-128"/>
              </a:defRPr>
            </a:lvl5pPr>
            <a:lvl6pPr marL="2514600" indent="-228600" eaLnBrk="0" fontAlgn="base" hangingPunct="0">
              <a:spcBef>
                <a:spcPct val="50000"/>
              </a:spcBef>
              <a:spcAft>
                <a:spcPct val="0"/>
              </a:spcAft>
              <a:defRPr>
                <a:solidFill>
                  <a:schemeClr val="tx1"/>
                </a:solidFill>
                <a:latin typeface="Arial" pitchFamily="34" charset="0"/>
                <a:ea typeface="ヒラギノ角ゴ Pro W3" charset="-128"/>
              </a:defRPr>
            </a:lvl6pPr>
            <a:lvl7pPr marL="2971800" indent="-228600" eaLnBrk="0" fontAlgn="base" hangingPunct="0">
              <a:spcBef>
                <a:spcPct val="50000"/>
              </a:spcBef>
              <a:spcAft>
                <a:spcPct val="0"/>
              </a:spcAft>
              <a:defRPr>
                <a:solidFill>
                  <a:schemeClr val="tx1"/>
                </a:solidFill>
                <a:latin typeface="Arial" pitchFamily="34" charset="0"/>
                <a:ea typeface="ヒラギノ角ゴ Pro W3" charset="-128"/>
              </a:defRPr>
            </a:lvl7pPr>
            <a:lvl8pPr marL="3429000" indent="-228600" eaLnBrk="0" fontAlgn="base" hangingPunct="0">
              <a:spcBef>
                <a:spcPct val="50000"/>
              </a:spcBef>
              <a:spcAft>
                <a:spcPct val="0"/>
              </a:spcAft>
              <a:defRPr>
                <a:solidFill>
                  <a:schemeClr val="tx1"/>
                </a:solidFill>
                <a:latin typeface="Arial" pitchFamily="34" charset="0"/>
                <a:ea typeface="ヒラギノ角ゴ Pro W3" charset="-128"/>
              </a:defRPr>
            </a:lvl8pPr>
            <a:lvl9pPr marL="3886200" indent="-228600" eaLnBrk="0" fontAlgn="base" hangingPunct="0">
              <a:spcBef>
                <a:spcPct val="50000"/>
              </a:spcBef>
              <a:spcAft>
                <a:spcPct val="0"/>
              </a:spcAft>
              <a:defRPr>
                <a:solidFill>
                  <a:schemeClr val="tx1"/>
                </a:solidFill>
                <a:latin typeface="Arial" pitchFamily="34" charset="0"/>
                <a:ea typeface="ヒラギノ角ゴ Pro W3" charset="-128"/>
              </a:defRPr>
            </a:lvl9pPr>
          </a:lstStyle>
          <a:p>
            <a:pPr eaLnBrk="1" hangingPunct="1"/>
            <a:r>
              <a:rPr lang="en-GB" sz="1600" b="1" dirty="0">
                <a:solidFill>
                  <a:srgbClr val="2F9752"/>
                </a:solidFill>
                <a:ea typeface="ＭＳ Ｐゴシック" pitchFamily="34" charset="-128"/>
              </a:rPr>
              <a:t> VKA</a:t>
            </a:r>
          </a:p>
        </p:txBody>
      </p:sp>
      <p:sp>
        <p:nvSpPr>
          <p:cNvPr id="52229" name="Text Box 106"/>
          <p:cNvSpPr txBox="1">
            <a:spLocks noChangeArrowheads="1"/>
          </p:cNvSpPr>
          <p:nvPr/>
        </p:nvSpPr>
        <p:spPr bwMode="auto">
          <a:xfrm>
            <a:off x="6523112" y="1515983"/>
            <a:ext cx="720969"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ヒラギノ角ゴ Pro W3" charset="-128"/>
              </a:defRPr>
            </a:lvl1pPr>
            <a:lvl2pPr marL="742950" indent="-285750" eaLnBrk="0" hangingPunct="0">
              <a:defRPr>
                <a:solidFill>
                  <a:schemeClr val="tx1"/>
                </a:solidFill>
                <a:latin typeface="Arial" pitchFamily="34" charset="0"/>
                <a:ea typeface="ヒラギノ角ゴ Pro W3" charset="-128"/>
              </a:defRPr>
            </a:lvl2pPr>
            <a:lvl3pPr marL="1143000" indent="-228600" eaLnBrk="0" hangingPunct="0">
              <a:defRPr>
                <a:solidFill>
                  <a:schemeClr val="tx1"/>
                </a:solidFill>
                <a:latin typeface="Arial" pitchFamily="34" charset="0"/>
                <a:ea typeface="ヒラギノ角ゴ Pro W3" charset="-128"/>
              </a:defRPr>
            </a:lvl3pPr>
            <a:lvl4pPr marL="1600200" indent="-228600" eaLnBrk="0" hangingPunct="0">
              <a:defRPr>
                <a:solidFill>
                  <a:schemeClr val="tx1"/>
                </a:solidFill>
                <a:latin typeface="Arial" pitchFamily="34" charset="0"/>
                <a:ea typeface="ヒラギノ角ゴ Pro W3" charset="-128"/>
              </a:defRPr>
            </a:lvl4pPr>
            <a:lvl5pPr marL="2057400" indent="-228600" eaLnBrk="0" hangingPunct="0">
              <a:defRPr>
                <a:solidFill>
                  <a:schemeClr val="tx1"/>
                </a:solidFill>
                <a:latin typeface="Arial" pitchFamily="34" charset="0"/>
                <a:ea typeface="ヒラギノ角ゴ Pro W3" charset="-128"/>
              </a:defRPr>
            </a:lvl5pPr>
            <a:lvl6pPr marL="2514600" indent="-228600" eaLnBrk="0" fontAlgn="base" hangingPunct="0">
              <a:spcBef>
                <a:spcPct val="50000"/>
              </a:spcBef>
              <a:spcAft>
                <a:spcPct val="0"/>
              </a:spcAft>
              <a:defRPr>
                <a:solidFill>
                  <a:schemeClr val="tx1"/>
                </a:solidFill>
                <a:latin typeface="Arial" pitchFamily="34" charset="0"/>
                <a:ea typeface="ヒラギノ角ゴ Pro W3" charset="-128"/>
              </a:defRPr>
            </a:lvl6pPr>
            <a:lvl7pPr marL="2971800" indent="-228600" eaLnBrk="0" fontAlgn="base" hangingPunct="0">
              <a:spcBef>
                <a:spcPct val="50000"/>
              </a:spcBef>
              <a:spcAft>
                <a:spcPct val="0"/>
              </a:spcAft>
              <a:defRPr>
                <a:solidFill>
                  <a:schemeClr val="tx1"/>
                </a:solidFill>
                <a:latin typeface="Arial" pitchFamily="34" charset="0"/>
                <a:ea typeface="ヒラギノ角ゴ Pro W3" charset="-128"/>
              </a:defRPr>
            </a:lvl7pPr>
            <a:lvl8pPr marL="3429000" indent="-228600" eaLnBrk="0" fontAlgn="base" hangingPunct="0">
              <a:spcBef>
                <a:spcPct val="50000"/>
              </a:spcBef>
              <a:spcAft>
                <a:spcPct val="0"/>
              </a:spcAft>
              <a:defRPr>
                <a:solidFill>
                  <a:schemeClr val="tx1"/>
                </a:solidFill>
                <a:latin typeface="Arial" pitchFamily="34" charset="0"/>
                <a:ea typeface="ヒラギノ角ゴ Pro W3" charset="-128"/>
              </a:defRPr>
            </a:lvl8pPr>
            <a:lvl9pPr marL="3886200" indent="-228600" eaLnBrk="0" fontAlgn="base" hangingPunct="0">
              <a:spcBef>
                <a:spcPct val="50000"/>
              </a:spcBef>
              <a:spcAft>
                <a:spcPct val="0"/>
              </a:spcAft>
              <a:defRPr>
                <a:solidFill>
                  <a:schemeClr val="tx1"/>
                </a:solidFill>
                <a:latin typeface="Arial" pitchFamily="34" charset="0"/>
                <a:ea typeface="ヒラギノ角ゴ Pro W3" charset="-128"/>
              </a:defRPr>
            </a:lvl9pPr>
          </a:lstStyle>
          <a:p>
            <a:pPr eaLnBrk="1" hangingPunct="1"/>
            <a:r>
              <a:rPr lang="en-GB" sz="1600" b="1" dirty="0">
                <a:solidFill>
                  <a:srgbClr val="66FF33"/>
                </a:solidFill>
                <a:ea typeface="ＭＳ Ｐゴシック" pitchFamily="34" charset="-128"/>
              </a:rPr>
              <a:t> </a:t>
            </a:r>
            <a:r>
              <a:rPr lang="en-GB" sz="1600" b="1" dirty="0">
                <a:solidFill>
                  <a:srgbClr val="2F9752"/>
                </a:solidFill>
                <a:ea typeface="ＭＳ Ｐゴシック" pitchFamily="34" charset="-128"/>
              </a:rPr>
              <a:t>VKA</a:t>
            </a:r>
          </a:p>
        </p:txBody>
      </p:sp>
      <p:sp>
        <p:nvSpPr>
          <p:cNvPr id="52230" name="AutoShape 107"/>
          <p:cNvSpPr>
            <a:spLocks noChangeArrowheads="1"/>
          </p:cNvSpPr>
          <p:nvPr/>
        </p:nvSpPr>
        <p:spPr bwMode="auto">
          <a:xfrm rot="10800000">
            <a:off x="6027127" y="1549400"/>
            <a:ext cx="279430" cy="143624"/>
          </a:xfrm>
          <a:prstGeom prst="rightArrow">
            <a:avLst>
              <a:gd name="adj1" fmla="val 50000"/>
              <a:gd name="adj2" fmla="val 49168"/>
            </a:avLst>
          </a:prstGeom>
          <a:solidFill>
            <a:srgbClr val="2F9752"/>
          </a:solidFill>
          <a:ln w="9525">
            <a:solidFill>
              <a:srgbClr val="2F9752"/>
            </a:solidFill>
            <a:miter lim="800000"/>
            <a:headEnd/>
            <a:tailEnd/>
          </a:ln>
        </p:spPr>
        <p:txBody>
          <a:bodyPr rot="10800000" wrap="none" anchor="ctr"/>
          <a:lstStyle/>
          <a:p>
            <a:pPr algn="ctr"/>
            <a:endParaRPr lang="en-GB" dirty="0"/>
          </a:p>
        </p:txBody>
      </p:sp>
      <p:sp>
        <p:nvSpPr>
          <p:cNvPr id="52231" name="AutoShape 108"/>
          <p:cNvSpPr>
            <a:spLocks noChangeArrowheads="1"/>
          </p:cNvSpPr>
          <p:nvPr/>
        </p:nvSpPr>
        <p:spPr bwMode="auto">
          <a:xfrm rot="8195524">
            <a:off x="6287470" y="1987173"/>
            <a:ext cx="287215" cy="146050"/>
          </a:xfrm>
          <a:prstGeom prst="rightArrow">
            <a:avLst>
              <a:gd name="adj1" fmla="val 50000"/>
              <a:gd name="adj2" fmla="val 49168"/>
            </a:avLst>
          </a:prstGeom>
          <a:solidFill>
            <a:srgbClr val="2F9752"/>
          </a:solidFill>
          <a:ln w="9525">
            <a:solidFill>
              <a:srgbClr val="2F9752"/>
            </a:solidFill>
            <a:miter lim="800000"/>
            <a:headEnd/>
            <a:tailEnd/>
          </a:ln>
        </p:spPr>
        <p:txBody>
          <a:bodyPr rot="10800000" wrap="none" anchor="ctr"/>
          <a:lstStyle/>
          <a:p>
            <a:pPr algn="ctr"/>
            <a:endParaRPr lang="en-GB" dirty="0"/>
          </a:p>
        </p:txBody>
      </p:sp>
      <p:grpSp>
        <p:nvGrpSpPr>
          <p:cNvPr id="2" name="Group 106"/>
          <p:cNvGrpSpPr>
            <a:grpSpLocks/>
          </p:cNvGrpSpPr>
          <p:nvPr/>
        </p:nvGrpSpPr>
        <p:grpSpPr bwMode="auto">
          <a:xfrm>
            <a:off x="6581728" y="2956303"/>
            <a:ext cx="2181958" cy="1733550"/>
            <a:chOff x="240" y="2388"/>
            <a:chExt cx="1374" cy="1092"/>
          </a:xfrm>
        </p:grpSpPr>
        <p:pic>
          <p:nvPicPr>
            <p:cNvPr id="52287" name="Picture 7" descr="transform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 y="3016"/>
              <a:ext cx="412"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88" name="Picture 9" descr="catalysi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 y="3253"/>
              <a:ext cx="416" cy="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89" name="Text Box 11"/>
            <p:cNvSpPr txBox="1">
              <a:spLocks noChangeArrowheads="1"/>
            </p:cNvSpPr>
            <p:nvPr/>
          </p:nvSpPr>
          <p:spPr bwMode="auto">
            <a:xfrm>
              <a:off x="758" y="2483"/>
              <a:ext cx="811"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ヒラギノ角ゴ Pro W3" charset="-128"/>
                </a:defRPr>
              </a:lvl1pPr>
              <a:lvl2pPr marL="742950" indent="-285750" eaLnBrk="0" hangingPunct="0">
                <a:defRPr>
                  <a:solidFill>
                    <a:schemeClr val="tx1"/>
                  </a:solidFill>
                  <a:latin typeface="Arial" pitchFamily="34" charset="0"/>
                  <a:ea typeface="ヒラギノ角ゴ Pro W3" charset="-128"/>
                </a:defRPr>
              </a:lvl2pPr>
              <a:lvl3pPr marL="1143000" indent="-228600" eaLnBrk="0" hangingPunct="0">
                <a:defRPr>
                  <a:solidFill>
                    <a:schemeClr val="tx1"/>
                  </a:solidFill>
                  <a:latin typeface="Arial" pitchFamily="34" charset="0"/>
                  <a:ea typeface="ヒラギノ角ゴ Pro W3" charset="-128"/>
                </a:defRPr>
              </a:lvl3pPr>
              <a:lvl4pPr marL="1600200" indent="-228600" eaLnBrk="0" hangingPunct="0">
                <a:defRPr>
                  <a:solidFill>
                    <a:schemeClr val="tx1"/>
                  </a:solidFill>
                  <a:latin typeface="Arial" pitchFamily="34" charset="0"/>
                  <a:ea typeface="ヒラギノ角ゴ Pro W3" charset="-128"/>
                </a:defRPr>
              </a:lvl4pPr>
              <a:lvl5pPr marL="2057400" indent="-228600" eaLnBrk="0" hangingPunct="0">
                <a:defRPr>
                  <a:solidFill>
                    <a:schemeClr val="tx1"/>
                  </a:solidFill>
                  <a:latin typeface="Arial" pitchFamily="34" charset="0"/>
                  <a:ea typeface="ヒラギノ角ゴ Pro W3" charset="-128"/>
                </a:defRPr>
              </a:lvl5pPr>
              <a:lvl6pPr marL="2514600" indent="-228600" eaLnBrk="0" fontAlgn="base" hangingPunct="0">
                <a:spcBef>
                  <a:spcPct val="50000"/>
                </a:spcBef>
                <a:spcAft>
                  <a:spcPct val="0"/>
                </a:spcAft>
                <a:defRPr>
                  <a:solidFill>
                    <a:schemeClr val="tx1"/>
                  </a:solidFill>
                  <a:latin typeface="Arial" pitchFamily="34" charset="0"/>
                  <a:ea typeface="ヒラギノ角ゴ Pro W3" charset="-128"/>
                </a:defRPr>
              </a:lvl6pPr>
              <a:lvl7pPr marL="2971800" indent="-228600" eaLnBrk="0" fontAlgn="base" hangingPunct="0">
                <a:spcBef>
                  <a:spcPct val="50000"/>
                </a:spcBef>
                <a:spcAft>
                  <a:spcPct val="0"/>
                </a:spcAft>
                <a:defRPr>
                  <a:solidFill>
                    <a:schemeClr val="tx1"/>
                  </a:solidFill>
                  <a:latin typeface="Arial" pitchFamily="34" charset="0"/>
                  <a:ea typeface="ヒラギノ角ゴ Pro W3" charset="-128"/>
                </a:defRPr>
              </a:lvl7pPr>
              <a:lvl8pPr marL="3429000" indent="-228600" eaLnBrk="0" fontAlgn="base" hangingPunct="0">
                <a:spcBef>
                  <a:spcPct val="50000"/>
                </a:spcBef>
                <a:spcAft>
                  <a:spcPct val="0"/>
                </a:spcAft>
                <a:defRPr>
                  <a:solidFill>
                    <a:schemeClr val="tx1"/>
                  </a:solidFill>
                  <a:latin typeface="Arial" pitchFamily="34" charset="0"/>
                  <a:ea typeface="ヒラギノ角ゴ Pro W3" charset="-128"/>
                </a:defRPr>
              </a:lvl8pPr>
              <a:lvl9pPr marL="3886200" indent="-228600" eaLnBrk="0" fontAlgn="base" hangingPunct="0">
                <a:spcBef>
                  <a:spcPct val="50000"/>
                </a:spcBef>
                <a:spcAft>
                  <a:spcPct val="0"/>
                </a:spcAft>
                <a:defRPr>
                  <a:solidFill>
                    <a:schemeClr val="tx1"/>
                  </a:solidFill>
                  <a:latin typeface="Arial" pitchFamily="34" charset="0"/>
                  <a:ea typeface="ヒラギノ角ゴ Pro W3" charset="-128"/>
                </a:defRPr>
              </a:lvl9pPr>
            </a:lstStyle>
            <a:p>
              <a:pPr eaLnBrk="1" hangingPunct="1"/>
              <a:r>
                <a:rPr lang="en-GB" sz="1200" b="1" dirty="0">
                  <a:solidFill>
                    <a:srgbClr val="FF0000"/>
                  </a:solidFill>
                  <a:ea typeface="ＭＳ Ｐゴシック" pitchFamily="34" charset="-128"/>
                </a:rPr>
                <a:t>Inactive Factor</a:t>
              </a:r>
            </a:p>
          </p:txBody>
        </p:sp>
        <p:sp>
          <p:nvSpPr>
            <p:cNvPr id="52290" name="Text Box 12"/>
            <p:cNvSpPr txBox="1">
              <a:spLocks noChangeArrowheads="1"/>
            </p:cNvSpPr>
            <p:nvPr/>
          </p:nvSpPr>
          <p:spPr bwMode="auto">
            <a:xfrm>
              <a:off x="758" y="2734"/>
              <a:ext cx="815"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ヒラギノ角ゴ Pro W3" charset="-128"/>
                </a:defRPr>
              </a:lvl1pPr>
              <a:lvl2pPr marL="742950" indent="-285750" eaLnBrk="0" hangingPunct="0">
                <a:defRPr>
                  <a:solidFill>
                    <a:schemeClr val="tx1"/>
                  </a:solidFill>
                  <a:latin typeface="Arial" pitchFamily="34" charset="0"/>
                  <a:ea typeface="ヒラギノ角ゴ Pro W3" charset="-128"/>
                </a:defRPr>
              </a:lvl2pPr>
              <a:lvl3pPr marL="1143000" indent="-228600" eaLnBrk="0" hangingPunct="0">
                <a:defRPr>
                  <a:solidFill>
                    <a:schemeClr val="tx1"/>
                  </a:solidFill>
                  <a:latin typeface="Arial" pitchFamily="34" charset="0"/>
                  <a:ea typeface="ヒラギノ角ゴ Pro W3" charset="-128"/>
                </a:defRPr>
              </a:lvl3pPr>
              <a:lvl4pPr marL="1600200" indent="-228600" eaLnBrk="0" hangingPunct="0">
                <a:defRPr>
                  <a:solidFill>
                    <a:schemeClr val="tx1"/>
                  </a:solidFill>
                  <a:latin typeface="Arial" pitchFamily="34" charset="0"/>
                  <a:ea typeface="ヒラギノ角ゴ Pro W3" charset="-128"/>
                </a:defRPr>
              </a:lvl4pPr>
              <a:lvl5pPr marL="2057400" indent="-228600" eaLnBrk="0" hangingPunct="0">
                <a:defRPr>
                  <a:solidFill>
                    <a:schemeClr val="tx1"/>
                  </a:solidFill>
                  <a:latin typeface="Arial" pitchFamily="34" charset="0"/>
                  <a:ea typeface="ヒラギノ角ゴ Pro W3" charset="-128"/>
                </a:defRPr>
              </a:lvl5pPr>
              <a:lvl6pPr marL="2514600" indent="-228600" eaLnBrk="0" fontAlgn="base" hangingPunct="0">
                <a:spcBef>
                  <a:spcPct val="50000"/>
                </a:spcBef>
                <a:spcAft>
                  <a:spcPct val="0"/>
                </a:spcAft>
                <a:defRPr>
                  <a:solidFill>
                    <a:schemeClr val="tx1"/>
                  </a:solidFill>
                  <a:latin typeface="Arial" pitchFamily="34" charset="0"/>
                  <a:ea typeface="ヒラギノ角ゴ Pro W3" charset="-128"/>
                </a:defRPr>
              </a:lvl6pPr>
              <a:lvl7pPr marL="2971800" indent="-228600" eaLnBrk="0" fontAlgn="base" hangingPunct="0">
                <a:spcBef>
                  <a:spcPct val="50000"/>
                </a:spcBef>
                <a:spcAft>
                  <a:spcPct val="0"/>
                </a:spcAft>
                <a:defRPr>
                  <a:solidFill>
                    <a:schemeClr val="tx1"/>
                  </a:solidFill>
                  <a:latin typeface="Arial" pitchFamily="34" charset="0"/>
                  <a:ea typeface="ヒラギノ角ゴ Pro W3" charset="-128"/>
                </a:defRPr>
              </a:lvl7pPr>
              <a:lvl8pPr marL="3429000" indent="-228600" eaLnBrk="0" fontAlgn="base" hangingPunct="0">
                <a:spcBef>
                  <a:spcPct val="50000"/>
                </a:spcBef>
                <a:spcAft>
                  <a:spcPct val="0"/>
                </a:spcAft>
                <a:defRPr>
                  <a:solidFill>
                    <a:schemeClr val="tx1"/>
                  </a:solidFill>
                  <a:latin typeface="Arial" pitchFamily="34" charset="0"/>
                  <a:ea typeface="ヒラギノ角ゴ Pro W3" charset="-128"/>
                </a:defRPr>
              </a:lvl8pPr>
              <a:lvl9pPr marL="3886200" indent="-228600" eaLnBrk="0" fontAlgn="base" hangingPunct="0">
                <a:spcBef>
                  <a:spcPct val="50000"/>
                </a:spcBef>
                <a:spcAft>
                  <a:spcPct val="0"/>
                </a:spcAft>
                <a:defRPr>
                  <a:solidFill>
                    <a:schemeClr val="tx1"/>
                  </a:solidFill>
                  <a:latin typeface="Arial" pitchFamily="34" charset="0"/>
                  <a:ea typeface="ヒラギノ角ゴ Pro W3" charset="-128"/>
                </a:defRPr>
              </a:lvl9pPr>
            </a:lstStyle>
            <a:p>
              <a:pPr eaLnBrk="1" hangingPunct="1"/>
              <a:r>
                <a:rPr lang="en-GB" sz="1200" b="1" dirty="0">
                  <a:solidFill>
                    <a:srgbClr val="FF0000"/>
                  </a:solidFill>
                  <a:ea typeface="ＭＳ Ｐゴシック" pitchFamily="34" charset="-128"/>
                </a:rPr>
                <a:t>Active Factor</a:t>
              </a:r>
            </a:p>
          </p:txBody>
        </p:sp>
        <p:sp>
          <p:nvSpPr>
            <p:cNvPr id="52291" name="Text Box 13"/>
            <p:cNvSpPr txBox="1">
              <a:spLocks noChangeArrowheads="1"/>
            </p:cNvSpPr>
            <p:nvPr/>
          </p:nvSpPr>
          <p:spPr bwMode="auto">
            <a:xfrm>
              <a:off x="758" y="2976"/>
              <a:ext cx="831"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ヒラギノ角ゴ Pro W3" charset="-128"/>
                </a:defRPr>
              </a:lvl1pPr>
              <a:lvl2pPr marL="742950" indent="-285750" eaLnBrk="0" hangingPunct="0">
                <a:defRPr>
                  <a:solidFill>
                    <a:schemeClr val="tx1"/>
                  </a:solidFill>
                  <a:latin typeface="Arial" pitchFamily="34" charset="0"/>
                  <a:ea typeface="ヒラギノ角ゴ Pro W3" charset="-128"/>
                </a:defRPr>
              </a:lvl2pPr>
              <a:lvl3pPr marL="1143000" indent="-228600" eaLnBrk="0" hangingPunct="0">
                <a:defRPr>
                  <a:solidFill>
                    <a:schemeClr val="tx1"/>
                  </a:solidFill>
                  <a:latin typeface="Arial" pitchFamily="34" charset="0"/>
                  <a:ea typeface="ヒラギノ角ゴ Pro W3" charset="-128"/>
                </a:defRPr>
              </a:lvl3pPr>
              <a:lvl4pPr marL="1600200" indent="-228600" eaLnBrk="0" hangingPunct="0">
                <a:defRPr>
                  <a:solidFill>
                    <a:schemeClr val="tx1"/>
                  </a:solidFill>
                  <a:latin typeface="Arial" pitchFamily="34" charset="0"/>
                  <a:ea typeface="ヒラギノ角ゴ Pro W3" charset="-128"/>
                </a:defRPr>
              </a:lvl4pPr>
              <a:lvl5pPr marL="2057400" indent="-228600" eaLnBrk="0" hangingPunct="0">
                <a:defRPr>
                  <a:solidFill>
                    <a:schemeClr val="tx1"/>
                  </a:solidFill>
                  <a:latin typeface="Arial" pitchFamily="34" charset="0"/>
                  <a:ea typeface="ヒラギノ角ゴ Pro W3" charset="-128"/>
                </a:defRPr>
              </a:lvl5pPr>
              <a:lvl6pPr marL="2514600" indent="-228600" eaLnBrk="0" fontAlgn="base" hangingPunct="0">
                <a:spcBef>
                  <a:spcPct val="50000"/>
                </a:spcBef>
                <a:spcAft>
                  <a:spcPct val="0"/>
                </a:spcAft>
                <a:defRPr>
                  <a:solidFill>
                    <a:schemeClr val="tx1"/>
                  </a:solidFill>
                  <a:latin typeface="Arial" pitchFamily="34" charset="0"/>
                  <a:ea typeface="ヒラギノ角ゴ Pro W3" charset="-128"/>
                </a:defRPr>
              </a:lvl6pPr>
              <a:lvl7pPr marL="2971800" indent="-228600" eaLnBrk="0" fontAlgn="base" hangingPunct="0">
                <a:spcBef>
                  <a:spcPct val="50000"/>
                </a:spcBef>
                <a:spcAft>
                  <a:spcPct val="0"/>
                </a:spcAft>
                <a:defRPr>
                  <a:solidFill>
                    <a:schemeClr val="tx1"/>
                  </a:solidFill>
                  <a:latin typeface="Arial" pitchFamily="34" charset="0"/>
                  <a:ea typeface="ヒラギノ角ゴ Pro W3" charset="-128"/>
                </a:defRPr>
              </a:lvl7pPr>
              <a:lvl8pPr marL="3429000" indent="-228600" eaLnBrk="0" fontAlgn="base" hangingPunct="0">
                <a:spcBef>
                  <a:spcPct val="50000"/>
                </a:spcBef>
                <a:spcAft>
                  <a:spcPct val="0"/>
                </a:spcAft>
                <a:defRPr>
                  <a:solidFill>
                    <a:schemeClr val="tx1"/>
                  </a:solidFill>
                  <a:latin typeface="Arial" pitchFamily="34" charset="0"/>
                  <a:ea typeface="ヒラギノ角ゴ Pro W3" charset="-128"/>
                </a:defRPr>
              </a:lvl8pPr>
              <a:lvl9pPr marL="3886200" indent="-228600" eaLnBrk="0" fontAlgn="base" hangingPunct="0">
                <a:spcBef>
                  <a:spcPct val="50000"/>
                </a:spcBef>
                <a:spcAft>
                  <a:spcPct val="0"/>
                </a:spcAft>
                <a:defRPr>
                  <a:solidFill>
                    <a:schemeClr val="tx1"/>
                  </a:solidFill>
                  <a:latin typeface="Arial" pitchFamily="34" charset="0"/>
                  <a:ea typeface="ヒラギノ角ゴ Pro W3" charset="-128"/>
                </a:defRPr>
              </a:lvl9pPr>
            </a:lstStyle>
            <a:p>
              <a:pPr eaLnBrk="1" hangingPunct="1"/>
              <a:r>
                <a:rPr lang="en-GB" sz="1200" b="1" dirty="0">
                  <a:solidFill>
                    <a:schemeClr val="bg2"/>
                  </a:solidFill>
                  <a:ea typeface="ＭＳ Ｐゴシック" pitchFamily="34" charset="-128"/>
                </a:rPr>
                <a:t>Transformation</a:t>
              </a:r>
            </a:p>
          </p:txBody>
        </p:sp>
        <p:sp>
          <p:nvSpPr>
            <p:cNvPr id="52292" name="Text Box 14"/>
            <p:cNvSpPr txBox="1">
              <a:spLocks noChangeArrowheads="1"/>
            </p:cNvSpPr>
            <p:nvPr/>
          </p:nvSpPr>
          <p:spPr bwMode="auto">
            <a:xfrm>
              <a:off x="758" y="3223"/>
              <a:ext cx="68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ヒラギノ角ゴ Pro W3" charset="-128"/>
                </a:defRPr>
              </a:lvl1pPr>
              <a:lvl2pPr marL="742950" indent="-285750" eaLnBrk="0" hangingPunct="0">
                <a:defRPr>
                  <a:solidFill>
                    <a:schemeClr val="tx1"/>
                  </a:solidFill>
                  <a:latin typeface="Arial" pitchFamily="34" charset="0"/>
                  <a:ea typeface="ヒラギノ角ゴ Pro W3" charset="-128"/>
                </a:defRPr>
              </a:lvl2pPr>
              <a:lvl3pPr marL="1143000" indent="-228600" eaLnBrk="0" hangingPunct="0">
                <a:defRPr>
                  <a:solidFill>
                    <a:schemeClr val="tx1"/>
                  </a:solidFill>
                  <a:latin typeface="Arial" pitchFamily="34" charset="0"/>
                  <a:ea typeface="ヒラギノ角ゴ Pro W3" charset="-128"/>
                </a:defRPr>
              </a:lvl3pPr>
              <a:lvl4pPr marL="1600200" indent="-228600" eaLnBrk="0" hangingPunct="0">
                <a:defRPr>
                  <a:solidFill>
                    <a:schemeClr val="tx1"/>
                  </a:solidFill>
                  <a:latin typeface="Arial" pitchFamily="34" charset="0"/>
                  <a:ea typeface="ヒラギノ角ゴ Pro W3" charset="-128"/>
                </a:defRPr>
              </a:lvl4pPr>
              <a:lvl5pPr marL="2057400" indent="-228600" eaLnBrk="0" hangingPunct="0">
                <a:defRPr>
                  <a:solidFill>
                    <a:schemeClr val="tx1"/>
                  </a:solidFill>
                  <a:latin typeface="Arial" pitchFamily="34" charset="0"/>
                  <a:ea typeface="ヒラギノ角ゴ Pro W3" charset="-128"/>
                </a:defRPr>
              </a:lvl5pPr>
              <a:lvl6pPr marL="2514600" indent="-228600" eaLnBrk="0" fontAlgn="base" hangingPunct="0">
                <a:spcBef>
                  <a:spcPct val="50000"/>
                </a:spcBef>
                <a:spcAft>
                  <a:spcPct val="0"/>
                </a:spcAft>
                <a:defRPr>
                  <a:solidFill>
                    <a:schemeClr val="tx1"/>
                  </a:solidFill>
                  <a:latin typeface="Arial" pitchFamily="34" charset="0"/>
                  <a:ea typeface="ヒラギノ角ゴ Pro W3" charset="-128"/>
                </a:defRPr>
              </a:lvl6pPr>
              <a:lvl7pPr marL="2971800" indent="-228600" eaLnBrk="0" fontAlgn="base" hangingPunct="0">
                <a:spcBef>
                  <a:spcPct val="50000"/>
                </a:spcBef>
                <a:spcAft>
                  <a:spcPct val="0"/>
                </a:spcAft>
                <a:defRPr>
                  <a:solidFill>
                    <a:schemeClr val="tx1"/>
                  </a:solidFill>
                  <a:latin typeface="Arial" pitchFamily="34" charset="0"/>
                  <a:ea typeface="ヒラギノ角ゴ Pro W3" charset="-128"/>
                </a:defRPr>
              </a:lvl7pPr>
              <a:lvl8pPr marL="3429000" indent="-228600" eaLnBrk="0" fontAlgn="base" hangingPunct="0">
                <a:spcBef>
                  <a:spcPct val="50000"/>
                </a:spcBef>
                <a:spcAft>
                  <a:spcPct val="0"/>
                </a:spcAft>
                <a:defRPr>
                  <a:solidFill>
                    <a:schemeClr val="tx1"/>
                  </a:solidFill>
                  <a:latin typeface="Arial" pitchFamily="34" charset="0"/>
                  <a:ea typeface="ヒラギノ角ゴ Pro W3" charset="-128"/>
                </a:defRPr>
              </a:lvl8pPr>
              <a:lvl9pPr marL="3886200" indent="-228600" eaLnBrk="0" fontAlgn="base" hangingPunct="0">
                <a:spcBef>
                  <a:spcPct val="50000"/>
                </a:spcBef>
                <a:spcAft>
                  <a:spcPct val="0"/>
                </a:spcAft>
                <a:defRPr>
                  <a:solidFill>
                    <a:schemeClr val="tx1"/>
                  </a:solidFill>
                  <a:latin typeface="Arial" pitchFamily="34" charset="0"/>
                  <a:ea typeface="ヒラギノ角ゴ Pro W3" charset="-128"/>
                </a:defRPr>
              </a:lvl9pPr>
            </a:lstStyle>
            <a:p>
              <a:pPr eaLnBrk="1" hangingPunct="1"/>
              <a:r>
                <a:rPr lang="en-GB" sz="1200" b="1" dirty="0">
                  <a:solidFill>
                    <a:schemeClr val="bg2"/>
                  </a:solidFill>
                  <a:ea typeface="ＭＳ Ｐゴシック" pitchFamily="34" charset="-128"/>
                </a:rPr>
                <a:t>Catalysis</a:t>
              </a:r>
            </a:p>
          </p:txBody>
        </p:sp>
        <p:sp>
          <p:nvSpPr>
            <p:cNvPr id="52293" name="Rectangle 46"/>
            <p:cNvSpPr>
              <a:spLocks noChangeArrowheads="1"/>
            </p:cNvSpPr>
            <p:nvPr/>
          </p:nvSpPr>
          <p:spPr bwMode="auto">
            <a:xfrm>
              <a:off x="240" y="2388"/>
              <a:ext cx="1374" cy="1092"/>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dirty="0">
                <a:solidFill>
                  <a:schemeClr val="bg2"/>
                </a:solidFill>
              </a:endParaRPr>
            </a:p>
          </p:txBody>
        </p:sp>
        <p:pic>
          <p:nvPicPr>
            <p:cNvPr id="52294" name="Picture 75" descr="active factor.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30" y="2693"/>
              <a:ext cx="318" cy="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95" name="Picture 76" descr="inactive factor.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43" y="2460"/>
              <a:ext cx="301"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 name="Group 107"/>
          <p:cNvGrpSpPr>
            <a:grpSpLocks/>
          </p:cNvGrpSpPr>
          <p:nvPr/>
        </p:nvGrpSpPr>
        <p:grpSpPr bwMode="auto">
          <a:xfrm>
            <a:off x="2114551" y="1377955"/>
            <a:ext cx="4215687" cy="4706807"/>
            <a:chOff x="2720" y="980"/>
            <a:chExt cx="2730" cy="3015"/>
          </a:xfrm>
        </p:grpSpPr>
        <p:grpSp>
          <p:nvGrpSpPr>
            <p:cNvPr id="4" name="Group 108"/>
            <p:cNvGrpSpPr>
              <a:grpSpLocks/>
            </p:cNvGrpSpPr>
            <p:nvPr/>
          </p:nvGrpSpPr>
          <p:grpSpPr bwMode="auto">
            <a:xfrm>
              <a:off x="2720" y="1452"/>
              <a:ext cx="416" cy="304"/>
              <a:chOff x="2720" y="1452"/>
              <a:chExt cx="416" cy="304"/>
            </a:xfrm>
          </p:grpSpPr>
          <p:pic>
            <p:nvPicPr>
              <p:cNvPr id="52285" name="Picture 70" descr="inactive factor.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720" y="1452"/>
                <a:ext cx="416" cy="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86" name="Text Box 27"/>
              <p:cNvSpPr txBox="1">
                <a:spLocks noChangeArrowheads="1"/>
              </p:cNvSpPr>
              <p:nvPr/>
            </p:nvSpPr>
            <p:spPr bwMode="auto">
              <a:xfrm>
                <a:off x="2834" y="1505"/>
                <a:ext cx="218" cy="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ヒラギノ角ゴ Pro W3" charset="-128"/>
                  </a:defRPr>
                </a:lvl1pPr>
                <a:lvl2pPr marL="742950" indent="-285750" eaLnBrk="0" hangingPunct="0">
                  <a:defRPr>
                    <a:solidFill>
                      <a:schemeClr val="tx1"/>
                    </a:solidFill>
                    <a:latin typeface="Arial" pitchFamily="34" charset="0"/>
                    <a:ea typeface="ヒラギノ角ゴ Pro W3" charset="-128"/>
                  </a:defRPr>
                </a:lvl2pPr>
                <a:lvl3pPr marL="1143000" indent="-228600" eaLnBrk="0" hangingPunct="0">
                  <a:defRPr>
                    <a:solidFill>
                      <a:schemeClr val="tx1"/>
                    </a:solidFill>
                    <a:latin typeface="Arial" pitchFamily="34" charset="0"/>
                    <a:ea typeface="ヒラギノ角ゴ Pro W3" charset="-128"/>
                  </a:defRPr>
                </a:lvl3pPr>
                <a:lvl4pPr marL="1600200" indent="-228600" eaLnBrk="0" hangingPunct="0">
                  <a:defRPr>
                    <a:solidFill>
                      <a:schemeClr val="tx1"/>
                    </a:solidFill>
                    <a:latin typeface="Arial" pitchFamily="34" charset="0"/>
                    <a:ea typeface="ヒラギノ角ゴ Pro W3" charset="-128"/>
                  </a:defRPr>
                </a:lvl4pPr>
                <a:lvl5pPr marL="2057400" indent="-228600" eaLnBrk="0" hangingPunct="0">
                  <a:defRPr>
                    <a:solidFill>
                      <a:schemeClr val="tx1"/>
                    </a:solidFill>
                    <a:latin typeface="Arial" pitchFamily="34" charset="0"/>
                    <a:ea typeface="ヒラギノ角ゴ Pro W3" charset="-128"/>
                  </a:defRPr>
                </a:lvl5pPr>
                <a:lvl6pPr marL="2514600" indent="-228600" eaLnBrk="0" fontAlgn="base" hangingPunct="0">
                  <a:spcBef>
                    <a:spcPct val="50000"/>
                  </a:spcBef>
                  <a:spcAft>
                    <a:spcPct val="0"/>
                  </a:spcAft>
                  <a:defRPr>
                    <a:solidFill>
                      <a:schemeClr val="tx1"/>
                    </a:solidFill>
                    <a:latin typeface="Arial" pitchFamily="34" charset="0"/>
                    <a:ea typeface="ヒラギノ角ゴ Pro W3" charset="-128"/>
                  </a:defRPr>
                </a:lvl6pPr>
                <a:lvl7pPr marL="2971800" indent="-228600" eaLnBrk="0" fontAlgn="base" hangingPunct="0">
                  <a:spcBef>
                    <a:spcPct val="50000"/>
                  </a:spcBef>
                  <a:spcAft>
                    <a:spcPct val="0"/>
                  </a:spcAft>
                  <a:defRPr>
                    <a:solidFill>
                      <a:schemeClr val="tx1"/>
                    </a:solidFill>
                    <a:latin typeface="Arial" pitchFamily="34" charset="0"/>
                    <a:ea typeface="ヒラギノ角ゴ Pro W3" charset="-128"/>
                  </a:defRPr>
                </a:lvl7pPr>
                <a:lvl8pPr marL="3429000" indent="-228600" eaLnBrk="0" fontAlgn="base" hangingPunct="0">
                  <a:spcBef>
                    <a:spcPct val="50000"/>
                  </a:spcBef>
                  <a:spcAft>
                    <a:spcPct val="0"/>
                  </a:spcAft>
                  <a:defRPr>
                    <a:solidFill>
                      <a:schemeClr val="tx1"/>
                    </a:solidFill>
                    <a:latin typeface="Arial" pitchFamily="34" charset="0"/>
                    <a:ea typeface="ヒラギノ角ゴ Pro W3" charset="-128"/>
                  </a:defRPr>
                </a:lvl8pPr>
                <a:lvl9pPr marL="3886200" indent="-228600" eaLnBrk="0" fontAlgn="base" hangingPunct="0">
                  <a:spcBef>
                    <a:spcPct val="50000"/>
                  </a:spcBef>
                  <a:spcAft>
                    <a:spcPct val="0"/>
                  </a:spcAft>
                  <a:defRPr>
                    <a:solidFill>
                      <a:schemeClr val="tx1"/>
                    </a:solidFill>
                    <a:latin typeface="Arial" pitchFamily="34" charset="0"/>
                    <a:ea typeface="ヒラギノ角ゴ Pro W3" charset="-128"/>
                  </a:defRPr>
                </a:lvl9pPr>
              </a:lstStyle>
              <a:p>
                <a:pPr eaLnBrk="1" hangingPunct="1"/>
                <a:r>
                  <a:rPr lang="en-GB" sz="1400" b="1" dirty="0">
                    <a:solidFill>
                      <a:srgbClr val="000000"/>
                    </a:solidFill>
                    <a:ea typeface="ＭＳ Ｐゴシック" pitchFamily="34" charset="-128"/>
                  </a:rPr>
                  <a:t>X</a:t>
                </a:r>
              </a:p>
            </p:txBody>
          </p:sp>
        </p:grpSp>
        <p:grpSp>
          <p:nvGrpSpPr>
            <p:cNvPr id="5" name="Group 111"/>
            <p:cNvGrpSpPr>
              <a:grpSpLocks/>
            </p:cNvGrpSpPr>
            <p:nvPr/>
          </p:nvGrpSpPr>
          <p:grpSpPr bwMode="auto">
            <a:xfrm>
              <a:off x="4960" y="1440"/>
              <a:ext cx="416" cy="304"/>
              <a:chOff x="4960" y="1440"/>
              <a:chExt cx="416" cy="304"/>
            </a:xfrm>
          </p:grpSpPr>
          <p:pic>
            <p:nvPicPr>
              <p:cNvPr id="52283" name="Picture 65" descr="inactive factor.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960" y="1440"/>
                <a:ext cx="416" cy="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84" name="Text Box 28"/>
              <p:cNvSpPr txBox="1">
                <a:spLocks noChangeArrowheads="1"/>
              </p:cNvSpPr>
              <p:nvPr/>
            </p:nvSpPr>
            <p:spPr bwMode="auto">
              <a:xfrm>
                <a:off x="5068" y="1499"/>
                <a:ext cx="277" cy="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ヒラギノ角ゴ Pro W3" charset="-128"/>
                  </a:defRPr>
                </a:lvl1pPr>
                <a:lvl2pPr marL="742950" indent="-285750" eaLnBrk="0" hangingPunct="0">
                  <a:defRPr>
                    <a:solidFill>
                      <a:schemeClr val="tx1"/>
                    </a:solidFill>
                    <a:latin typeface="Arial" pitchFamily="34" charset="0"/>
                    <a:ea typeface="ヒラギノ角ゴ Pro W3" charset="-128"/>
                  </a:defRPr>
                </a:lvl2pPr>
                <a:lvl3pPr marL="1143000" indent="-228600" eaLnBrk="0" hangingPunct="0">
                  <a:defRPr>
                    <a:solidFill>
                      <a:schemeClr val="tx1"/>
                    </a:solidFill>
                    <a:latin typeface="Arial" pitchFamily="34" charset="0"/>
                    <a:ea typeface="ヒラギノ角ゴ Pro W3" charset="-128"/>
                  </a:defRPr>
                </a:lvl3pPr>
                <a:lvl4pPr marL="1600200" indent="-228600" eaLnBrk="0" hangingPunct="0">
                  <a:defRPr>
                    <a:solidFill>
                      <a:schemeClr val="tx1"/>
                    </a:solidFill>
                    <a:latin typeface="Arial" pitchFamily="34" charset="0"/>
                    <a:ea typeface="ヒラギノ角ゴ Pro W3" charset="-128"/>
                  </a:defRPr>
                </a:lvl4pPr>
                <a:lvl5pPr marL="2057400" indent="-228600" eaLnBrk="0" hangingPunct="0">
                  <a:defRPr>
                    <a:solidFill>
                      <a:schemeClr val="tx1"/>
                    </a:solidFill>
                    <a:latin typeface="Arial" pitchFamily="34" charset="0"/>
                    <a:ea typeface="ヒラギノ角ゴ Pro W3" charset="-128"/>
                  </a:defRPr>
                </a:lvl5pPr>
                <a:lvl6pPr marL="2514600" indent="-228600" eaLnBrk="0" fontAlgn="base" hangingPunct="0">
                  <a:spcBef>
                    <a:spcPct val="50000"/>
                  </a:spcBef>
                  <a:spcAft>
                    <a:spcPct val="0"/>
                  </a:spcAft>
                  <a:defRPr>
                    <a:solidFill>
                      <a:schemeClr val="tx1"/>
                    </a:solidFill>
                    <a:latin typeface="Arial" pitchFamily="34" charset="0"/>
                    <a:ea typeface="ヒラギノ角ゴ Pro W3" charset="-128"/>
                  </a:defRPr>
                </a:lvl6pPr>
                <a:lvl7pPr marL="2971800" indent="-228600" eaLnBrk="0" fontAlgn="base" hangingPunct="0">
                  <a:spcBef>
                    <a:spcPct val="50000"/>
                  </a:spcBef>
                  <a:spcAft>
                    <a:spcPct val="0"/>
                  </a:spcAft>
                  <a:defRPr>
                    <a:solidFill>
                      <a:schemeClr val="tx1"/>
                    </a:solidFill>
                    <a:latin typeface="Arial" pitchFamily="34" charset="0"/>
                    <a:ea typeface="ヒラギノ角ゴ Pro W3" charset="-128"/>
                  </a:defRPr>
                </a:lvl7pPr>
                <a:lvl8pPr marL="3429000" indent="-228600" eaLnBrk="0" fontAlgn="base" hangingPunct="0">
                  <a:spcBef>
                    <a:spcPct val="50000"/>
                  </a:spcBef>
                  <a:spcAft>
                    <a:spcPct val="0"/>
                  </a:spcAft>
                  <a:defRPr>
                    <a:solidFill>
                      <a:schemeClr val="tx1"/>
                    </a:solidFill>
                    <a:latin typeface="Arial" pitchFamily="34" charset="0"/>
                    <a:ea typeface="ヒラギノ角ゴ Pro W3" charset="-128"/>
                  </a:defRPr>
                </a:lvl8pPr>
                <a:lvl9pPr marL="3886200" indent="-228600" eaLnBrk="0" fontAlgn="base" hangingPunct="0">
                  <a:spcBef>
                    <a:spcPct val="50000"/>
                  </a:spcBef>
                  <a:spcAft>
                    <a:spcPct val="0"/>
                  </a:spcAft>
                  <a:defRPr>
                    <a:solidFill>
                      <a:schemeClr val="tx1"/>
                    </a:solidFill>
                    <a:latin typeface="Arial" pitchFamily="34" charset="0"/>
                    <a:ea typeface="ヒラギノ角ゴ Pro W3" charset="-128"/>
                  </a:defRPr>
                </a:lvl9pPr>
              </a:lstStyle>
              <a:p>
                <a:pPr eaLnBrk="1" hangingPunct="1"/>
                <a:r>
                  <a:rPr lang="en-GB" sz="1400" b="1" dirty="0">
                    <a:solidFill>
                      <a:srgbClr val="000000"/>
                    </a:solidFill>
                    <a:ea typeface="ＭＳ Ｐゴシック" pitchFamily="34" charset="-128"/>
                  </a:rPr>
                  <a:t>IX</a:t>
                </a:r>
              </a:p>
            </p:txBody>
          </p:sp>
        </p:grpSp>
        <p:grpSp>
          <p:nvGrpSpPr>
            <p:cNvPr id="6" name="Group 114"/>
            <p:cNvGrpSpPr>
              <a:grpSpLocks/>
            </p:cNvGrpSpPr>
            <p:nvPr/>
          </p:nvGrpSpPr>
          <p:grpSpPr bwMode="auto">
            <a:xfrm>
              <a:off x="4356" y="2100"/>
              <a:ext cx="480" cy="385"/>
              <a:chOff x="4356" y="2100"/>
              <a:chExt cx="480" cy="385"/>
            </a:xfrm>
          </p:grpSpPr>
          <p:pic>
            <p:nvPicPr>
              <p:cNvPr id="52281" name="Picture 72" descr="active factor.png"/>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356" y="2100"/>
                <a:ext cx="480" cy="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82" name="Text Box 30"/>
              <p:cNvSpPr txBox="1">
                <a:spLocks noChangeArrowheads="1"/>
              </p:cNvSpPr>
              <p:nvPr/>
            </p:nvSpPr>
            <p:spPr bwMode="auto">
              <a:xfrm>
                <a:off x="4413" y="2184"/>
                <a:ext cx="308" cy="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ヒラギノ角ゴ Pro W3" charset="-128"/>
                  </a:defRPr>
                </a:lvl1pPr>
                <a:lvl2pPr marL="742950" indent="-285750" eaLnBrk="0" hangingPunct="0">
                  <a:defRPr>
                    <a:solidFill>
                      <a:schemeClr val="tx1"/>
                    </a:solidFill>
                    <a:latin typeface="Arial" pitchFamily="34" charset="0"/>
                    <a:ea typeface="ヒラギノ角ゴ Pro W3" charset="-128"/>
                  </a:defRPr>
                </a:lvl2pPr>
                <a:lvl3pPr marL="1143000" indent="-228600" eaLnBrk="0" hangingPunct="0">
                  <a:defRPr>
                    <a:solidFill>
                      <a:schemeClr val="tx1"/>
                    </a:solidFill>
                    <a:latin typeface="Arial" pitchFamily="34" charset="0"/>
                    <a:ea typeface="ヒラギノ角ゴ Pro W3" charset="-128"/>
                  </a:defRPr>
                </a:lvl3pPr>
                <a:lvl4pPr marL="1600200" indent="-228600" eaLnBrk="0" hangingPunct="0">
                  <a:defRPr>
                    <a:solidFill>
                      <a:schemeClr val="tx1"/>
                    </a:solidFill>
                    <a:latin typeface="Arial" pitchFamily="34" charset="0"/>
                    <a:ea typeface="ヒラギノ角ゴ Pro W3" charset="-128"/>
                  </a:defRPr>
                </a:lvl4pPr>
                <a:lvl5pPr marL="2057400" indent="-228600" eaLnBrk="0" hangingPunct="0">
                  <a:defRPr>
                    <a:solidFill>
                      <a:schemeClr val="tx1"/>
                    </a:solidFill>
                    <a:latin typeface="Arial" pitchFamily="34" charset="0"/>
                    <a:ea typeface="ヒラギノ角ゴ Pro W3" charset="-128"/>
                  </a:defRPr>
                </a:lvl5pPr>
                <a:lvl6pPr marL="2514600" indent="-228600" eaLnBrk="0" fontAlgn="base" hangingPunct="0">
                  <a:spcBef>
                    <a:spcPct val="50000"/>
                  </a:spcBef>
                  <a:spcAft>
                    <a:spcPct val="0"/>
                  </a:spcAft>
                  <a:defRPr>
                    <a:solidFill>
                      <a:schemeClr val="tx1"/>
                    </a:solidFill>
                    <a:latin typeface="Arial" pitchFamily="34" charset="0"/>
                    <a:ea typeface="ヒラギノ角ゴ Pro W3" charset="-128"/>
                  </a:defRPr>
                </a:lvl6pPr>
                <a:lvl7pPr marL="2971800" indent="-228600" eaLnBrk="0" fontAlgn="base" hangingPunct="0">
                  <a:spcBef>
                    <a:spcPct val="50000"/>
                  </a:spcBef>
                  <a:spcAft>
                    <a:spcPct val="0"/>
                  </a:spcAft>
                  <a:defRPr>
                    <a:solidFill>
                      <a:schemeClr val="tx1"/>
                    </a:solidFill>
                    <a:latin typeface="Arial" pitchFamily="34" charset="0"/>
                    <a:ea typeface="ヒラギノ角ゴ Pro W3" charset="-128"/>
                  </a:defRPr>
                </a:lvl7pPr>
                <a:lvl8pPr marL="3429000" indent="-228600" eaLnBrk="0" fontAlgn="base" hangingPunct="0">
                  <a:spcBef>
                    <a:spcPct val="50000"/>
                  </a:spcBef>
                  <a:spcAft>
                    <a:spcPct val="0"/>
                  </a:spcAft>
                  <a:defRPr>
                    <a:solidFill>
                      <a:schemeClr val="tx1"/>
                    </a:solidFill>
                    <a:latin typeface="Arial" pitchFamily="34" charset="0"/>
                    <a:ea typeface="ヒラギノ角ゴ Pro W3" charset="-128"/>
                  </a:defRPr>
                </a:lvl8pPr>
                <a:lvl9pPr marL="3886200" indent="-228600" eaLnBrk="0" fontAlgn="base" hangingPunct="0">
                  <a:spcBef>
                    <a:spcPct val="50000"/>
                  </a:spcBef>
                  <a:spcAft>
                    <a:spcPct val="0"/>
                  </a:spcAft>
                  <a:defRPr>
                    <a:solidFill>
                      <a:schemeClr val="tx1"/>
                    </a:solidFill>
                    <a:latin typeface="Arial" pitchFamily="34" charset="0"/>
                    <a:ea typeface="ヒラギノ角ゴ Pro W3" charset="-128"/>
                  </a:defRPr>
                </a:lvl9pPr>
              </a:lstStyle>
              <a:p>
                <a:pPr eaLnBrk="1" hangingPunct="1"/>
                <a:r>
                  <a:rPr lang="en-GB" sz="1400" b="1" dirty="0">
                    <a:solidFill>
                      <a:srgbClr val="000000"/>
                    </a:solidFill>
                    <a:ea typeface="ＭＳ Ｐゴシック" pitchFamily="34" charset="-128"/>
                  </a:rPr>
                  <a:t>IXa</a:t>
                </a:r>
              </a:p>
            </p:txBody>
          </p:sp>
        </p:grpSp>
        <p:pic>
          <p:nvPicPr>
            <p:cNvPr id="52253" name="Picture 67" descr="inactive factor.pn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4244" y="2560"/>
              <a:ext cx="438" cy="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54" name="Picture 73" descr="active factor.png"/>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784" y="3225"/>
              <a:ext cx="480" cy="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55" name="Picture 36" descr="transformation pal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2830092">
              <a:off x="2962" y="1854"/>
              <a:ext cx="508" cy="115"/>
            </a:xfrm>
            <a:prstGeom prst="rect">
              <a:avLst/>
            </a:prstGeom>
            <a:noFill/>
            <a:ln>
              <a:noFill/>
            </a:ln>
            <a:effectLst>
              <a:glow rad="101600">
                <a:srgbClr val="A5FFAB">
                  <a:alpha val="75000"/>
                </a:srgb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56" name="Picture 37" descr="transformation pal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7687776">
              <a:off x="4643" y="1881"/>
              <a:ext cx="505" cy="115"/>
            </a:xfrm>
            <a:prstGeom prst="rect">
              <a:avLst/>
            </a:prstGeom>
            <a:noFill/>
            <a:ln>
              <a:noFill/>
            </a:ln>
            <a:effectLst>
              <a:glow rad="101600">
                <a:srgbClr val="27FF45">
                  <a:alpha val="75000"/>
                </a:srgb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57" name="Picture 38" descr="transformation pal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rot="7388648">
              <a:off x="4054" y="2977"/>
              <a:ext cx="427" cy="129"/>
            </a:xfrm>
            <a:prstGeom prst="rect">
              <a:avLst/>
            </a:prstGeom>
            <a:noFill/>
            <a:ln>
              <a:noFill/>
            </a:ln>
            <a:effectLst>
              <a:glow rad="101600">
                <a:srgbClr val="27FF45">
                  <a:alpha val="75000"/>
                </a:srgb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58" name="Picture 39" descr="transformation pal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830" y="3825"/>
              <a:ext cx="529"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59" name="Picture 40" descr="catalysispal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rot="2239975">
              <a:off x="4250" y="1556"/>
              <a:ext cx="631" cy="154"/>
            </a:xfrm>
            <a:prstGeom prst="rect">
              <a:avLst/>
            </a:prstGeom>
            <a:noFill/>
            <a:ln>
              <a:noFill/>
            </a:ln>
            <a:effectLst>
              <a:glow rad="63500">
                <a:srgbClr val="A5FFAB">
                  <a:alpha val="75000"/>
                </a:srgb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60" name="Picture 41" descr="catalysispal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029" y="2205"/>
              <a:ext cx="321"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61" name="Picture 42" descr="catalysispal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rot="3247862">
              <a:off x="3773" y="2695"/>
              <a:ext cx="484" cy="153"/>
            </a:xfrm>
            <a:prstGeom prst="rect">
              <a:avLst/>
            </a:prstGeom>
            <a:noFill/>
            <a:ln>
              <a:noFill/>
            </a:ln>
            <a:effectLst>
              <a:glow rad="101600">
                <a:srgbClr val="A5FFAB">
                  <a:alpha val="75000"/>
                </a:srgb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62" name="Picture 43" descr="catalysispal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029" y="3548"/>
              <a:ext cx="105"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63" name="Text Box 54"/>
            <p:cNvSpPr txBox="1">
              <a:spLocks noChangeArrowheads="1"/>
            </p:cNvSpPr>
            <p:nvPr/>
          </p:nvSpPr>
          <p:spPr bwMode="auto">
            <a:xfrm>
              <a:off x="4362" y="3469"/>
              <a:ext cx="877" cy="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ヒラギノ角ゴ Pro W3" charset="-128"/>
                </a:defRPr>
              </a:lvl1pPr>
              <a:lvl2pPr marL="742950" indent="-285750" eaLnBrk="0" hangingPunct="0">
                <a:defRPr>
                  <a:solidFill>
                    <a:schemeClr val="tx1"/>
                  </a:solidFill>
                  <a:latin typeface="Arial" pitchFamily="34" charset="0"/>
                  <a:ea typeface="ヒラギノ角ゴ Pro W3" charset="-128"/>
                </a:defRPr>
              </a:lvl2pPr>
              <a:lvl3pPr marL="1143000" indent="-228600" eaLnBrk="0" hangingPunct="0">
                <a:defRPr>
                  <a:solidFill>
                    <a:schemeClr val="tx1"/>
                  </a:solidFill>
                  <a:latin typeface="Arial" pitchFamily="34" charset="0"/>
                  <a:ea typeface="ヒラギノ角ゴ Pro W3" charset="-128"/>
                </a:defRPr>
              </a:lvl3pPr>
              <a:lvl4pPr marL="1600200" indent="-228600" eaLnBrk="0" hangingPunct="0">
                <a:defRPr>
                  <a:solidFill>
                    <a:schemeClr val="tx1"/>
                  </a:solidFill>
                  <a:latin typeface="Arial" pitchFamily="34" charset="0"/>
                  <a:ea typeface="ヒラギノ角ゴ Pro W3" charset="-128"/>
                </a:defRPr>
              </a:lvl4pPr>
              <a:lvl5pPr marL="2057400" indent="-228600" eaLnBrk="0" hangingPunct="0">
                <a:defRPr>
                  <a:solidFill>
                    <a:schemeClr val="tx1"/>
                  </a:solidFill>
                  <a:latin typeface="Arial" pitchFamily="34" charset="0"/>
                  <a:ea typeface="ヒラギノ角ゴ Pro W3" charset="-128"/>
                </a:defRPr>
              </a:lvl5pPr>
              <a:lvl6pPr marL="2514600" indent="-228600" eaLnBrk="0" fontAlgn="base" hangingPunct="0">
                <a:spcBef>
                  <a:spcPct val="50000"/>
                </a:spcBef>
                <a:spcAft>
                  <a:spcPct val="0"/>
                </a:spcAft>
                <a:defRPr>
                  <a:solidFill>
                    <a:schemeClr val="tx1"/>
                  </a:solidFill>
                  <a:latin typeface="Arial" pitchFamily="34" charset="0"/>
                  <a:ea typeface="ヒラギノ角ゴ Pro W3" charset="-128"/>
                </a:defRPr>
              </a:lvl6pPr>
              <a:lvl7pPr marL="2971800" indent="-228600" eaLnBrk="0" fontAlgn="base" hangingPunct="0">
                <a:spcBef>
                  <a:spcPct val="50000"/>
                </a:spcBef>
                <a:spcAft>
                  <a:spcPct val="0"/>
                </a:spcAft>
                <a:defRPr>
                  <a:solidFill>
                    <a:schemeClr val="tx1"/>
                  </a:solidFill>
                  <a:latin typeface="Arial" pitchFamily="34" charset="0"/>
                  <a:ea typeface="ヒラギノ角ゴ Pro W3" charset="-128"/>
                </a:defRPr>
              </a:lvl7pPr>
              <a:lvl8pPr marL="3429000" indent="-228600" eaLnBrk="0" fontAlgn="base" hangingPunct="0">
                <a:spcBef>
                  <a:spcPct val="50000"/>
                </a:spcBef>
                <a:spcAft>
                  <a:spcPct val="0"/>
                </a:spcAft>
                <a:defRPr>
                  <a:solidFill>
                    <a:schemeClr val="tx1"/>
                  </a:solidFill>
                  <a:latin typeface="Arial" pitchFamily="34" charset="0"/>
                  <a:ea typeface="ヒラギノ角ゴ Pro W3" charset="-128"/>
                </a:defRPr>
              </a:lvl8pPr>
              <a:lvl9pPr marL="3886200" indent="-228600" eaLnBrk="0" fontAlgn="base" hangingPunct="0">
                <a:spcBef>
                  <a:spcPct val="50000"/>
                </a:spcBef>
                <a:spcAft>
                  <a:spcPct val="0"/>
                </a:spcAft>
                <a:defRPr>
                  <a:solidFill>
                    <a:schemeClr val="tx1"/>
                  </a:solidFill>
                  <a:latin typeface="Arial" pitchFamily="34" charset="0"/>
                  <a:ea typeface="ヒラギノ角ゴ Pro W3" charset="-128"/>
                </a:defRPr>
              </a:lvl9pPr>
            </a:lstStyle>
            <a:p>
              <a:pPr eaLnBrk="1" hangingPunct="1"/>
              <a:r>
                <a:rPr lang="en-GB" sz="1400" b="1" dirty="0">
                  <a:solidFill>
                    <a:schemeClr val="bg2"/>
                  </a:solidFill>
                  <a:ea typeface="ＭＳ Ｐゴシック" pitchFamily="34" charset="-128"/>
                </a:rPr>
                <a:t>Thrombin</a:t>
              </a:r>
            </a:p>
          </p:txBody>
        </p:sp>
        <p:grpSp>
          <p:nvGrpSpPr>
            <p:cNvPr id="7" name="Group 132"/>
            <p:cNvGrpSpPr>
              <a:grpSpLocks/>
            </p:cNvGrpSpPr>
            <p:nvPr/>
          </p:nvGrpSpPr>
          <p:grpSpPr bwMode="auto">
            <a:xfrm>
              <a:off x="3316" y="2006"/>
              <a:ext cx="716" cy="574"/>
              <a:chOff x="3316" y="2006"/>
              <a:chExt cx="716" cy="574"/>
            </a:xfrm>
          </p:grpSpPr>
          <p:pic>
            <p:nvPicPr>
              <p:cNvPr id="52279" name="Picture 71" descr="active factor.pn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316" y="2006"/>
                <a:ext cx="716" cy="57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52280" name="Text Box 55"/>
              <p:cNvSpPr txBox="1">
                <a:spLocks noChangeArrowheads="1"/>
              </p:cNvSpPr>
              <p:nvPr/>
            </p:nvSpPr>
            <p:spPr bwMode="auto">
              <a:xfrm>
                <a:off x="3424" y="2160"/>
                <a:ext cx="306" cy="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ヒラギノ角ゴ Pro W3" charset="-128"/>
                  </a:defRPr>
                </a:lvl1pPr>
                <a:lvl2pPr marL="742950" indent="-285750" eaLnBrk="0" hangingPunct="0">
                  <a:defRPr>
                    <a:solidFill>
                      <a:schemeClr val="tx1"/>
                    </a:solidFill>
                    <a:latin typeface="Arial" pitchFamily="34" charset="0"/>
                    <a:ea typeface="ヒラギノ角ゴ Pro W3" charset="-128"/>
                  </a:defRPr>
                </a:lvl2pPr>
                <a:lvl3pPr marL="1143000" indent="-228600" eaLnBrk="0" hangingPunct="0">
                  <a:defRPr>
                    <a:solidFill>
                      <a:schemeClr val="tx1"/>
                    </a:solidFill>
                    <a:latin typeface="Arial" pitchFamily="34" charset="0"/>
                    <a:ea typeface="ヒラギノ角ゴ Pro W3" charset="-128"/>
                  </a:defRPr>
                </a:lvl3pPr>
                <a:lvl4pPr marL="1600200" indent="-228600" eaLnBrk="0" hangingPunct="0">
                  <a:defRPr>
                    <a:solidFill>
                      <a:schemeClr val="tx1"/>
                    </a:solidFill>
                    <a:latin typeface="Arial" pitchFamily="34" charset="0"/>
                    <a:ea typeface="ヒラギノ角ゴ Pro W3" charset="-128"/>
                  </a:defRPr>
                </a:lvl4pPr>
                <a:lvl5pPr marL="2057400" indent="-228600" eaLnBrk="0" hangingPunct="0">
                  <a:defRPr>
                    <a:solidFill>
                      <a:schemeClr val="tx1"/>
                    </a:solidFill>
                    <a:latin typeface="Arial" pitchFamily="34" charset="0"/>
                    <a:ea typeface="ヒラギノ角ゴ Pro W3" charset="-128"/>
                  </a:defRPr>
                </a:lvl5pPr>
                <a:lvl6pPr marL="2514600" indent="-228600" eaLnBrk="0" fontAlgn="base" hangingPunct="0">
                  <a:spcBef>
                    <a:spcPct val="50000"/>
                  </a:spcBef>
                  <a:spcAft>
                    <a:spcPct val="0"/>
                  </a:spcAft>
                  <a:defRPr>
                    <a:solidFill>
                      <a:schemeClr val="tx1"/>
                    </a:solidFill>
                    <a:latin typeface="Arial" pitchFamily="34" charset="0"/>
                    <a:ea typeface="ヒラギノ角ゴ Pro W3" charset="-128"/>
                  </a:defRPr>
                </a:lvl6pPr>
                <a:lvl7pPr marL="2971800" indent="-228600" eaLnBrk="0" fontAlgn="base" hangingPunct="0">
                  <a:spcBef>
                    <a:spcPct val="50000"/>
                  </a:spcBef>
                  <a:spcAft>
                    <a:spcPct val="0"/>
                  </a:spcAft>
                  <a:defRPr>
                    <a:solidFill>
                      <a:schemeClr val="tx1"/>
                    </a:solidFill>
                    <a:latin typeface="Arial" pitchFamily="34" charset="0"/>
                    <a:ea typeface="ヒラギノ角ゴ Pro W3" charset="-128"/>
                  </a:defRPr>
                </a:lvl7pPr>
                <a:lvl8pPr marL="3429000" indent="-228600" eaLnBrk="0" fontAlgn="base" hangingPunct="0">
                  <a:spcBef>
                    <a:spcPct val="50000"/>
                  </a:spcBef>
                  <a:spcAft>
                    <a:spcPct val="0"/>
                  </a:spcAft>
                  <a:defRPr>
                    <a:solidFill>
                      <a:schemeClr val="tx1"/>
                    </a:solidFill>
                    <a:latin typeface="Arial" pitchFamily="34" charset="0"/>
                    <a:ea typeface="ヒラギノ角ゴ Pro W3" charset="-128"/>
                  </a:defRPr>
                </a:lvl8pPr>
                <a:lvl9pPr marL="3886200" indent="-228600" eaLnBrk="0" fontAlgn="base" hangingPunct="0">
                  <a:spcBef>
                    <a:spcPct val="50000"/>
                  </a:spcBef>
                  <a:spcAft>
                    <a:spcPct val="0"/>
                  </a:spcAft>
                  <a:defRPr>
                    <a:solidFill>
                      <a:schemeClr val="tx1"/>
                    </a:solidFill>
                    <a:latin typeface="Arial" pitchFamily="34" charset="0"/>
                    <a:ea typeface="ヒラギノ角ゴ Pro W3" charset="-128"/>
                  </a:defRPr>
                </a:lvl9pPr>
              </a:lstStyle>
              <a:p>
                <a:pPr eaLnBrk="1" hangingPunct="1"/>
                <a:r>
                  <a:rPr lang="en-GB" b="1" dirty="0">
                    <a:solidFill>
                      <a:srgbClr val="000000"/>
                    </a:solidFill>
                    <a:ea typeface="ＭＳ Ｐゴシック" pitchFamily="34" charset="-128"/>
                  </a:rPr>
                  <a:t>Xa</a:t>
                </a:r>
              </a:p>
            </p:txBody>
          </p:sp>
        </p:grpSp>
        <p:sp>
          <p:nvSpPr>
            <p:cNvPr id="52265" name="Text Box 22"/>
            <p:cNvSpPr txBox="1">
              <a:spLocks noChangeArrowheads="1"/>
            </p:cNvSpPr>
            <p:nvPr/>
          </p:nvSpPr>
          <p:spPr bwMode="auto">
            <a:xfrm>
              <a:off x="3127" y="3791"/>
              <a:ext cx="877" cy="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ヒラギノ角ゴ Pro W3" charset="-128"/>
                </a:defRPr>
              </a:lvl1pPr>
              <a:lvl2pPr marL="742950" indent="-285750" eaLnBrk="0" hangingPunct="0">
                <a:defRPr>
                  <a:solidFill>
                    <a:schemeClr val="tx1"/>
                  </a:solidFill>
                  <a:latin typeface="Arial" pitchFamily="34" charset="0"/>
                  <a:ea typeface="ヒラギノ角ゴ Pro W3" charset="-128"/>
                </a:defRPr>
              </a:lvl2pPr>
              <a:lvl3pPr marL="1143000" indent="-228600" eaLnBrk="0" hangingPunct="0">
                <a:defRPr>
                  <a:solidFill>
                    <a:schemeClr val="tx1"/>
                  </a:solidFill>
                  <a:latin typeface="Arial" pitchFamily="34" charset="0"/>
                  <a:ea typeface="ヒラギノ角ゴ Pro W3" charset="-128"/>
                </a:defRPr>
              </a:lvl3pPr>
              <a:lvl4pPr marL="1600200" indent="-228600" eaLnBrk="0" hangingPunct="0">
                <a:defRPr>
                  <a:solidFill>
                    <a:schemeClr val="tx1"/>
                  </a:solidFill>
                  <a:latin typeface="Arial" pitchFamily="34" charset="0"/>
                  <a:ea typeface="ヒラギノ角ゴ Pro W3" charset="-128"/>
                </a:defRPr>
              </a:lvl4pPr>
              <a:lvl5pPr marL="2057400" indent="-228600" eaLnBrk="0" hangingPunct="0">
                <a:defRPr>
                  <a:solidFill>
                    <a:schemeClr val="tx1"/>
                  </a:solidFill>
                  <a:latin typeface="Arial" pitchFamily="34" charset="0"/>
                  <a:ea typeface="ヒラギノ角ゴ Pro W3" charset="-128"/>
                </a:defRPr>
              </a:lvl5pPr>
              <a:lvl6pPr marL="2514600" indent="-228600" eaLnBrk="0" fontAlgn="base" hangingPunct="0">
                <a:spcBef>
                  <a:spcPct val="50000"/>
                </a:spcBef>
                <a:spcAft>
                  <a:spcPct val="0"/>
                </a:spcAft>
                <a:defRPr>
                  <a:solidFill>
                    <a:schemeClr val="tx1"/>
                  </a:solidFill>
                  <a:latin typeface="Arial" pitchFamily="34" charset="0"/>
                  <a:ea typeface="ヒラギノ角ゴ Pro W3" charset="-128"/>
                </a:defRPr>
              </a:lvl6pPr>
              <a:lvl7pPr marL="2971800" indent="-228600" eaLnBrk="0" fontAlgn="base" hangingPunct="0">
                <a:spcBef>
                  <a:spcPct val="50000"/>
                </a:spcBef>
                <a:spcAft>
                  <a:spcPct val="0"/>
                </a:spcAft>
                <a:defRPr>
                  <a:solidFill>
                    <a:schemeClr val="tx1"/>
                  </a:solidFill>
                  <a:latin typeface="Arial" pitchFamily="34" charset="0"/>
                  <a:ea typeface="ヒラギノ角ゴ Pro W3" charset="-128"/>
                </a:defRPr>
              </a:lvl7pPr>
              <a:lvl8pPr marL="3429000" indent="-228600" eaLnBrk="0" fontAlgn="base" hangingPunct="0">
                <a:spcBef>
                  <a:spcPct val="50000"/>
                </a:spcBef>
                <a:spcAft>
                  <a:spcPct val="0"/>
                </a:spcAft>
                <a:defRPr>
                  <a:solidFill>
                    <a:schemeClr val="tx1"/>
                  </a:solidFill>
                  <a:latin typeface="Arial" pitchFamily="34" charset="0"/>
                  <a:ea typeface="ヒラギノ角ゴ Pro W3" charset="-128"/>
                </a:defRPr>
              </a:lvl8pPr>
              <a:lvl9pPr marL="3886200" indent="-228600" eaLnBrk="0" fontAlgn="base" hangingPunct="0">
                <a:spcBef>
                  <a:spcPct val="50000"/>
                </a:spcBef>
                <a:spcAft>
                  <a:spcPct val="0"/>
                </a:spcAft>
                <a:defRPr>
                  <a:solidFill>
                    <a:schemeClr val="tx1"/>
                  </a:solidFill>
                  <a:latin typeface="Arial" pitchFamily="34" charset="0"/>
                  <a:ea typeface="ヒラギノ角ゴ Pro W3" charset="-128"/>
                </a:defRPr>
              </a:lvl9pPr>
            </a:lstStyle>
            <a:p>
              <a:pPr eaLnBrk="1" hangingPunct="1"/>
              <a:r>
                <a:rPr lang="en-GB" sz="1400" b="1" dirty="0">
                  <a:solidFill>
                    <a:schemeClr val="bg2"/>
                  </a:solidFill>
                  <a:ea typeface="ＭＳ Ｐゴシック" pitchFamily="34" charset="-128"/>
                </a:rPr>
                <a:t>Fibrinogen</a:t>
              </a:r>
            </a:p>
          </p:txBody>
        </p:sp>
        <p:sp>
          <p:nvSpPr>
            <p:cNvPr id="52266" name="Text Box 23"/>
            <p:cNvSpPr txBox="1">
              <a:spLocks noChangeArrowheads="1"/>
            </p:cNvSpPr>
            <p:nvPr/>
          </p:nvSpPr>
          <p:spPr bwMode="auto">
            <a:xfrm>
              <a:off x="4349" y="3798"/>
              <a:ext cx="877" cy="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ヒラギノ角ゴ Pro W3" charset="-128"/>
                </a:defRPr>
              </a:lvl1pPr>
              <a:lvl2pPr marL="742950" indent="-285750" eaLnBrk="0" hangingPunct="0">
                <a:defRPr>
                  <a:solidFill>
                    <a:schemeClr val="tx1"/>
                  </a:solidFill>
                  <a:latin typeface="Arial" pitchFamily="34" charset="0"/>
                  <a:ea typeface="ヒラギノ角ゴ Pro W3" charset="-128"/>
                </a:defRPr>
              </a:lvl2pPr>
              <a:lvl3pPr marL="1143000" indent="-228600" eaLnBrk="0" hangingPunct="0">
                <a:defRPr>
                  <a:solidFill>
                    <a:schemeClr val="tx1"/>
                  </a:solidFill>
                  <a:latin typeface="Arial" pitchFamily="34" charset="0"/>
                  <a:ea typeface="ヒラギノ角ゴ Pro W3" charset="-128"/>
                </a:defRPr>
              </a:lvl3pPr>
              <a:lvl4pPr marL="1600200" indent="-228600" eaLnBrk="0" hangingPunct="0">
                <a:defRPr>
                  <a:solidFill>
                    <a:schemeClr val="tx1"/>
                  </a:solidFill>
                  <a:latin typeface="Arial" pitchFamily="34" charset="0"/>
                  <a:ea typeface="ヒラギノ角ゴ Pro W3" charset="-128"/>
                </a:defRPr>
              </a:lvl4pPr>
              <a:lvl5pPr marL="2057400" indent="-228600" eaLnBrk="0" hangingPunct="0">
                <a:defRPr>
                  <a:solidFill>
                    <a:schemeClr val="tx1"/>
                  </a:solidFill>
                  <a:latin typeface="Arial" pitchFamily="34" charset="0"/>
                  <a:ea typeface="ヒラギノ角ゴ Pro W3" charset="-128"/>
                </a:defRPr>
              </a:lvl5pPr>
              <a:lvl6pPr marL="2514600" indent="-228600" eaLnBrk="0" fontAlgn="base" hangingPunct="0">
                <a:spcBef>
                  <a:spcPct val="50000"/>
                </a:spcBef>
                <a:spcAft>
                  <a:spcPct val="0"/>
                </a:spcAft>
                <a:defRPr>
                  <a:solidFill>
                    <a:schemeClr val="tx1"/>
                  </a:solidFill>
                  <a:latin typeface="Arial" pitchFamily="34" charset="0"/>
                  <a:ea typeface="ヒラギノ角ゴ Pro W3" charset="-128"/>
                </a:defRPr>
              </a:lvl6pPr>
              <a:lvl7pPr marL="2971800" indent="-228600" eaLnBrk="0" fontAlgn="base" hangingPunct="0">
                <a:spcBef>
                  <a:spcPct val="50000"/>
                </a:spcBef>
                <a:spcAft>
                  <a:spcPct val="0"/>
                </a:spcAft>
                <a:defRPr>
                  <a:solidFill>
                    <a:schemeClr val="tx1"/>
                  </a:solidFill>
                  <a:latin typeface="Arial" pitchFamily="34" charset="0"/>
                  <a:ea typeface="ヒラギノ角ゴ Pro W3" charset="-128"/>
                </a:defRPr>
              </a:lvl7pPr>
              <a:lvl8pPr marL="3429000" indent="-228600" eaLnBrk="0" fontAlgn="base" hangingPunct="0">
                <a:spcBef>
                  <a:spcPct val="50000"/>
                </a:spcBef>
                <a:spcAft>
                  <a:spcPct val="0"/>
                </a:spcAft>
                <a:defRPr>
                  <a:solidFill>
                    <a:schemeClr val="tx1"/>
                  </a:solidFill>
                  <a:latin typeface="Arial" pitchFamily="34" charset="0"/>
                  <a:ea typeface="ヒラギノ角ゴ Pro W3" charset="-128"/>
                </a:defRPr>
              </a:lvl8pPr>
              <a:lvl9pPr marL="3886200" indent="-228600" eaLnBrk="0" fontAlgn="base" hangingPunct="0">
                <a:spcBef>
                  <a:spcPct val="50000"/>
                </a:spcBef>
                <a:spcAft>
                  <a:spcPct val="0"/>
                </a:spcAft>
                <a:defRPr>
                  <a:solidFill>
                    <a:schemeClr val="tx1"/>
                  </a:solidFill>
                  <a:latin typeface="Arial" pitchFamily="34" charset="0"/>
                  <a:ea typeface="ヒラギノ角ゴ Pro W3" charset="-128"/>
                </a:defRPr>
              </a:lvl9pPr>
            </a:lstStyle>
            <a:p>
              <a:pPr eaLnBrk="1" hangingPunct="1"/>
              <a:r>
                <a:rPr lang="en-GB" sz="1400" b="1" dirty="0">
                  <a:solidFill>
                    <a:schemeClr val="bg2"/>
                  </a:solidFill>
                  <a:ea typeface="ＭＳ Ｐゴシック" pitchFamily="34" charset="-128"/>
                </a:rPr>
                <a:t>Fibrin</a:t>
              </a:r>
            </a:p>
          </p:txBody>
        </p:sp>
        <p:sp>
          <p:nvSpPr>
            <p:cNvPr id="52267" name="Text Box 26"/>
            <p:cNvSpPr txBox="1">
              <a:spLocks noChangeArrowheads="1"/>
            </p:cNvSpPr>
            <p:nvPr/>
          </p:nvSpPr>
          <p:spPr bwMode="auto">
            <a:xfrm>
              <a:off x="4661" y="2624"/>
              <a:ext cx="789" cy="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ヒラギノ角ゴ Pro W3" charset="-128"/>
                </a:defRPr>
              </a:lvl1pPr>
              <a:lvl2pPr marL="742950" indent="-285750" eaLnBrk="0" hangingPunct="0">
                <a:defRPr>
                  <a:solidFill>
                    <a:schemeClr val="tx1"/>
                  </a:solidFill>
                  <a:latin typeface="Arial" pitchFamily="34" charset="0"/>
                  <a:ea typeface="ヒラギノ角ゴ Pro W3" charset="-128"/>
                </a:defRPr>
              </a:lvl2pPr>
              <a:lvl3pPr marL="1143000" indent="-228600" eaLnBrk="0" hangingPunct="0">
                <a:defRPr>
                  <a:solidFill>
                    <a:schemeClr val="tx1"/>
                  </a:solidFill>
                  <a:latin typeface="Arial" pitchFamily="34" charset="0"/>
                  <a:ea typeface="ヒラギノ角ゴ Pro W3" charset="-128"/>
                </a:defRPr>
              </a:lvl3pPr>
              <a:lvl4pPr marL="1600200" indent="-228600" eaLnBrk="0" hangingPunct="0">
                <a:defRPr>
                  <a:solidFill>
                    <a:schemeClr val="tx1"/>
                  </a:solidFill>
                  <a:latin typeface="Arial" pitchFamily="34" charset="0"/>
                  <a:ea typeface="ヒラギノ角ゴ Pro W3" charset="-128"/>
                </a:defRPr>
              </a:lvl4pPr>
              <a:lvl5pPr marL="2057400" indent="-228600" eaLnBrk="0" hangingPunct="0">
                <a:defRPr>
                  <a:solidFill>
                    <a:schemeClr val="tx1"/>
                  </a:solidFill>
                  <a:latin typeface="Arial" pitchFamily="34" charset="0"/>
                  <a:ea typeface="ヒラギノ角ゴ Pro W3" charset="-128"/>
                </a:defRPr>
              </a:lvl5pPr>
              <a:lvl6pPr marL="2514600" indent="-228600" eaLnBrk="0" fontAlgn="base" hangingPunct="0">
                <a:spcBef>
                  <a:spcPct val="50000"/>
                </a:spcBef>
                <a:spcAft>
                  <a:spcPct val="0"/>
                </a:spcAft>
                <a:defRPr>
                  <a:solidFill>
                    <a:schemeClr val="tx1"/>
                  </a:solidFill>
                  <a:latin typeface="Arial" pitchFamily="34" charset="0"/>
                  <a:ea typeface="ヒラギノ角ゴ Pro W3" charset="-128"/>
                </a:defRPr>
              </a:lvl6pPr>
              <a:lvl7pPr marL="2971800" indent="-228600" eaLnBrk="0" fontAlgn="base" hangingPunct="0">
                <a:spcBef>
                  <a:spcPct val="50000"/>
                </a:spcBef>
                <a:spcAft>
                  <a:spcPct val="0"/>
                </a:spcAft>
                <a:defRPr>
                  <a:solidFill>
                    <a:schemeClr val="tx1"/>
                  </a:solidFill>
                  <a:latin typeface="Arial" pitchFamily="34" charset="0"/>
                  <a:ea typeface="ヒラギノ角ゴ Pro W3" charset="-128"/>
                </a:defRPr>
              </a:lvl7pPr>
              <a:lvl8pPr marL="3429000" indent="-228600" eaLnBrk="0" fontAlgn="base" hangingPunct="0">
                <a:spcBef>
                  <a:spcPct val="50000"/>
                </a:spcBef>
                <a:spcAft>
                  <a:spcPct val="0"/>
                </a:spcAft>
                <a:defRPr>
                  <a:solidFill>
                    <a:schemeClr val="tx1"/>
                  </a:solidFill>
                  <a:latin typeface="Arial" pitchFamily="34" charset="0"/>
                  <a:ea typeface="ヒラギノ角ゴ Pro W3" charset="-128"/>
                </a:defRPr>
              </a:lvl8pPr>
              <a:lvl9pPr marL="3886200" indent="-228600" eaLnBrk="0" fontAlgn="base" hangingPunct="0">
                <a:spcBef>
                  <a:spcPct val="50000"/>
                </a:spcBef>
                <a:spcAft>
                  <a:spcPct val="0"/>
                </a:spcAft>
                <a:defRPr>
                  <a:solidFill>
                    <a:schemeClr val="tx1"/>
                  </a:solidFill>
                  <a:latin typeface="Arial" pitchFamily="34" charset="0"/>
                  <a:ea typeface="ヒラギノ角ゴ Pro W3" charset="-128"/>
                </a:defRPr>
              </a:lvl9pPr>
            </a:lstStyle>
            <a:p>
              <a:pPr eaLnBrk="1" hangingPunct="1"/>
              <a:r>
                <a:rPr lang="en-GB" sz="1400" b="1" dirty="0">
                  <a:solidFill>
                    <a:srgbClr val="FF0000"/>
                  </a:solidFill>
                  <a:ea typeface="ＭＳ Ｐゴシック" pitchFamily="34" charset="-128"/>
                </a:rPr>
                <a:t>Prothrombi</a:t>
              </a:r>
              <a:r>
                <a:rPr lang="en-GB" sz="1400" b="1" dirty="0">
                  <a:solidFill>
                    <a:schemeClr val="bg2"/>
                  </a:solidFill>
                  <a:ea typeface="ＭＳ Ｐゴシック" pitchFamily="34" charset="-128"/>
                </a:rPr>
                <a:t>n</a:t>
              </a:r>
            </a:p>
          </p:txBody>
        </p:sp>
        <p:pic>
          <p:nvPicPr>
            <p:cNvPr id="52268" name="Picture 40" descr="catalysispal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rot="19226621" flipH="1">
              <a:off x="3212" y="1495"/>
              <a:ext cx="785" cy="192"/>
            </a:xfrm>
            <a:prstGeom prst="rect">
              <a:avLst/>
            </a:prstGeom>
            <a:noFill/>
            <a:ln>
              <a:noFill/>
            </a:ln>
            <a:effectLst>
              <a:glow rad="101600">
                <a:srgbClr val="A5FFAB">
                  <a:alpha val="88000"/>
                </a:srgb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69" name="Picture 102" descr="transformation pal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rot="10441407">
              <a:off x="4371" y="1079"/>
              <a:ext cx="589"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oup 140"/>
            <p:cNvGrpSpPr>
              <a:grpSpLocks/>
            </p:cNvGrpSpPr>
            <p:nvPr/>
          </p:nvGrpSpPr>
          <p:grpSpPr bwMode="auto">
            <a:xfrm>
              <a:off x="4752" y="980"/>
              <a:ext cx="416" cy="304"/>
              <a:chOff x="4752" y="980"/>
              <a:chExt cx="416" cy="304"/>
            </a:xfrm>
          </p:grpSpPr>
          <p:pic>
            <p:nvPicPr>
              <p:cNvPr id="52277" name="Picture 66" descr="inactive factor.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752" y="980"/>
                <a:ext cx="416" cy="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78" name="Text Box 105"/>
              <p:cNvSpPr txBox="1">
                <a:spLocks noChangeArrowheads="1"/>
              </p:cNvSpPr>
              <p:nvPr/>
            </p:nvSpPr>
            <p:spPr bwMode="auto">
              <a:xfrm>
                <a:off x="4832" y="1036"/>
                <a:ext cx="275" cy="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ヒラギノ角ゴ Pro W3" charset="-128"/>
                  </a:defRPr>
                </a:lvl1pPr>
                <a:lvl2pPr marL="742950" indent="-285750" eaLnBrk="0" hangingPunct="0">
                  <a:defRPr>
                    <a:solidFill>
                      <a:schemeClr val="tx1"/>
                    </a:solidFill>
                    <a:latin typeface="Arial" pitchFamily="34" charset="0"/>
                    <a:ea typeface="ヒラギノ角ゴ Pro W3" charset="-128"/>
                  </a:defRPr>
                </a:lvl2pPr>
                <a:lvl3pPr marL="1143000" indent="-228600" eaLnBrk="0" hangingPunct="0">
                  <a:defRPr>
                    <a:solidFill>
                      <a:schemeClr val="tx1"/>
                    </a:solidFill>
                    <a:latin typeface="Arial" pitchFamily="34" charset="0"/>
                    <a:ea typeface="ヒラギノ角ゴ Pro W3" charset="-128"/>
                  </a:defRPr>
                </a:lvl3pPr>
                <a:lvl4pPr marL="1600200" indent="-228600" eaLnBrk="0" hangingPunct="0">
                  <a:defRPr>
                    <a:solidFill>
                      <a:schemeClr val="tx1"/>
                    </a:solidFill>
                    <a:latin typeface="Arial" pitchFamily="34" charset="0"/>
                    <a:ea typeface="ヒラギノ角ゴ Pro W3" charset="-128"/>
                  </a:defRPr>
                </a:lvl4pPr>
                <a:lvl5pPr marL="2057400" indent="-228600" eaLnBrk="0" hangingPunct="0">
                  <a:defRPr>
                    <a:solidFill>
                      <a:schemeClr val="tx1"/>
                    </a:solidFill>
                    <a:latin typeface="Arial" pitchFamily="34" charset="0"/>
                    <a:ea typeface="ヒラギノ角ゴ Pro W3" charset="-128"/>
                  </a:defRPr>
                </a:lvl5pPr>
                <a:lvl6pPr marL="2514600" indent="-228600" eaLnBrk="0" fontAlgn="base" hangingPunct="0">
                  <a:spcBef>
                    <a:spcPct val="50000"/>
                  </a:spcBef>
                  <a:spcAft>
                    <a:spcPct val="0"/>
                  </a:spcAft>
                  <a:defRPr>
                    <a:solidFill>
                      <a:schemeClr val="tx1"/>
                    </a:solidFill>
                    <a:latin typeface="Arial" pitchFamily="34" charset="0"/>
                    <a:ea typeface="ヒラギノ角ゴ Pro W3" charset="-128"/>
                  </a:defRPr>
                </a:lvl6pPr>
                <a:lvl7pPr marL="2971800" indent="-228600" eaLnBrk="0" fontAlgn="base" hangingPunct="0">
                  <a:spcBef>
                    <a:spcPct val="50000"/>
                  </a:spcBef>
                  <a:spcAft>
                    <a:spcPct val="0"/>
                  </a:spcAft>
                  <a:defRPr>
                    <a:solidFill>
                      <a:schemeClr val="tx1"/>
                    </a:solidFill>
                    <a:latin typeface="Arial" pitchFamily="34" charset="0"/>
                    <a:ea typeface="ヒラギノ角ゴ Pro W3" charset="-128"/>
                  </a:defRPr>
                </a:lvl7pPr>
                <a:lvl8pPr marL="3429000" indent="-228600" eaLnBrk="0" fontAlgn="base" hangingPunct="0">
                  <a:spcBef>
                    <a:spcPct val="50000"/>
                  </a:spcBef>
                  <a:spcAft>
                    <a:spcPct val="0"/>
                  </a:spcAft>
                  <a:defRPr>
                    <a:solidFill>
                      <a:schemeClr val="tx1"/>
                    </a:solidFill>
                    <a:latin typeface="Arial" pitchFamily="34" charset="0"/>
                    <a:ea typeface="ヒラギノ角ゴ Pro W3" charset="-128"/>
                  </a:defRPr>
                </a:lvl8pPr>
                <a:lvl9pPr marL="3886200" indent="-228600" eaLnBrk="0" fontAlgn="base" hangingPunct="0">
                  <a:spcBef>
                    <a:spcPct val="50000"/>
                  </a:spcBef>
                  <a:spcAft>
                    <a:spcPct val="0"/>
                  </a:spcAft>
                  <a:defRPr>
                    <a:solidFill>
                      <a:schemeClr val="tx1"/>
                    </a:solidFill>
                    <a:latin typeface="Arial" pitchFamily="34" charset="0"/>
                    <a:ea typeface="ヒラギノ角ゴ Pro W3" charset="-128"/>
                  </a:defRPr>
                </a:lvl9pPr>
              </a:lstStyle>
              <a:p>
                <a:pPr eaLnBrk="1" hangingPunct="1"/>
                <a:r>
                  <a:rPr lang="en-GB" sz="1400" b="1" dirty="0">
                    <a:solidFill>
                      <a:srgbClr val="000000"/>
                    </a:solidFill>
                    <a:ea typeface="ＭＳ Ｐゴシック" pitchFamily="34" charset="-128"/>
                  </a:rPr>
                  <a:t>VII</a:t>
                </a:r>
              </a:p>
            </p:txBody>
          </p:sp>
        </p:grpSp>
        <p:grpSp>
          <p:nvGrpSpPr>
            <p:cNvPr id="9" name="Group 143"/>
            <p:cNvGrpSpPr>
              <a:grpSpLocks/>
            </p:cNvGrpSpPr>
            <p:nvPr/>
          </p:nvGrpSpPr>
          <p:grpSpPr bwMode="auto">
            <a:xfrm>
              <a:off x="3715" y="1035"/>
              <a:ext cx="423" cy="309"/>
              <a:chOff x="3715" y="1035"/>
              <a:chExt cx="423" cy="309"/>
            </a:xfrm>
          </p:grpSpPr>
          <p:pic>
            <p:nvPicPr>
              <p:cNvPr id="52275" name="Picture 68" descr="inactive factor.png"/>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3715" y="1035"/>
                <a:ext cx="423" cy="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76" name="Text Box 34"/>
              <p:cNvSpPr txBox="1">
                <a:spLocks noChangeArrowheads="1"/>
              </p:cNvSpPr>
              <p:nvPr/>
            </p:nvSpPr>
            <p:spPr bwMode="auto">
              <a:xfrm>
                <a:off x="3724" y="1098"/>
                <a:ext cx="264" cy="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ヒラギノ角ゴ Pro W3" charset="-128"/>
                  </a:defRPr>
                </a:lvl1pPr>
                <a:lvl2pPr marL="742950" indent="-285750" eaLnBrk="0" hangingPunct="0">
                  <a:defRPr>
                    <a:solidFill>
                      <a:schemeClr val="tx1"/>
                    </a:solidFill>
                    <a:latin typeface="Arial" pitchFamily="34" charset="0"/>
                    <a:ea typeface="ヒラギノ角ゴ Pro W3" charset="-128"/>
                  </a:defRPr>
                </a:lvl2pPr>
                <a:lvl3pPr marL="1143000" indent="-228600" eaLnBrk="0" hangingPunct="0">
                  <a:defRPr>
                    <a:solidFill>
                      <a:schemeClr val="tx1"/>
                    </a:solidFill>
                    <a:latin typeface="Arial" pitchFamily="34" charset="0"/>
                    <a:ea typeface="ヒラギノ角ゴ Pro W3" charset="-128"/>
                  </a:defRPr>
                </a:lvl3pPr>
                <a:lvl4pPr marL="1600200" indent="-228600" eaLnBrk="0" hangingPunct="0">
                  <a:defRPr>
                    <a:solidFill>
                      <a:schemeClr val="tx1"/>
                    </a:solidFill>
                    <a:latin typeface="Arial" pitchFamily="34" charset="0"/>
                    <a:ea typeface="ヒラギノ角ゴ Pro W3" charset="-128"/>
                  </a:defRPr>
                </a:lvl4pPr>
                <a:lvl5pPr marL="2057400" indent="-228600" eaLnBrk="0" hangingPunct="0">
                  <a:defRPr>
                    <a:solidFill>
                      <a:schemeClr val="tx1"/>
                    </a:solidFill>
                    <a:latin typeface="Arial" pitchFamily="34" charset="0"/>
                    <a:ea typeface="ヒラギノ角ゴ Pro W3" charset="-128"/>
                  </a:defRPr>
                </a:lvl5pPr>
                <a:lvl6pPr marL="2514600" indent="-228600" eaLnBrk="0" fontAlgn="base" hangingPunct="0">
                  <a:spcBef>
                    <a:spcPct val="50000"/>
                  </a:spcBef>
                  <a:spcAft>
                    <a:spcPct val="0"/>
                  </a:spcAft>
                  <a:defRPr>
                    <a:solidFill>
                      <a:schemeClr val="tx1"/>
                    </a:solidFill>
                    <a:latin typeface="Arial" pitchFamily="34" charset="0"/>
                    <a:ea typeface="ヒラギノ角ゴ Pro W3" charset="-128"/>
                  </a:defRPr>
                </a:lvl6pPr>
                <a:lvl7pPr marL="2971800" indent="-228600" eaLnBrk="0" fontAlgn="base" hangingPunct="0">
                  <a:spcBef>
                    <a:spcPct val="50000"/>
                  </a:spcBef>
                  <a:spcAft>
                    <a:spcPct val="0"/>
                  </a:spcAft>
                  <a:defRPr>
                    <a:solidFill>
                      <a:schemeClr val="tx1"/>
                    </a:solidFill>
                    <a:latin typeface="Arial" pitchFamily="34" charset="0"/>
                    <a:ea typeface="ヒラギノ角ゴ Pro W3" charset="-128"/>
                  </a:defRPr>
                </a:lvl7pPr>
                <a:lvl8pPr marL="3429000" indent="-228600" eaLnBrk="0" fontAlgn="base" hangingPunct="0">
                  <a:spcBef>
                    <a:spcPct val="50000"/>
                  </a:spcBef>
                  <a:spcAft>
                    <a:spcPct val="0"/>
                  </a:spcAft>
                  <a:defRPr>
                    <a:solidFill>
                      <a:schemeClr val="tx1"/>
                    </a:solidFill>
                    <a:latin typeface="Arial" pitchFamily="34" charset="0"/>
                    <a:ea typeface="ヒラギノ角ゴ Pro W3" charset="-128"/>
                  </a:defRPr>
                </a:lvl8pPr>
                <a:lvl9pPr marL="3886200" indent="-228600" eaLnBrk="0" fontAlgn="base" hangingPunct="0">
                  <a:spcBef>
                    <a:spcPct val="50000"/>
                  </a:spcBef>
                  <a:spcAft>
                    <a:spcPct val="0"/>
                  </a:spcAft>
                  <a:defRPr>
                    <a:solidFill>
                      <a:schemeClr val="tx1"/>
                    </a:solidFill>
                    <a:latin typeface="Arial" pitchFamily="34" charset="0"/>
                    <a:ea typeface="ヒラギノ角ゴ Pro W3" charset="-128"/>
                  </a:defRPr>
                </a:lvl9pPr>
              </a:lstStyle>
              <a:p>
                <a:pPr eaLnBrk="1" hangingPunct="1"/>
                <a:r>
                  <a:rPr lang="en-GB" sz="1200" b="1" dirty="0">
                    <a:solidFill>
                      <a:srgbClr val="000000"/>
                    </a:solidFill>
                    <a:ea typeface="ＭＳ Ｐゴシック" pitchFamily="34" charset="-128"/>
                  </a:rPr>
                  <a:t>TF</a:t>
                </a:r>
              </a:p>
            </p:txBody>
          </p:sp>
        </p:grpSp>
        <p:grpSp>
          <p:nvGrpSpPr>
            <p:cNvPr id="10" name="Group 146"/>
            <p:cNvGrpSpPr>
              <a:grpSpLocks/>
            </p:cNvGrpSpPr>
            <p:nvPr/>
          </p:nvGrpSpPr>
          <p:grpSpPr bwMode="auto">
            <a:xfrm>
              <a:off x="3888" y="1008"/>
              <a:ext cx="480" cy="385"/>
              <a:chOff x="3888" y="1008"/>
              <a:chExt cx="480" cy="385"/>
            </a:xfrm>
          </p:grpSpPr>
          <p:pic>
            <p:nvPicPr>
              <p:cNvPr id="52273" name="Picture 74" descr="active factor.png"/>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888" y="1008"/>
                <a:ext cx="480" cy="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74" name="Text Box 33"/>
              <p:cNvSpPr txBox="1">
                <a:spLocks noChangeArrowheads="1"/>
              </p:cNvSpPr>
              <p:nvPr/>
            </p:nvSpPr>
            <p:spPr bwMode="auto">
              <a:xfrm>
                <a:off x="3936" y="1103"/>
                <a:ext cx="383" cy="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ヒラギノ角ゴ Pro W3" charset="-128"/>
                  </a:defRPr>
                </a:lvl1pPr>
                <a:lvl2pPr marL="742950" indent="-285750" eaLnBrk="0" hangingPunct="0">
                  <a:defRPr>
                    <a:solidFill>
                      <a:schemeClr val="tx1"/>
                    </a:solidFill>
                    <a:latin typeface="Arial" pitchFamily="34" charset="0"/>
                    <a:ea typeface="ヒラギノ角ゴ Pro W3" charset="-128"/>
                  </a:defRPr>
                </a:lvl2pPr>
                <a:lvl3pPr marL="1143000" indent="-228600" eaLnBrk="0" hangingPunct="0">
                  <a:defRPr>
                    <a:solidFill>
                      <a:schemeClr val="tx1"/>
                    </a:solidFill>
                    <a:latin typeface="Arial" pitchFamily="34" charset="0"/>
                    <a:ea typeface="ヒラギノ角ゴ Pro W3" charset="-128"/>
                  </a:defRPr>
                </a:lvl3pPr>
                <a:lvl4pPr marL="1600200" indent="-228600" eaLnBrk="0" hangingPunct="0">
                  <a:defRPr>
                    <a:solidFill>
                      <a:schemeClr val="tx1"/>
                    </a:solidFill>
                    <a:latin typeface="Arial" pitchFamily="34" charset="0"/>
                    <a:ea typeface="ヒラギノ角ゴ Pro W3" charset="-128"/>
                  </a:defRPr>
                </a:lvl4pPr>
                <a:lvl5pPr marL="2057400" indent="-228600" eaLnBrk="0" hangingPunct="0">
                  <a:defRPr>
                    <a:solidFill>
                      <a:schemeClr val="tx1"/>
                    </a:solidFill>
                    <a:latin typeface="Arial" pitchFamily="34" charset="0"/>
                    <a:ea typeface="ヒラギノ角ゴ Pro W3" charset="-128"/>
                  </a:defRPr>
                </a:lvl5pPr>
                <a:lvl6pPr marL="2514600" indent="-228600" eaLnBrk="0" fontAlgn="base" hangingPunct="0">
                  <a:spcBef>
                    <a:spcPct val="50000"/>
                  </a:spcBef>
                  <a:spcAft>
                    <a:spcPct val="0"/>
                  </a:spcAft>
                  <a:defRPr>
                    <a:solidFill>
                      <a:schemeClr val="tx1"/>
                    </a:solidFill>
                    <a:latin typeface="Arial" pitchFamily="34" charset="0"/>
                    <a:ea typeface="ヒラギノ角ゴ Pro W3" charset="-128"/>
                  </a:defRPr>
                </a:lvl6pPr>
                <a:lvl7pPr marL="2971800" indent="-228600" eaLnBrk="0" fontAlgn="base" hangingPunct="0">
                  <a:spcBef>
                    <a:spcPct val="50000"/>
                  </a:spcBef>
                  <a:spcAft>
                    <a:spcPct val="0"/>
                  </a:spcAft>
                  <a:defRPr>
                    <a:solidFill>
                      <a:schemeClr val="tx1"/>
                    </a:solidFill>
                    <a:latin typeface="Arial" pitchFamily="34" charset="0"/>
                    <a:ea typeface="ヒラギノ角ゴ Pro W3" charset="-128"/>
                  </a:defRPr>
                </a:lvl7pPr>
                <a:lvl8pPr marL="3429000" indent="-228600" eaLnBrk="0" fontAlgn="base" hangingPunct="0">
                  <a:spcBef>
                    <a:spcPct val="50000"/>
                  </a:spcBef>
                  <a:spcAft>
                    <a:spcPct val="0"/>
                  </a:spcAft>
                  <a:defRPr>
                    <a:solidFill>
                      <a:schemeClr val="tx1"/>
                    </a:solidFill>
                    <a:latin typeface="Arial" pitchFamily="34" charset="0"/>
                    <a:ea typeface="ヒラギノ角ゴ Pro W3" charset="-128"/>
                  </a:defRPr>
                </a:lvl8pPr>
                <a:lvl9pPr marL="3886200" indent="-228600" eaLnBrk="0" fontAlgn="base" hangingPunct="0">
                  <a:spcBef>
                    <a:spcPct val="50000"/>
                  </a:spcBef>
                  <a:spcAft>
                    <a:spcPct val="0"/>
                  </a:spcAft>
                  <a:defRPr>
                    <a:solidFill>
                      <a:schemeClr val="tx1"/>
                    </a:solidFill>
                    <a:latin typeface="Arial" pitchFamily="34" charset="0"/>
                    <a:ea typeface="ヒラギノ角ゴ Pro W3" charset="-128"/>
                  </a:defRPr>
                </a:lvl9pPr>
              </a:lstStyle>
              <a:p>
                <a:pPr eaLnBrk="1" hangingPunct="1"/>
                <a:r>
                  <a:rPr lang="en-GB" sz="1200" b="1" dirty="0">
                    <a:solidFill>
                      <a:srgbClr val="000000"/>
                    </a:solidFill>
                    <a:ea typeface="ＭＳ Ｐゴシック" pitchFamily="34" charset="-128"/>
                  </a:rPr>
                  <a:t>VIIa</a:t>
                </a:r>
              </a:p>
            </p:txBody>
          </p:sp>
        </p:grpSp>
      </p:grpSp>
      <p:sp>
        <p:nvSpPr>
          <p:cNvPr id="52235" name="Text Box 52"/>
          <p:cNvSpPr txBox="1">
            <a:spLocks noChangeArrowheads="1"/>
          </p:cNvSpPr>
          <p:nvPr/>
        </p:nvSpPr>
        <p:spPr bwMode="auto">
          <a:xfrm>
            <a:off x="411774" y="1811338"/>
            <a:ext cx="115336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ヒラギノ角ゴ Pro W3" charset="-128"/>
              </a:defRPr>
            </a:lvl1pPr>
            <a:lvl2pPr marL="742950" indent="-285750" eaLnBrk="0" hangingPunct="0">
              <a:defRPr>
                <a:solidFill>
                  <a:schemeClr val="tx1"/>
                </a:solidFill>
                <a:latin typeface="Arial" pitchFamily="34" charset="0"/>
                <a:ea typeface="ヒラギノ角ゴ Pro W3" charset="-128"/>
              </a:defRPr>
            </a:lvl2pPr>
            <a:lvl3pPr marL="1143000" indent="-228600" eaLnBrk="0" hangingPunct="0">
              <a:defRPr>
                <a:solidFill>
                  <a:schemeClr val="tx1"/>
                </a:solidFill>
                <a:latin typeface="Arial" pitchFamily="34" charset="0"/>
                <a:ea typeface="ヒラギノ角ゴ Pro W3" charset="-128"/>
              </a:defRPr>
            </a:lvl3pPr>
            <a:lvl4pPr marL="1600200" indent="-228600" eaLnBrk="0" hangingPunct="0">
              <a:defRPr>
                <a:solidFill>
                  <a:schemeClr val="tx1"/>
                </a:solidFill>
                <a:latin typeface="Arial" pitchFamily="34" charset="0"/>
                <a:ea typeface="ヒラギノ角ゴ Pro W3" charset="-128"/>
              </a:defRPr>
            </a:lvl4pPr>
            <a:lvl5pPr marL="2057400" indent="-228600" eaLnBrk="0" hangingPunct="0">
              <a:defRPr>
                <a:solidFill>
                  <a:schemeClr val="tx1"/>
                </a:solidFill>
                <a:latin typeface="Arial" pitchFamily="34" charset="0"/>
                <a:ea typeface="ヒラギノ角ゴ Pro W3" charset="-128"/>
              </a:defRPr>
            </a:lvl5pPr>
            <a:lvl6pPr marL="2514600" indent="-228600" eaLnBrk="0" fontAlgn="base" hangingPunct="0">
              <a:spcBef>
                <a:spcPct val="50000"/>
              </a:spcBef>
              <a:spcAft>
                <a:spcPct val="0"/>
              </a:spcAft>
              <a:defRPr>
                <a:solidFill>
                  <a:schemeClr val="tx1"/>
                </a:solidFill>
                <a:latin typeface="Arial" pitchFamily="34" charset="0"/>
                <a:ea typeface="ヒラギノ角ゴ Pro W3" charset="-128"/>
              </a:defRPr>
            </a:lvl6pPr>
            <a:lvl7pPr marL="2971800" indent="-228600" eaLnBrk="0" fontAlgn="base" hangingPunct="0">
              <a:spcBef>
                <a:spcPct val="50000"/>
              </a:spcBef>
              <a:spcAft>
                <a:spcPct val="0"/>
              </a:spcAft>
              <a:defRPr>
                <a:solidFill>
                  <a:schemeClr val="tx1"/>
                </a:solidFill>
                <a:latin typeface="Arial" pitchFamily="34" charset="0"/>
                <a:ea typeface="ヒラギノ角ゴ Pro W3" charset="-128"/>
              </a:defRPr>
            </a:lvl7pPr>
            <a:lvl8pPr marL="3429000" indent="-228600" eaLnBrk="0" fontAlgn="base" hangingPunct="0">
              <a:spcBef>
                <a:spcPct val="50000"/>
              </a:spcBef>
              <a:spcAft>
                <a:spcPct val="0"/>
              </a:spcAft>
              <a:defRPr>
                <a:solidFill>
                  <a:schemeClr val="tx1"/>
                </a:solidFill>
                <a:latin typeface="Arial" pitchFamily="34" charset="0"/>
                <a:ea typeface="ヒラギノ角ゴ Pro W3" charset="-128"/>
              </a:defRPr>
            </a:lvl8pPr>
            <a:lvl9pPr marL="3886200" indent="-228600" eaLnBrk="0" fontAlgn="base" hangingPunct="0">
              <a:spcBef>
                <a:spcPct val="50000"/>
              </a:spcBef>
              <a:spcAft>
                <a:spcPct val="0"/>
              </a:spcAft>
              <a:defRPr>
                <a:solidFill>
                  <a:schemeClr val="tx1"/>
                </a:solidFill>
                <a:latin typeface="Arial" pitchFamily="34" charset="0"/>
                <a:ea typeface="ヒラギノ角ゴ Pro W3" charset="-128"/>
              </a:defRPr>
            </a:lvl9pPr>
          </a:lstStyle>
          <a:p>
            <a:pPr eaLnBrk="1" hangingPunct="1"/>
            <a:r>
              <a:rPr lang="en-GB" b="1" dirty="0">
                <a:solidFill>
                  <a:schemeClr val="bg2"/>
                </a:solidFill>
                <a:ea typeface="ＭＳ Ｐゴシック" pitchFamily="34" charset="-128"/>
              </a:rPr>
              <a:t>Initiation</a:t>
            </a:r>
          </a:p>
        </p:txBody>
      </p:sp>
      <p:sp>
        <p:nvSpPr>
          <p:cNvPr id="52236" name="Text Box 53"/>
          <p:cNvSpPr txBox="1">
            <a:spLocks noChangeArrowheads="1"/>
          </p:cNvSpPr>
          <p:nvPr/>
        </p:nvSpPr>
        <p:spPr bwMode="auto">
          <a:xfrm>
            <a:off x="397120" y="3189290"/>
            <a:ext cx="148981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ヒラギノ角ゴ Pro W3" charset="-128"/>
              </a:defRPr>
            </a:lvl1pPr>
            <a:lvl2pPr marL="742950" indent="-285750" eaLnBrk="0" hangingPunct="0">
              <a:defRPr>
                <a:solidFill>
                  <a:schemeClr val="tx1"/>
                </a:solidFill>
                <a:latin typeface="Arial" pitchFamily="34" charset="0"/>
                <a:ea typeface="ヒラギノ角ゴ Pro W3" charset="-128"/>
              </a:defRPr>
            </a:lvl2pPr>
            <a:lvl3pPr marL="1143000" indent="-228600" eaLnBrk="0" hangingPunct="0">
              <a:defRPr>
                <a:solidFill>
                  <a:schemeClr val="tx1"/>
                </a:solidFill>
                <a:latin typeface="Arial" pitchFamily="34" charset="0"/>
                <a:ea typeface="ヒラギノ角ゴ Pro W3" charset="-128"/>
              </a:defRPr>
            </a:lvl3pPr>
            <a:lvl4pPr marL="1600200" indent="-228600" eaLnBrk="0" hangingPunct="0">
              <a:defRPr>
                <a:solidFill>
                  <a:schemeClr val="tx1"/>
                </a:solidFill>
                <a:latin typeface="Arial" pitchFamily="34" charset="0"/>
                <a:ea typeface="ヒラギノ角ゴ Pro W3" charset="-128"/>
              </a:defRPr>
            </a:lvl4pPr>
            <a:lvl5pPr marL="2057400" indent="-228600" eaLnBrk="0" hangingPunct="0">
              <a:defRPr>
                <a:solidFill>
                  <a:schemeClr val="tx1"/>
                </a:solidFill>
                <a:latin typeface="Arial" pitchFamily="34" charset="0"/>
                <a:ea typeface="ヒラギノ角ゴ Pro W3" charset="-128"/>
              </a:defRPr>
            </a:lvl5pPr>
            <a:lvl6pPr marL="2514600" indent="-228600" eaLnBrk="0" fontAlgn="base" hangingPunct="0">
              <a:spcBef>
                <a:spcPct val="50000"/>
              </a:spcBef>
              <a:spcAft>
                <a:spcPct val="0"/>
              </a:spcAft>
              <a:defRPr>
                <a:solidFill>
                  <a:schemeClr val="tx1"/>
                </a:solidFill>
                <a:latin typeface="Arial" pitchFamily="34" charset="0"/>
                <a:ea typeface="ヒラギノ角ゴ Pro W3" charset="-128"/>
              </a:defRPr>
            </a:lvl6pPr>
            <a:lvl7pPr marL="2971800" indent="-228600" eaLnBrk="0" fontAlgn="base" hangingPunct="0">
              <a:spcBef>
                <a:spcPct val="50000"/>
              </a:spcBef>
              <a:spcAft>
                <a:spcPct val="0"/>
              </a:spcAft>
              <a:defRPr>
                <a:solidFill>
                  <a:schemeClr val="tx1"/>
                </a:solidFill>
                <a:latin typeface="Arial" pitchFamily="34" charset="0"/>
                <a:ea typeface="ヒラギノ角ゴ Pro W3" charset="-128"/>
              </a:defRPr>
            </a:lvl7pPr>
            <a:lvl8pPr marL="3429000" indent="-228600" eaLnBrk="0" fontAlgn="base" hangingPunct="0">
              <a:spcBef>
                <a:spcPct val="50000"/>
              </a:spcBef>
              <a:spcAft>
                <a:spcPct val="0"/>
              </a:spcAft>
              <a:defRPr>
                <a:solidFill>
                  <a:schemeClr val="tx1"/>
                </a:solidFill>
                <a:latin typeface="Arial" pitchFamily="34" charset="0"/>
                <a:ea typeface="ヒラギノ角ゴ Pro W3" charset="-128"/>
              </a:defRPr>
            </a:lvl8pPr>
            <a:lvl9pPr marL="3886200" indent="-228600" eaLnBrk="0" fontAlgn="base" hangingPunct="0">
              <a:spcBef>
                <a:spcPct val="50000"/>
              </a:spcBef>
              <a:spcAft>
                <a:spcPct val="0"/>
              </a:spcAft>
              <a:defRPr>
                <a:solidFill>
                  <a:schemeClr val="tx1"/>
                </a:solidFill>
                <a:latin typeface="Arial" pitchFamily="34" charset="0"/>
                <a:ea typeface="ヒラギノ角ゴ Pro W3" charset="-128"/>
              </a:defRPr>
            </a:lvl9pPr>
          </a:lstStyle>
          <a:p>
            <a:pPr eaLnBrk="1" hangingPunct="1"/>
            <a:r>
              <a:rPr lang="en-GB" b="1" dirty="0">
                <a:solidFill>
                  <a:schemeClr val="bg2"/>
                </a:solidFill>
                <a:ea typeface="ＭＳ Ｐゴシック" pitchFamily="34" charset="-128"/>
              </a:rPr>
              <a:t>Propagation</a:t>
            </a:r>
          </a:p>
        </p:txBody>
      </p:sp>
      <p:sp>
        <p:nvSpPr>
          <p:cNvPr id="52237" name="Text Box 109"/>
          <p:cNvSpPr txBox="1">
            <a:spLocks noChangeArrowheads="1"/>
          </p:cNvSpPr>
          <p:nvPr/>
        </p:nvSpPr>
        <p:spPr bwMode="auto">
          <a:xfrm>
            <a:off x="2155584" y="3208338"/>
            <a:ext cx="70142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ヒラギノ角ゴ Pro W3" charset="-128"/>
              </a:defRPr>
            </a:lvl1pPr>
            <a:lvl2pPr marL="742950" indent="-285750" eaLnBrk="0" hangingPunct="0">
              <a:defRPr>
                <a:solidFill>
                  <a:schemeClr val="tx1"/>
                </a:solidFill>
                <a:latin typeface="Arial" pitchFamily="34" charset="0"/>
                <a:ea typeface="ヒラギノ角ゴ Pro W3" charset="-128"/>
              </a:defRPr>
            </a:lvl2pPr>
            <a:lvl3pPr marL="1143000" indent="-228600" eaLnBrk="0" hangingPunct="0">
              <a:defRPr>
                <a:solidFill>
                  <a:schemeClr val="tx1"/>
                </a:solidFill>
                <a:latin typeface="Arial" pitchFamily="34" charset="0"/>
                <a:ea typeface="ヒラギノ角ゴ Pro W3" charset="-128"/>
              </a:defRPr>
            </a:lvl3pPr>
            <a:lvl4pPr marL="1600200" indent="-228600" eaLnBrk="0" hangingPunct="0">
              <a:defRPr>
                <a:solidFill>
                  <a:schemeClr val="tx1"/>
                </a:solidFill>
                <a:latin typeface="Arial" pitchFamily="34" charset="0"/>
                <a:ea typeface="ヒラギノ角ゴ Pro W3" charset="-128"/>
              </a:defRPr>
            </a:lvl4pPr>
            <a:lvl5pPr marL="2057400" indent="-228600" eaLnBrk="0" hangingPunct="0">
              <a:defRPr>
                <a:solidFill>
                  <a:schemeClr val="tx1"/>
                </a:solidFill>
                <a:latin typeface="Arial" pitchFamily="34" charset="0"/>
                <a:ea typeface="ヒラギノ角ゴ Pro W3" charset="-128"/>
              </a:defRPr>
            </a:lvl5pPr>
            <a:lvl6pPr marL="2514600" indent="-228600" eaLnBrk="0" fontAlgn="base" hangingPunct="0">
              <a:spcBef>
                <a:spcPct val="50000"/>
              </a:spcBef>
              <a:spcAft>
                <a:spcPct val="0"/>
              </a:spcAft>
              <a:defRPr>
                <a:solidFill>
                  <a:schemeClr val="tx1"/>
                </a:solidFill>
                <a:latin typeface="Arial" pitchFamily="34" charset="0"/>
                <a:ea typeface="ヒラギノ角ゴ Pro W3" charset="-128"/>
              </a:defRPr>
            </a:lvl6pPr>
            <a:lvl7pPr marL="2971800" indent="-228600" eaLnBrk="0" fontAlgn="base" hangingPunct="0">
              <a:spcBef>
                <a:spcPct val="50000"/>
              </a:spcBef>
              <a:spcAft>
                <a:spcPct val="0"/>
              </a:spcAft>
              <a:defRPr>
                <a:solidFill>
                  <a:schemeClr val="tx1"/>
                </a:solidFill>
                <a:latin typeface="Arial" pitchFamily="34" charset="0"/>
                <a:ea typeface="ヒラギノ角ゴ Pro W3" charset="-128"/>
              </a:defRPr>
            </a:lvl7pPr>
            <a:lvl8pPr marL="3429000" indent="-228600" eaLnBrk="0" fontAlgn="base" hangingPunct="0">
              <a:spcBef>
                <a:spcPct val="50000"/>
              </a:spcBef>
              <a:spcAft>
                <a:spcPct val="0"/>
              </a:spcAft>
              <a:defRPr>
                <a:solidFill>
                  <a:schemeClr val="tx1"/>
                </a:solidFill>
                <a:latin typeface="Arial" pitchFamily="34" charset="0"/>
                <a:ea typeface="ヒラギノ角ゴ Pro W3" charset="-128"/>
              </a:defRPr>
            </a:lvl8pPr>
            <a:lvl9pPr marL="3886200" indent="-228600" eaLnBrk="0" fontAlgn="base" hangingPunct="0">
              <a:spcBef>
                <a:spcPct val="50000"/>
              </a:spcBef>
              <a:spcAft>
                <a:spcPct val="0"/>
              </a:spcAft>
              <a:defRPr>
                <a:solidFill>
                  <a:schemeClr val="tx1"/>
                </a:solidFill>
                <a:latin typeface="Arial" pitchFamily="34" charset="0"/>
                <a:ea typeface="ヒラギノ角ゴ Pro W3" charset="-128"/>
              </a:defRPr>
            </a:lvl9pPr>
          </a:lstStyle>
          <a:p>
            <a:pPr eaLnBrk="1" hangingPunct="1"/>
            <a:r>
              <a:rPr lang="en-GB" sz="1600" b="1" dirty="0">
                <a:solidFill>
                  <a:srgbClr val="66FF33"/>
                </a:solidFill>
                <a:ea typeface="ＭＳ Ｐゴシック" pitchFamily="34" charset="-128"/>
              </a:rPr>
              <a:t> </a:t>
            </a:r>
            <a:r>
              <a:rPr lang="en-GB" sz="1600" b="1" dirty="0">
                <a:solidFill>
                  <a:srgbClr val="2F9752"/>
                </a:solidFill>
                <a:ea typeface="ＭＳ Ｐゴシック" pitchFamily="34" charset="-128"/>
              </a:rPr>
              <a:t>VKA</a:t>
            </a:r>
          </a:p>
        </p:txBody>
      </p:sp>
      <p:sp>
        <p:nvSpPr>
          <p:cNvPr id="52238" name="AutoShape 110"/>
          <p:cNvSpPr>
            <a:spLocks noChangeArrowheads="1"/>
          </p:cNvSpPr>
          <p:nvPr/>
        </p:nvSpPr>
        <p:spPr bwMode="auto">
          <a:xfrm rot="10800000" flipH="1">
            <a:off x="2841381" y="3316288"/>
            <a:ext cx="279430" cy="143624"/>
          </a:xfrm>
          <a:prstGeom prst="rightArrow">
            <a:avLst>
              <a:gd name="adj1" fmla="val 50000"/>
              <a:gd name="adj2" fmla="val 49168"/>
            </a:avLst>
          </a:prstGeom>
          <a:solidFill>
            <a:srgbClr val="2F9752"/>
          </a:solidFill>
          <a:ln w="9525">
            <a:solidFill>
              <a:srgbClr val="2F9752"/>
            </a:solidFill>
            <a:miter lim="800000"/>
            <a:headEnd/>
            <a:tailEnd/>
          </a:ln>
        </p:spPr>
        <p:txBody>
          <a:bodyPr rot="10800000" wrap="none" anchor="ctr"/>
          <a:lstStyle/>
          <a:p>
            <a:pPr algn="ctr"/>
            <a:endParaRPr lang="en-GB" dirty="0"/>
          </a:p>
        </p:txBody>
      </p:sp>
      <p:sp>
        <p:nvSpPr>
          <p:cNvPr id="52239" name="Text Box 96"/>
          <p:cNvSpPr txBox="1">
            <a:spLocks noChangeArrowheads="1"/>
          </p:cNvSpPr>
          <p:nvPr/>
        </p:nvSpPr>
        <p:spPr bwMode="auto">
          <a:xfrm>
            <a:off x="208087" y="3751263"/>
            <a:ext cx="2896949"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ヒラギノ角ゴ Pro W3" charset="-128"/>
              </a:defRPr>
            </a:lvl1pPr>
            <a:lvl2pPr marL="742950" indent="-285750" eaLnBrk="0" hangingPunct="0">
              <a:defRPr>
                <a:solidFill>
                  <a:schemeClr val="tx1"/>
                </a:solidFill>
                <a:latin typeface="Arial" pitchFamily="34" charset="0"/>
                <a:ea typeface="ヒラギノ角ゴ Pro W3" charset="-128"/>
              </a:defRPr>
            </a:lvl2pPr>
            <a:lvl3pPr marL="1143000" indent="-228600" eaLnBrk="0" hangingPunct="0">
              <a:defRPr>
                <a:solidFill>
                  <a:schemeClr val="tx1"/>
                </a:solidFill>
                <a:latin typeface="Arial" pitchFamily="34" charset="0"/>
                <a:ea typeface="ヒラギノ角ゴ Pro W3" charset="-128"/>
              </a:defRPr>
            </a:lvl3pPr>
            <a:lvl4pPr marL="1600200" indent="-228600" eaLnBrk="0" hangingPunct="0">
              <a:defRPr>
                <a:solidFill>
                  <a:schemeClr val="tx1"/>
                </a:solidFill>
                <a:latin typeface="Arial" pitchFamily="34" charset="0"/>
                <a:ea typeface="ヒラギノ角ゴ Pro W3" charset="-128"/>
              </a:defRPr>
            </a:lvl4pPr>
            <a:lvl5pPr marL="2057400" indent="-228600" eaLnBrk="0" hangingPunct="0">
              <a:defRPr>
                <a:solidFill>
                  <a:schemeClr val="tx1"/>
                </a:solidFill>
                <a:latin typeface="Arial" pitchFamily="34" charset="0"/>
                <a:ea typeface="ヒラギノ角ゴ Pro W3" charset="-128"/>
              </a:defRPr>
            </a:lvl5pPr>
            <a:lvl6pPr marL="2514600" indent="-228600" eaLnBrk="0" fontAlgn="base" hangingPunct="0">
              <a:spcBef>
                <a:spcPct val="50000"/>
              </a:spcBef>
              <a:spcAft>
                <a:spcPct val="0"/>
              </a:spcAft>
              <a:defRPr>
                <a:solidFill>
                  <a:schemeClr val="tx1"/>
                </a:solidFill>
                <a:latin typeface="Arial" pitchFamily="34" charset="0"/>
                <a:ea typeface="ヒラギノ角ゴ Pro W3" charset="-128"/>
              </a:defRPr>
            </a:lvl6pPr>
            <a:lvl7pPr marL="2971800" indent="-228600" eaLnBrk="0" fontAlgn="base" hangingPunct="0">
              <a:spcBef>
                <a:spcPct val="50000"/>
              </a:spcBef>
              <a:spcAft>
                <a:spcPct val="0"/>
              </a:spcAft>
              <a:defRPr>
                <a:solidFill>
                  <a:schemeClr val="tx1"/>
                </a:solidFill>
                <a:latin typeface="Arial" pitchFamily="34" charset="0"/>
                <a:ea typeface="ヒラギノ角ゴ Pro W3" charset="-128"/>
              </a:defRPr>
            </a:lvl7pPr>
            <a:lvl8pPr marL="3429000" indent="-228600" eaLnBrk="0" fontAlgn="base" hangingPunct="0">
              <a:spcBef>
                <a:spcPct val="50000"/>
              </a:spcBef>
              <a:spcAft>
                <a:spcPct val="0"/>
              </a:spcAft>
              <a:defRPr>
                <a:solidFill>
                  <a:schemeClr val="tx1"/>
                </a:solidFill>
                <a:latin typeface="Arial" pitchFamily="34" charset="0"/>
                <a:ea typeface="ヒラギノ角ゴ Pro W3" charset="-128"/>
              </a:defRPr>
            </a:lvl8pPr>
            <a:lvl9pPr marL="3886200" indent="-228600" eaLnBrk="0" fontAlgn="base" hangingPunct="0">
              <a:spcBef>
                <a:spcPct val="50000"/>
              </a:spcBef>
              <a:spcAft>
                <a:spcPct val="0"/>
              </a:spcAft>
              <a:defRPr>
                <a:solidFill>
                  <a:schemeClr val="tx1"/>
                </a:solidFill>
                <a:latin typeface="Arial" pitchFamily="34" charset="0"/>
                <a:ea typeface="ヒラギノ角ゴ Pro W3" charset="-128"/>
              </a:defRPr>
            </a:lvl9pPr>
          </a:lstStyle>
          <a:p>
            <a:pPr algn="ctr" eaLnBrk="1" hangingPunct="1"/>
            <a:r>
              <a:rPr lang="en-GB" sz="1600" b="1" dirty="0">
                <a:solidFill>
                  <a:srgbClr val="1DC4FF"/>
                </a:solidFill>
                <a:ea typeface="ＭＳ Ｐゴシック" pitchFamily="34" charset="-128"/>
              </a:rPr>
              <a:t>Direct Factor Xa inhibition</a:t>
            </a:r>
          </a:p>
          <a:p>
            <a:pPr algn="ctr" eaLnBrk="1" hangingPunct="1"/>
            <a:r>
              <a:rPr lang="en-GB" sz="1400" b="1" dirty="0">
                <a:solidFill>
                  <a:srgbClr val="EC008C"/>
                </a:solidFill>
                <a:ea typeface="ＭＳ Ｐゴシック" pitchFamily="34" charset="-128"/>
              </a:rPr>
              <a:t>Rivaroxaban</a:t>
            </a:r>
          </a:p>
          <a:p>
            <a:pPr algn="ctr" eaLnBrk="1" hangingPunct="1"/>
            <a:r>
              <a:rPr lang="en-GB" sz="1400" b="1" dirty="0">
                <a:solidFill>
                  <a:srgbClr val="FFFFFF"/>
                </a:solidFill>
                <a:ea typeface="ＭＳ Ｐゴシック" pitchFamily="34" charset="-128"/>
              </a:rPr>
              <a:t> </a:t>
            </a:r>
          </a:p>
        </p:txBody>
      </p:sp>
      <p:sp>
        <p:nvSpPr>
          <p:cNvPr id="52240" name="Text Box 94"/>
          <p:cNvSpPr txBox="1">
            <a:spLocks noChangeArrowheads="1"/>
          </p:cNvSpPr>
          <p:nvPr/>
        </p:nvSpPr>
        <p:spPr bwMode="auto">
          <a:xfrm>
            <a:off x="175849" y="4949825"/>
            <a:ext cx="2959677"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ヒラギノ角ゴ Pro W3" charset="-128"/>
              </a:defRPr>
            </a:lvl1pPr>
            <a:lvl2pPr marL="742950" indent="-285750" eaLnBrk="0" hangingPunct="0">
              <a:defRPr>
                <a:solidFill>
                  <a:schemeClr val="tx1"/>
                </a:solidFill>
                <a:latin typeface="Arial" pitchFamily="34" charset="0"/>
                <a:ea typeface="ヒラギノ角ゴ Pro W3" charset="-128"/>
              </a:defRPr>
            </a:lvl2pPr>
            <a:lvl3pPr marL="1143000" indent="-228600" eaLnBrk="0" hangingPunct="0">
              <a:defRPr>
                <a:solidFill>
                  <a:schemeClr val="tx1"/>
                </a:solidFill>
                <a:latin typeface="Arial" pitchFamily="34" charset="0"/>
                <a:ea typeface="ヒラギノ角ゴ Pro W3" charset="-128"/>
              </a:defRPr>
            </a:lvl3pPr>
            <a:lvl4pPr marL="1600200" indent="-228600" eaLnBrk="0" hangingPunct="0">
              <a:defRPr>
                <a:solidFill>
                  <a:schemeClr val="tx1"/>
                </a:solidFill>
                <a:latin typeface="Arial" pitchFamily="34" charset="0"/>
                <a:ea typeface="ヒラギノ角ゴ Pro W3" charset="-128"/>
              </a:defRPr>
            </a:lvl4pPr>
            <a:lvl5pPr marL="2057400" indent="-228600" eaLnBrk="0" hangingPunct="0">
              <a:defRPr>
                <a:solidFill>
                  <a:schemeClr val="tx1"/>
                </a:solidFill>
                <a:latin typeface="Arial" pitchFamily="34" charset="0"/>
                <a:ea typeface="ヒラギノ角ゴ Pro W3" charset="-128"/>
              </a:defRPr>
            </a:lvl5pPr>
            <a:lvl6pPr marL="2514600" indent="-228600" eaLnBrk="0" fontAlgn="base" hangingPunct="0">
              <a:spcBef>
                <a:spcPct val="50000"/>
              </a:spcBef>
              <a:spcAft>
                <a:spcPct val="0"/>
              </a:spcAft>
              <a:defRPr>
                <a:solidFill>
                  <a:schemeClr val="tx1"/>
                </a:solidFill>
                <a:latin typeface="Arial" pitchFamily="34" charset="0"/>
                <a:ea typeface="ヒラギノ角ゴ Pro W3" charset="-128"/>
              </a:defRPr>
            </a:lvl6pPr>
            <a:lvl7pPr marL="2971800" indent="-228600" eaLnBrk="0" fontAlgn="base" hangingPunct="0">
              <a:spcBef>
                <a:spcPct val="50000"/>
              </a:spcBef>
              <a:spcAft>
                <a:spcPct val="0"/>
              </a:spcAft>
              <a:defRPr>
                <a:solidFill>
                  <a:schemeClr val="tx1"/>
                </a:solidFill>
                <a:latin typeface="Arial" pitchFamily="34" charset="0"/>
                <a:ea typeface="ヒラギノ角ゴ Pro W3" charset="-128"/>
              </a:defRPr>
            </a:lvl7pPr>
            <a:lvl8pPr marL="3429000" indent="-228600" eaLnBrk="0" fontAlgn="base" hangingPunct="0">
              <a:spcBef>
                <a:spcPct val="50000"/>
              </a:spcBef>
              <a:spcAft>
                <a:spcPct val="0"/>
              </a:spcAft>
              <a:defRPr>
                <a:solidFill>
                  <a:schemeClr val="tx1"/>
                </a:solidFill>
                <a:latin typeface="Arial" pitchFamily="34" charset="0"/>
                <a:ea typeface="ヒラギノ角ゴ Pro W3" charset="-128"/>
              </a:defRPr>
            </a:lvl8pPr>
            <a:lvl9pPr marL="3886200" indent="-228600" eaLnBrk="0" fontAlgn="base" hangingPunct="0">
              <a:spcBef>
                <a:spcPct val="50000"/>
              </a:spcBef>
              <a:spcAft>
                <a:spcPct val="0"/>
              </a:spcAft>
              <a:defRPr>
                <a:solidFill>
                  <a:schemeClr val="tx1"/>
                </a:solidFill>
                <a:latin typeface="Arial" pitchFamily="34" charset="0"/>
                <a:ea typeface="ヒラギノ角ゴ Pro W3" charset="-128"/>
              </a:defRPr>
            </a:lvl9pPr>
          </a:lstStyle>
          <a:p>
            <a:pPr algn="ctr" eaLnBrk="1" hangingPunct="1"/>
            <a:r>
              <a:rPr lang="en-GB" sz="1600" b="1" dirty="0">
                <a:solidFill>
                  <a:srgbClr val="F2B646"/>
                </a:solidFill>
                <a:ea typeface="Arial Unicode MS" pitchFamily="34" charset="-128"/>
                <a:cs typeface="Arial Unicode MS" pitchFamily="34" charset="-128"/>
              </a:rPr>
              <a:t>Direct Factor IIa inhibition</a:t>
            </a:r>
          </a:p>
          <a:p>
            <a:pPr algn="ctr" eaLnBrk="1" hangingPunct="1"/>
            <a:r>
              <a:rPr lang="en-GB" sz="1400" b="1" dirty="0">
                <a:solidFill>
                  <a:srgbClr val="FF0000"/>
                </a:solidFill>
                <a:ea typeface="ＭＳ Ｐゴシック" pitchFamily="34" charset="-128"/>
              </a:rPr>
              <a:t>Dabigatran</a:t>
            </a:r>
          </a:p>
          <a:p>
            <a:pPr algn="ctr" eaLnBrk="1" hangingPunct="1"/>
            <a:endParaRPr lang="en-GB" sz="1400" b="1" dirty="0">
              <a:solidFill>
                <a:schemeClr val="bg2"/>
              </a:solidFill>
              <a:ea typeface="ＭＳ Ｐゴシック" pitchFamily="34" charset="-128"/>
            </a:endParaRPr>
          </a:p>
        </p:txBody>
      </p:sp>
      <p:grpSp>
        <p:nvGrpSpPr>
          <p:cNvPr id="11" name="Group 110"/>
          <p:cNvGrpSpPr>
            <a:grpSpLocks/>
          </p:cNvGrpSpPr>
          <p:nvPr/>
        </p:nvGrpSpPr>
        <p:grpSpPr bwMode="auto">
          <a:xfrm rot="-947652">
            <a:off x="2557425" y="5293691"/>
            <a:ext cx="1757842" cy="282565"/>
            <a:chOff x="2353" y="3224"/>
            <a:chExt cx="1138" cy="181"/>
          </a:xfrm>
        </p:grpSpPr>
        <p:sp>
          <p:nvSpPr>
            <p:cNvPr id="52248" name="Rectangle 112"/>
            <p:cNvSpPr>
              <a:spLocks noChangeArrowheads="1"/>
            </p:cNvSpPr>
            <p:nvPr/>
          </p:nvSpPr>
          <p:spPr bwMode="auto">
            <a:xfrm>
              <a:off x="2353" y="3302"/>
              <a:ext cx="1079" cy="23"/>
            </a:xfrm>
            <a:prstGeom prst="rect">
              <a:avLst/>
            </a:prstGeom>
            <a:solidFill>
              <a:srgbClr val="C8CDD2"/>
            </a:solidFill>
            <a:ln w="9525">
              <a:solidFill>
                <a:srgbClr val="C8CDD2"/>
              </a:solidFill>
              <a:miter lim="800000"/>
              <a:headEnd/>
              <a:tailEnd/>
            </a:ln>
          </p:spPr>
          <p:txBody>
            <a:bodyPr wrap="none" anchor="ctr"/>
            <a:lstStyle/>
            <a:p>
              <a:pPr algn="ctr"/>
              <a:endParaRPr lang="en-GB" dirty="0"/>
            </a:p>
          </p:txBody>
        </p:sp>
        <p:sp>
          <p:nvSpPr>
            <p:cNvPr id="52249" name="Rectangle 111"/>
            <p:cNvSpPr>
              <a:spLocks noChangeArrowheads="1"/>
            </p:cNvSpPr>
            <p:nvPr/>
          </p:nvSpPr>
          <p:spPr bwMode="auto">
            <a:xfrm>
              <a:off x="3446" y="3224"/>
              <a:ext cx="45" cy="181"/>
            </a:xfrm>
            <a:prstGeom prst="rect">
              <a:avLst/>
            </a:prstGeom>
            <a:solidFill>
              <a:srgbClr val="C8CDD2"/>
            </a:solidFill>
            <a:ln w="9525">
              <a:solidFill>
                <a:srgbClr val="C8CDD2"/>
              </a:solidFill>
              <a:miter lim="800000"/>
              <a:headEnd/>
              <a:tailEnd/>
            </a:ln>
          </p:spPr>
          <p:txBody>
            <a:bodyPr wrap="none" anchor="ctr"/>
            <a:lstStyle/>
            <a:p>
              <a:pPr algn="ctr"/>
              <a:endParaRPr lang="en-GB" dirty="0"/>
            </a:p>
          </p:txBody>
        </p:sp>
      </p:grpSp>
      <p:sp>
        <p:nvSpPr>
          <p:cNvPr id="52242" name="Text Box 31"/>
          <p:cNvSpPr txBox="1">
            <a:spLocks noChangeArrowheads="1"/>
          </p:cNvSpPr>
          <p:nvPr/>
        </p:nvSpPr>
        <p:spPr bwMode="auto">
          <a:xfrm>
            <a:off x="4755176" y="3967163"/>
            <a:ext cx="363544"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ヒラギノ角ゴ Pro W3" charset="-128"/>
              </a:defRPr>
            </a:lvl1pPr>
            <a:lvl2pPr marL="742950" indent="-285750" eaLnBrk="0" hangingPunct="0">
              <a:defRPr>
                <a:solidFill>
                  <a:schemeClr val="tx1"/>
                </a:solidFill>
                <a:latin typeface="Arial" pitchFamily="34" charset="0"/>
                <a:ea typeface="ヒラギノ角ゴ Pro W3" charset="-128"/>
              </a:defRPr>
            </a:lvl2pPr>
            <a:lvl3pPr marL="1143000" indent="-228600" eaLnBrk="0" hangingPunct="0">
              <a:defRPr>
                <a:solidFill>
                  <a:schemeClr val="tx1"/>
                </a:solidFill>
                <a:latin typeface="Arial" pitchFamily="34" charset="0"/>
                <a:ea typeface="ヒラギノ角ゴ Pro W3" charset="-128"/>
              </a:defRPr>
            </a:lvl3pPr>
            <a:lvl4pPr marL="1600200" indent="-228600" eaLnBrk="0" hangingPunct="0">
              <a:defRPr>
                <a:solidFill>
                  <a:schemeClr val="tx1"/>
                </a:solidFill>
                <a:latin typeface="Arial" pitchFamily="34" charset="0"/>
                <a:ea typeface="ヒラギノ角ゴ Pro W3" charset="-128"/>
              </a:defRPr>
            </a:lvl4pPr>
            <a:lvl5pPr marL="2057400" indent="-228600" eaLnBrk="0" hangingPunct="0">
              <a:defRPr>
                <a:solidFill>
                  <a:schemeClr val="tx1"/>
                </a:solidFill>
                <a:latin typeface="Arial" pitchFamily="34" charset="0"/>
                <a:ea typeface="ヒラギノ角ゴ Pro W3" charset="-128"/>
              </a:defRPr>
            </a:lvl5pPr>
            <a:lvl6pPr marL="2514600" indent="-228600" eaLnBrk="0" fontAlgn="base" hangingPunct="0">
              <a:spcBef>
                <a:spcPct val="50000"/>
              </a:spcBef>
              <a:spcAft>
                <a:spcPct val="0"/>
              </a:spcAft>
              <a:defRPr>
                <a:solidFill>
                  <a:schemeClr val="tx1"/>
                </a:solidFill>
                <a:latin typeface="Arial" pitchFamily="34" charset="0"/>
                <a:ea typeface="ヒラギノ角ゴ Pro W3" charset="-128"/>
              </a:defRPr>
            </a:lvl6pPr>
            <a:lvl7pPr marL="2971800" indent="-228600" eaLnBrk="0" fontAlgn="base" hangingPunct="0">
              <a:spcBef>
                <a:spcPct val="50000"/>
              </a:spcBef>
              <a:spcAft>
                <a:spcPct val="0"/>
              </a:spcAft>
              <a:defRPr>
                <a:solidFill>
                  <a:schemeClr val="tx1"/>
                </a:solidFill>
                <a:latin typeface="Arial" pitchFamily="34" charset="0"/>
                <a:ea typeface="ヒラギノ角ゴ Pro W3" charset="-128"/>
              </a:defRPr>
            </a:lvl7pPr>
            <a:lvl8pPr marL="3429000" indent="-228600" eaLnBrk="0" fontAlgn="base" hangingPunct="0">
              <a:spcBef>
                <a:spcPct val="50000"/>
              </a:spcBef>
              <a:spcAft>
                <a:spcPct val="0"/>
              </a:spcAft>
              <a:defRPr>
                <a:solidFill>
                  <a:schemeClr val="tx1"/>
                </a:solidFill>
                <a:latin typeface="Arial" pitchFamily="34" charset="0"/>
                <a:ea typeface="ヒラギノ角ゴ Pro W3" charset="-128"/>
              </a:defRPr>
            </a:lvl8pPr>
            <a:lvl9pPr marL="3886200" indent="-228600" eaLnBrk="0" fontAlgn="base" hangingPunct="0">
              <a:spcBef>
                <a:spcPct val="50000"/>
              </a:spcBef>
              <a:spcAft>
                <a:spcPct val="0"/>
              </a:spcAft>
              <a:defRPr>
                <a:solidFill>
                  <a:schemeClr val="tx1"/>
                </a:solidFill>
                <a:latin typeface="Arial" pitchFamily="34" charset="0"/>
                <a:ea typeface="ヒラギノ角ゴ Pro W3" charset="-128"/>
              </a:defRPr>
            </a:lvl9pPr>
          </a:lstStyle>
          <a:p>
            <a:pPr eaLnBrk="1" hangingPunct="1"/>
            <a:r>
              <a:rPr lang="en-GB" sz="1400" b="1" dirty="0">
                <a:solidFill>
                  <a:srgbClr val="000000"/>
                </a:solidFill>
                <a:ea typeface="ＭＳ Ｐゴシック" pitchFamily="34" charset="-128"/>
              </a:rPr>
              <a:t>II</a:t>
            </a:r>
          </a:p>
        </p:txBody>
      </p:sp>
      <p:sp>
        <p:nvSpPr>
          <p:cNvPr id="52243" name="TextBox 117"/>
          <p:cNvSpPr txBox="1">
            <a:spLocks noChangeArrowheads="1"/>
          </p:cNvSpPr>
          <p:nvPr/>
        </p:nvSpPr>
        <p:spPr bwMode="auto">
          <a:xfrm>
            <a:off x="3982918" y="5065713"/>
            <a:ext cx="603056"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ヒラギノ角ゴ Pro W3" charset="-128"/>
              </a:defRPr>
            </a:lvl1pPr>
            <a:lvl2pPr marL="742950" indent="-285750" eaLnBrk="0" hangingPunct="0">
              <a:defRPr>
                <a:solidFill>
                  <a:schemeClr val="tx1"/>
                </a:solidFill>
                <a:latin typeface="Arial" pitchFamily="34" charset="0"/>
                <a:ea typeface="ヒラギノ角ゴ Pro W3" charset="-128"/>
              </a:defRPr>
            </a:lvl2pPr>
            <a:lvl3pPr marL="1143000" indent="-228600" eaLnBrk="0" hangingPunct="0">
              <a:defRPr>
                <a:solidFill>
                  <a:schemeClr val="tx1"/>
                </a:solidFill>
                <a:latin typeface="Arial" pitchFamily="34" charset="0"/>
                <a:ea typeface="ヒラギノ角ゴ Pro W3" charset="-128"/>
              </a:defRPr>
            </a:lvl3pPr>
            <a:lvl4pPr marL="1600200" indent="-228600" eaLnBrk="0" hangingPunct="0">
              <a:defRPr>
                <a:solidFill>
                  <a:schemeClr val="tx1"/>
                </a:solidFill>
                <a:latin typeface="Arial" pitchFamily="34" charset="0"/>
                <a:ea typeface="ヒラギノ角ゴ Pro W3" charset="-128"/>
              </a:defRPr>
            </a:lvl4pPr>
            <a:lvl5pPr marL="2057400" indent="-228600" eaLnBrk="0" hangingPunct="0">
              <a:defRPr>
                <a:solidFill>
                  <a:schemeClr val="tx1"/>
                </a:solidFill>
                <a:latin typeface="Arial" pitchFamily="34" charset="0"/>
                <a:ea typeface="ヒラギノ角ゴ Pro W3" charset="-128"/>
              </a:defRPr>
            </a:lvl5pPr>
            <a:lvl6pPr marL="2514600" indent="-228600" eaLnBrk="0" fontAlgn="base" hangingPunct="0">
              <a:spcBef>
                <a:spcPct val="50000"/>
              </a:spcBef>
              <a:spcAft>
                <a:spcPct val="0"/>
              </a:spcAft>
              <a:defRPr>
                <a:solidFill>
                  <a:schemeClr val="tx1"/>
                </a:solidFill>
                <a:latin typeface="Arial" pitchFamily="34" charset="0"/>
                <a:ea typeface="ヒラギノ角ゴ Pro W3" charset="-128"/>
              </a:defRPr>
            </a:lvl6pPr>
            <a:lvl7pPr marL="2971800" indent="-228600" eaLnBrk="0" fontAlgn="base" hangingPunct="0">
              <a:spcBef>
                <a:spcPct val="50000"/>
              </a:spcBef>
              <a:spcAft>
                <a:spcPct val="0"/>
              </a:spcAft>
              <a:defRPr>
                <a:solidFill>
                  <a:schemeClr val="tx1"/>
                </a:solidFill>
                <a:latin typeface="Arial" pitchFamily="34" charset="0"/>
                <a:ea typeface="ヒラギノ角ゴ Pro W3" charset="-128"/>
              </a:defRPr>
            </a:lvl7pPr>
            <a:lvl8pPr marL="3429000" indent="-228600" eaLnBrk="0" fontAlgn="base" hangingPunct="0">
              <a:spcBef>
                <a:spcPct val="50000"/>
              </a:spcBef>
              <a:spcAft>
                <a:spcPct val="0"/>
              </a:spcAft>
              <a:defRPr>
                <a:solidFill>
                  <a:schemeClr val="tx1"/>
                </a:solidFill>
                <a:latin typeface="Arial" pitchFamily="34" charset="0"/>
                <a:ea typeface="ヒラギノ角ゴ Pro W3" charset="-128"/>
              </a:defRPr>
            </a:lvl8pPr>
            <a:lvl9pPr marL="3886200" indent="-228600" eaLnBrk="0" fontAlgn="base" hangingPunct="0">
              <a:spcBef>
                <a:spcPct val="50000"/>
              </a:spcBef>
              <a:spcAft>
                <a:spcPct val="0"/>
              </a:spcAft>
              <a:defRPr>
                <a:solidFill>
                  <a:schemeClr val="tx1"/>
                </a:solidFill>
                <a:latin typeface="Arial" pitchFamily="34" charset="0"/>
                <a:ea typeface="ヒラギノ角ゴ Pro W3" charset="-128"/>
              </a:defRPr>
            </a:lvl9pPr>
          </a:lstStyle>
          <a:p>
            <a:pPr eaLnBrk="1" hangingPunct="1"/>
            <a:r>
              <a:rPr lang="en-GB" sz="1400" b="1" dirty="0">
                <a:solidFill>
                  <a:srgbClr val="000000"/>
                </a:solidFill>
                <a:ea typeface="ＭＳ Ｐゴシック" pitchFamily="34" charset="-128"/>
              </a:rPr>
              <a:t>IIa</a:t>
            </a:r>
            <a:endParaRPr lang="en-US" sz="1400" b="1" dirty="0">
              <a:solidFill>
                <a:srgbClr val="000000"/>
              </a:solidFill>
              <a:ea typeface="ＭＳ Ｐゴシック" pitchFamily="34" charset="-128"/>
            </a:endParaRPr>
          </a:p>
        </p:txBody>
      </p:sp>
      <p:grpSp>
        <p:nvGrpSpPr>
          <p:cNvPr id="12" name="Group 107"/>
          <p:cNvGrpSpPr>
            <a:grpSpLocks/>
          </p:cNvGrpSpPr>
          <p:nvPr/>
        </p:nvGrpSpPr>
        <p:grpSpPr bwMode="auto">
          <a:xfrm>
            <a:off x="2010508" y="3332165"/>
            <a:ext cx="1977396" cy="783687"/>
            <a:chOff x="2062" y="2107"/>
            <a:chExt cx="1280" cy="502"/>
          </a:xfrm>
        </p:grpSpPr>
        <p:sp>
          <p:nvSpPr>
            <p:cNvPr id="52246" name="Rectangle 108"/>
            <p:cNvSpPr>
              <a:spLocks noChangeArrowheads="1"/>
            </p:cNvSpPr>
            <p:nvPr/>
          </p:nvSpPr>
          <p:spPr bwMode="auto">
            <a:xfrm>
              <a:off x="3187" y="2107"/>
              <a:ext cx="46" cy="181"/>
            </a:xfrm>
            <a:prstGeom prst="rect">
              <a:avLst/>
            </a:prstGeom>
            <a:solidFill>
              <a:srgbClr val="C8CDD2"/>
            </a:solidFill>
            <a:ln w="9525">
              <a:solidFill>
                <a:srgbClr val="C8CDD2"/>
              </a:solidFill>
              <a:miter lim="800000"/>
              <a:headEnd/>
              <a:tailEnd/>
            </a:ln>
          </p:spPr>
          <p:txBody>
            <a:bodyPr wrap="none" anchor="ctr"/>
            <a:lstStyle/>
            <a:p>
              <a:pPr algn="ctr"/>
              <a:endParaRPr lang="en-GB" dirty="0"/>
            </a:p>
          </p:txBody>
        </p:sp>
        <p:sp>
          <p:nvSpPr>
            <p:cNvPr id="52247" name="Rectangle 109"/>
            <p:cNvSpPr>
              <a:spLocks noChangeArrowheads="1"/>
            </p:cNvSpPr>
            <p:nvPr/>
          </p:nvSpPr>
          <p:spPr bwMode="auto">
            <a:xfrm rot="-2355255">
              <a:off x="2062" y="2580"/>
              <a:ext cx="1280" cy="29"/>
            </a:xfrm>
            <a:prstGeom prst="rect">
              <a:avLst/>
            </a:prstGeom>
            <a:solidFill>
              <a:srgbClr val="C8CDD2"/>
            </a:solidFill>
            <a:ln w="9525">
              <a:solidFill>
                <a:srgbClr val="C8CDD2"/>
              </a:solidFill>
              <a:miter lim="800000"/>
              <a:headEnd/>
              <a:tailEnd/>
            </a:ln>
          </p:spPr>
          <p:txBody>
            <a:bodyPr wrap="none" anchor="ctr"/>
            <a:lstStyle/>
            <a:p>
              <a:pPr algn="ctr"/>
              <a:endParaRPr lang="en-GB" dirty="0"/>
            </a:p>
          </p:txBody>
        </p:sp>
      </p:grpSp>
      <p:sp>
        <p:nvSpPr>
          <p:cNvPr id="52245" name="Text Box 5"/>
          <p:cNvSpPr txBox="1">
            <a:spLocks noChangeArrowheads="1"/>
          </p:cNvSpPr>
          <p:nvPr/>
        </p:nvSpPr>
        <p:spPr bwMode="auto">
          <a:xfrm>
            <a:off x="20571" y="6485763"/>
            <a:ext cx="846406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eaLnBrk="0" hangingPunct="0">
              <a:defRPr>
                <a:solidFill>
                  <a:schemeClr val="tx1"/>
                </a:solidFill>
                <a:latin typeface="Arial" pitchFamily="34" charset="0"/>
                <a:ea typeface="ヒラギノ角ゴ Pro W3" charset="-128"/>
              </a:defRPr>
            </a:lvl1pPr>
            <a:lvl2pPr marL="742950" indent="-285750" eaLnBrk="0" hangingPunct="0">
              <a:defRPr>
                <a:solidFill>
                  <a:schemeClr val="tx1"/>
                </a:solidFill>
                <a:latin typeface="Arial" pitchFamily="34" charset="0"/>
                <a:ea typeface="ヒラギノ角ゴ Pro W3" charset="-128"/>
              </a:defRPr>
            </a:lvl2pPr>
            <a:lvl3pPr marL="1143000" indent="-228600" eaLnBrk="0" hangingPunct="0">
              <a:defRPr>
                <a:solidFill>
                  <a:schemeClr val="tx1"/>
                </a:solidFill>
                <a:latin typeface="Arial" pitchFamily="34" charset="0"/>
                <a:ea typeface="ヒラギノ角ゴ Pro W3" charset="-128"/>
              </a:defRPr>
            </a:lvl3pPr>
            <a:lvl4pPr marL="1600200" indent="-228600" eaLnBrk="0" hangingPunct="0">
              <a:defRPr>
                <a:solidFill>
                  <a:schemeClr val="tx1"/>
                </a:solidFill>
                <a:latin typeface="Arial" pitchFamily="34" charset="0"/>
                <a:ea typeface="ヒラギノ角ゴ Pro W3" charset="-128"/>
              </a:defRPr>
            </a:lvl4pPr>
            <a:lvl5pPr marL="2057400" indent="-228600" eaLnBrk="0" hangingPunct="0">
              <a:defRPr>
                <a:solidFill>
                  <a:schemeClr val="tx1"/>
                </a:solidFill>
                <a:latin typeface="Arial" pitchFamily="34" charset="0"/>
                <a:ea typeface="ヒラギノ角ゴ Pro W3" charset="-128"/>
              </a:defRPr>
            </a:lvl5pPr>
            <a:lvl6pPr marL="2514600" indent="-228600" eaLnBrk="0" fontAlgn="base" hangingPunct="0">
              <a:spcBef>
                <a:spcPct val="50000"/>
              </a:spcBef>
              <a:spcAft>
                <a:spcPct val="0"/>
              </a:spcAft>
              <a:defRPr>
                <a:solidFill>
                  <a:schemeClr val="tx1"/>
                </a:solidFill>
                <a:latin typeface="Arial" pitchFamily="34" charset="0"/>
                <a:ea typeface="ヒラギノ角ゴ Pro W3" charset="-128"/>
              </a:defRPr>
            </a:lvl6pPr>
            <a:lvl7pPr marL="2971800" indent="-228600" eaLnBrk="0" fontAlgn="base" hangingPunct="0">
              <a:spcBef>
                <a:spcPct val="50000"/>
              </a:spcBef>
              <a:spcAft>
                <a:spcPct val="0"/>
              </a:spcAft>
              <a:defRPr>
                <a:solidFill>
                  <a:schemeClr val="tx1"/>
                </a:solidFill>
                <a:latin typeface="Arial" pitchFamily="34" charset="0"/>
                <a:ea typeface="ヒラギノ角ゴ Pro W3" charset="-128"/>
              </a:defRPr>
            </a:lvl7pPr>
            <a:lvl8pPr marL="3429000" indent="-228600" eaLnBrk="0" fontAlgn="base" hangingPunct="0">
              <a:spcBef>
                <a:spcPct val="50000"/>
              </a:spcBef>
              <a:spcAft>
                <a:spcPct val="0"/>
              </a:spcAft>
              <a:defRPr>
                <a:solidFill>
                  <a:schemeClr val="tx1"/>
                </a:solidFill>
                <a:latin typeface="Arial" pitchFamily="34" charset="0"/>
                <a:ea typeface="ヒラギノ角ゴ Pro W3" charset="-128"/>
              </a:defRPr>
            </a:lvl8pPr>
            <a:lvl9pPr marL="3886200" indent="-228600" eaLnBrk="0" fontAlgn="base" hangingPunct="0">
              <a:spcBef>
                <a:spcPct val="50000"/>
              </a:spcBef>
              <a:spcAft>
                <a:spcPct val="0"/>
              </a:spcAft>
              <a:defRPr>
                <a:solidFill>
                  <a:schemeClr val="tx1"/>
                </a:solidFill>
                <a:latin typeface="Arial" pitchFamily="34" charset="0"/>
                <a:ea typeface="ヒラギノ角ゴ Pro W3" charset="-128"/>
              </a:defRPr>
            </a:lvl9pPr>
          </a:lstStyle>
          <a:p>
            <a:pPr eaLnBrk="1" hangingPunct="1"/>
            <a:r>
              <a:rPr lang="da-DK" sz="1000" dirty="0" smtClean="0">
                <a:solidFill>
                  <a:schemeClr val="bg2"/>
                </a:solidFill>
                <a:ea typeface="ＭＳ Ｐゴシック" pitchFamily="34" charset="-128"/>
              </a:rPr>
              <a:t>Spyropoulos </a:t>
            </a:r>
            <a:r>
              <a:rPr lang="da-DK" sz="1000" dirty="0">
                <a:solidFill>
                  <a:schemeClr val="bg2"/>
                </a:solidFill>
                <a:ea typeface="ＭＳ Ｐゴシック" pitchFamily="34" charset="-128"/>
              </a:rPr>
              <a:t>AC </a:t>
            </a:r>
            <a:r>
              <a:rPr lang="da-DK" sz="1000" i="1" dirty="0">
                <a:solidFill>
                  <a:schemeClr val="bg2"/>
                </a:solidFill>
                <a:ea typeface="ＭＳ Ｐゴシック" pitchFamily="34" charset="-128"/>
              </a:rPr>
              <a:t>et al</a:t>
            </a:r>
            <a:r>
              <a:rPr lang="da-DK" sz="1000" dirty="0">
                <a:solidFill>
                  <a:schemeClr val="bg2"/>
                </a:solidFill>
                <a:ea typeface="ＭＳ Ｐゴシック" pitchFamily="34" charset="-128"/>
              </a:rPr>
              <a:t>. </a:t>
            </a:r>
            <a:r>
              <a:rPr lang="da-DK" sz="1000" i="1" dirty="0">
                <a:solidFill>
                  <a:schemeClr val="bg2"/>
                </a:solidFill>
                <a:ea typeface="ＭＳ Ｐゴシック" pitchFamily="34" charset="-128"/>
              </a:rPr>
              <a:t>Expert Opin Investig Drugs</a:t>
            </a:r>
            <a:r>
              <a:rPr lang="da-DK" sz="1000" dirty="0">
                <a:solidFill>
                  <a:schemeClr val="bg2"/>
                </a:solidFill>
                <a:ea typeface="ＭＳ Ｐゴシック" pitchFamily="34" charset="-128"/>
              </a:rPr>
              <a:t> </a:t>
            </a:r>
            <a:r>
              <a:rPr lang="da-DK" sz="1000" dirty="0" smtClean="0">
                <a:solidFill>
                  <a:schemeClr val="bg2"/>
                </a:solidFill>
                <a:ea typeface="ＭＳ Ｐゴシック" pitchFamily="34" charset="-128"/>
              </a:rPr>
              <a:t>2007;16:431–440 (adapted from)</a:t>
            </a:r>
            <a:endParaRPr lang="da-DK" sz="1000" dirty="0">
              <a:solidFill>
                <a:schemeClr val="bg2"/>
              </a:solidFill>
              <a:ea typeface="ＭＳ Ｐゴシック" pitchFamily="34" charset="-128"/>
            </a:endParaRPr>
          </a:p>
        </p:txBody>
      </p:sp>
    </p:spTree>
    <p:extLst>
      <p:ext uri="{BB962C8B-B14F-4D97-AF65-F5344CB8AC3E}">
        <p14:creationId xmlns:p14="http://schemas.microsoft.com/office/powerpoint/2010/main" val="229231552"/>
      </p:ext>
    </p:extLst>
  </p:cSld>
  <p:clrMapOvr>
    <a:masterClrMapping/>
  </p:clrMapOvr>
  <p:transition xmlns:p14="http://schemas.microsoft.com/office/powerpoint/2010/main" spd="med">
    <p:pull/>
  </p:transition>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9"/>
          <p:cNvSpPr>
            <a:spLocks noGrp="1" noChangeArrowheads="1"/>
          </p:cNvSpPr>
          <p:nvPr>
            <p:ph type="title" idx="4294967295"/>
          </p:nvPr>
        </p:nvSpPr>
        <p:spPr>
          <a:xfrm>
            <a:off x="412401" y="76198"/>
            <a:ext cx="8631115" cy="860425"/>
          </a:xfrm>
        </p:spPr>
        <p:txBody>
          <a:bodyPr>
            <a:normAutofit fontScale="90000"/>
          </a:bodyPr>
          <a:lstStyle/>
          <a:p>
            <a:pPr eaLnBrk="1" hangingPunct="1"/>
            <a:r>
              <a:rPr lang="de-DE" sz="2800" dirty="0" smtClean="0">
                <a:ea typeface="ヒラギノ角ゴ Pro W3" charset="-128"/>
              </a:rPr>
              <a:t>Oral anti-coagulation is shown to be effective for stroke prevention in AF</a:t>
            </a:r>
            <a:endParaRPr lang="de-DE" sz="2000" baseline="30000" dirty="0" smtClean="0">
              <a:solidFill>
                <a:srgbClr val="FFFF00"/>
              </a:solidFill>
              <a:ea typeface="ヒラギノ角ゴ Pro W3" charset="-128"/>
            </a:endParaRPr>
          </a:p>
        </p:txBody>
      </p:sp>
      <p:sp>
        <p:nvSpPr>
          <p:cNvPr id="59395" name="Text Box 4"/>
          <p:cNvSpPr txBox="1">
            <a:spLocks noChangeArrowheads="1"/>
          </p:cNvSpPr>
          <p:nvPr/>
        </p:nvSpPr>
        <p:spPr bwMode="auto">
          <a:xfrm>
            <a:off x="43498" y="6465661"/>
            <a:ext cx="3770435" cy="261938"/>
          </a:xfrm>
          <a:prstGeom prst="rect">
            <a:avLst/>
          </a:prstGeom>
          <a:noFill/>
          <a:ln>
            <a:noFill/>
          </a:ln>
          <a:effectLst>
            <a:prstShdw prst="shdw17" dist="17961" dir="2700000">
              <a:srgbClr val="627E61"/>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ヒラギノ角ゴ Pro W3" charset="-128"/>
              </a:defRPr>
            </a:lvl1pPr>
            <a:lvl2pPr marL="742950" indent="-285750" eaLnBrk="0" hangingPunct="0">
              <a:defRPr>
                <a:solidFill>
                  <a:schemeClr val="tx1"/>
                </a:solidFill>
                <a:latin typeface="Arial" pitchFamily="34" charset="0"/>
                <a:ea typeface="ヒラギノ角ゴ Pro W3" charset="-128"/>
              </a:defRPr>
            </a:lvl2pPr>
            <a:lvl3pPr marL="1143000" indent="-228600" eaLnBrk="0" hangingPunct="0">
              <a:defRPr>
                <a:solidFill>
                  <a:schemeClr val="tx1"/>
                </a:solidFill>
                <a:latin typeface="Arial" pitchFamily="34" charset="0"/>
                <a:ea typeface="ヒラギノ角ゴ Pro W3" charset="-128"/>
              </a:defRPr>
            </a:lvl3pPr>
            <a:lvl4pPr marL="1600200" indent="-228600" eaLnBrk="0" hangingPunct="0">
              <a:defRPr>
                <a:solidFill>
                  <a:schemeClr val="tx1"/>
                </a:solidFill>
                <a:latin typeface="Arial" pitchFamily="34" charset="0"/>
                <a:ea typeface="ヒラギノ角ゴ Pro W3" charset="-128"/>
              </a:defRPr>
            </a:lvl4pPr>
            <a:lvl5pPr marL="2057400" indent="-228600" eaLnBrk="0" hangingPunct="0">
              <a:defRPr>
                <a:solidFill>
                  <a:schemeClr val="tx1"/>
                </a:solidFill>
                <a:latin typeface="Arial" pitchFamily="34" charset="0"/>
                <a:ea typeface="ヒラギノ角ゴ Pro W3" charset="-128"/>
              </a:defRPr>
            </a:lvl5pPr>
            <a:lvl6pPr marL="2514600" indent="-228600" eaLnBrk="0" fontAlgn="base" hangingPunct="0">
              <a:spcBef>
                <a:spcPct val="50000"/>
              </a:spcBef>
              <a:spcAft>
                <a:spcPct val="0"/>
              </a:spcAft>
              <a:defRPr>
                <a:solidFill>
                  <a:schemeClr val="tx1"/>
                </a:solidFill>
                <a:latin typeface="Arial" pitchFamily="34" charset="0"/>
                <a:ea typeface="ヒラギノ角ゴ Pro W3" charset="-128"/>
              </a:defRPr>
            </a:lvl6pPr>
            <a:lvl7pPr marL="2971800" indent="-228600" eaLnBrk="0" fontAlgn="base" hangingPunct="0">
              <a:spcBef>
                <a:spcPct val="50000"/>
              </a:spcBef>
              <a:spcAft>
                <a:spcPct val="0"/>
              </a:spcAft>
              <a:defRPr>
                <a:solidFill>
                  <a:schemeClr val="tx1"/>
                </a:solidFill>
                <a:latin typeface="Arial" pitchFamily="34" charset="0"/>
                <a:ea typeface="ヒラギノ角ゴ Pro W3" charset="-128"/>
              </a:defRPr>
            </a:lvl7pPr>
            <a:lvl8pPr marL="3429000" indent="-228600" eaLnBrk="0" fontAlgn="base" hangingPunct="0">
              <a:spcBef>
                <a:spcPct val="50000"/>
              </a:spcBef>
              <a:spcAft>
                <a:spcPct val="0"/>
              </a:spcAft>
              <a:defRPr>
                <a:solidFill>
                  <a:schemeClr val="tx1"/>
                </a:solidFill>
                <a:latin typeface="Arial" pitchFamily="34" charset="0"/>
                <a:ea typeface="ヒラギノ角ゴ Pro W3" charset="-128"/>
              </a:defRPr>
            </a:lvl8pPr>
            <a:lvl9pPr marL="3886200" indent="-228600" eaLnBrk="0" fontAlgn="base" hangingPunct="0">
              <a:spcBef>
                <a:spcPct val="50000"/>
              </a:spcBef>
              <a:spcAft>
                <a:spcPct val="0"/>
              </a:spcAft>
              <a:defRPr>
                <a:solidFill>
                  <a:schemeClr val="tx1"/>
                </a:solidFill>
                <a:latin typeface="Arial" pitchFamily="34" charset="0"/>
                <a:ea typeface="ヒラギノ角ゴ Pro W3" charset="-128"/>
              </a:defRPr>
            </a:lvl9pPr>
          </a:lstStyle>
          <a:p>
            <a:pPr eaLnBrk="1" hangingPunct="1"/>
            <a:r>
              <a:rPr lang="en-GB" sz="1100" dirty="0" smtClean="0">
                <a:solidFill>
                  <a:schemeClr val="bg2"/>
                </a:solidFill>
                <a:ea typeface="Arial Unicode MS" pitchFamily="34" charset="-128"/>
                <a:cs typeface="Arial Unicode MS" pitchFamily="34" charset="-128"/>
              </a:rPr>
              <a:t>Hart </a:t>
            </a:r>
            <a:r>
              <a:rPr lang="en-GB" sz="1100" dirty="0">
                <a:solidFill>
                  <a:schemeClr val="bg2"/>
                </a:solidFill>
                <a:ea typeface="Arial Unicode MS" pitchFamily="34" charset="-128"/>
                <a:cs typeface="Arial Unicode MS" pitchFamily="34" charset="-128"/>
              </a:rPr>
              <a:t>RG </a:t>
            </a:r>
            <a:r>
              <a:rPr lang="en-GB" sz="1100" i="1" dirty="0">
                <a:solidFill>
                  <a:schemeClr val="bg2"/>
                </a:solidFill>
                <a:ea typeface="Arial Unicode MS" pitchFamily="34" charset="-128"/>
                <a:cs typeface="Arial Unicode MS" pitchFamily="34" charset="-128"/>
              </a:rPr>
              <a:t>et al</a:t>
            </a:r>
            <a:r>
              <a:rPr lang="en-GB" sz="1100" dirty="0">
                <a:solidFill>
                  <a:schemeClr val="bg2"/>
                </a:solidFill>
                <a:ea typeface="Arial Unicode MS" pitchFamily="34" charset="-128"/>
                <a:cs typeface="Arial Unicode MS" pitchFamily="34" charset="-128"/>
              </a:rPr>
              <a:t>. </a:t>
            </a:r>
            <a:r>
              <a:rPr lang="en-GB" sz="1100" i="1" dirty="0">
                <a:solidFill>
                  <a:schemeClr val="bg2"/>
                </a:solidFill>
                <a:ea typeface="Arial Unicode MS" pitchFamily="34" charset="-128"/>
                <a:cs typeface="Arial Unicode MS" pitchFamily="34" charset="-128"/>
              </a:rPr>
              <a:t>Ann Intern Med </a:t>
            </a:r>
            <a:r>
              <a:rPr lang="en-GB" sz="1100" dirty="0">
                <a:solidFill>
                  <a:schemeClr val="bg2"/>
                </a:solidFill>
                <a:ea typeface="Arial Unicode MS" pitchFamily="34" charset="-128"/>
                <a:cs typeface="Arial Unicode MS" pitchFamily="34" charset="-128"/>
              </a:rPr>
              <a:t>2007;146:857–867</a:t>
            </a:r>
          </a:p>
        </p:txBody>
      </p:sp>
      <p:grpSp>
        <p:nvGrpSpPr>
          <p:cNvPr id="2" name="Group 76"/>
          <p:cNvGrpSpPr>
            <a:grpSpLocks/>
          </p:cNvGrpSpPr>
          <p:nvPr/>
        </p:nvGrpSpPr>
        <p:grpSpPr bwMode="auto">
          <a:xfrm>
            <a:off x="171451" y="1657354"/>
            <a:ext cx="8806962" cy="4632325"/>
            <a:chOff x="324" y="981"/>
            <a:chExt cx="5548" cy="2918"/>
          </a:xfrm>
        </p:grpSpPr>
        <p:sp>
          <p:nvSpPr>
            <p:cNvPr id="59399" name="Rectangle 10"/>
            <p:cNvSpPr>
              <a:spLocks noChangeArrowheads="1"/>
            </p:cNvSpPr>
            <p:nvPr/>
          </p:nvSpPr>
          <p:spPr bwMode="auto">
            <a:xfrm>
              <a:off x="1798" y="3763"/>
              <a:ext cx="98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round/>
                  <a:headEnd/>
                  <a:tailEnd/>
                </a14:hiddenLine>
              </a:ext>
            </a:extLst>
          </p:spPr>
          <p:txBody>
            <a:bodyPr lIns="0" tIns="0" rIns="0" bIns="0" anchor="ctr">
              <a:spAutoFit/>
            </a:bodyPr>
            <a:lstStyle/>
            <a:p>
              <a:pPr algn="ctr">
                <a:tabLst>
                  <a:tab pos="55563" algn="l"/>
                </a:tabLst>
              </a:pPr>
              <a:r>
                <a:rPr lang="en-GB" sz="1400" b="1" dirty="0">
                  <a:solidFill>
                    <a:schemeClr val="bg2"/>
                  </a:solidFill>
                </a:rPr>
                <a:t>Favours VKA</a:t>
              </a:r>
              <a:endParaRPr lang="en-US" sz="1400" b="1" dirty="0">
                <a:solidFill>
                  <a:schemeClr val="bg2"/>
                </a:solidFill>
              </a:endParaRPr>
            </a:p>
          </p:txBody>
        </p:sp>
        <p:sp>
          <p:nvSpPr>
            <p:cNvPr id="59400" name="Rectangle 11"/>
            <p:cNvSpPr>
              <a:spLocks noChangeArrowheads="1"/>
            </p:cNvSpPr>
            <p:nvPr/>
          </p:nvSpPr>
          <p:spPr bwMode="auto">
            <a:xfrm>
              <a:off x="3384" y="3763"/>
              <a:ext cx="984"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round/>
                  <a:headEnd/>
                  <a:tailEnd/>
                </a14:hiddenLine>
              </a:ext>
            </a:extLst>
          </p:spPr>
          <p:txBody>
            <a:bodyPr lIns="0" tIns="0" rIns="0" bIns="0" anchor="ctr">
              <a:spAutoFit/>
            </a:bodyPr>
            <a:lstStyle/>
            <a:p>
              <a:pPr algn="ctr">
                <a:tabLst>
                  <a:tab pos="55563" algn="l"/>
                </a:tabLst>
              </a:pPr>
              <a:r>
                <a:rPr lang="en-GB" sz="1400" b="1" dirty="0">
                  <a:solidFill>
                    <a:schemeClr val="bg2"/>
                  </a:solidFill>
                </a:rPr>
                <a:t>Favours</a:t>
              </a:r>
              <a:r>
                <a:rPr lang="en-GB" sz="1400" b="1" dirty="0">
                  <a:solidFill>
                    <a:schemeClr val="bg1"/>
                  </a:solidFill>
                </a:rPr>
                <a:t> </a:t>
              </a:r>
              <a:r>
                <a:rPr lang="en-GB" sz="1400" b="1" dirty="0">
                  <a:solidFill>
                    <a:schemeClr val="bg2"/>
                  </a:solidFill>
                </a:rPr>
                <a:t>placebo</a:t>
              </a:r>
              <a:endParaRPr lang="en-US" sz="1400" b="1" dirty="0">
                <a:solidFill>
                  <a:schemeClr val="bg2"/>
                </a:solidFill>
              </a:endParaRPr>
            </a:p>
          </p:txBody>
        </p:sp>
        <p:sp>
          <p:nvSpPr>
            <p:cNvPr id="59401" name="Rectangle 14"/>
            <p:cNvSpPr>
              <a:spLocks noChangeArrowheads="1"/>
            </p:cNvSpPr>
            <p:nvPr/>
          </p:nvSpPr>
          <p:spPr bwMode="auto">
            <a:xfrm>
              <a:off x="324" y="1307"/>
              <a:ext cx="152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da-DK" sz="1400">
                  <a:solidFill>
                    <a:schemeClr val="bg2"/>
                  </a:solidFill>
                </a:rPr>
                <a:t>AFASAK I, 1989; 1990</a:t>
              </a:r>
            </a:p>
          </p:txBody>
        </p:sp>
        <p:sp>
          <p:nvSpPr>
            <p:cNvPr id="59402" name="Rectangle 15"/>
            <p:cNvSpPr>
              <a:spLocks noChangeArrowheads="1"/>
            </p:cNvSpPr>
            <p:nvPr/>
          </p:nvSpPr>
          <p:spPr bwMode="auto">
            <a:xfrm>
              <a:off x="324" y="1575"/>
              <a:ext cx="681"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da-DK" sz="1400">
                  <a:solidFill>
                    <a:schemeClr val="bg2"/>
                  </a:solidFill>
                </a:rPr>
                <a:t>SPAF I, 1991</a:t>
              </a:r>
            </a:p>
          </p:txBody>
        </p:sp>
        <p:sp>
          <p:nvSpPr>
            <p:cNvPr id="59403" name="Rectangle 16"/>
            <p:cNvSpPr>
              <a:spLocks noChangeArrowheads="1"/>
            </p:cNvSpPr>
            <p:nvPr/>
          </p:nvSpPr>
          <p:spPr bwMode="auto">
            <a:xfrm>
              <a:off x="330" y="2610"/>
              <a:ext cx="651"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1400" dirty="0">
                  <a:solidFill>
                    <a:schemeClr val="bg2"/>
                  </a:solidFill>
                </a:rPr>
                <a:t>EAFT, 1993</a:t>
              </a:r>
            </a:p>
          </p:txBody>
        </p:sp>
        <p:sp>
          <p:nvSpPr>
            <p:cNvPr id="59404" name="Rectangle 17"/>
            <p:cNvSpPr>
              <a:spLocks noChangeArrowheads="1"/>
            </p:cNvSpPr>
            <p:nvPr/>
          </p:nvSpPr>
          <p:spPr bwMode="auto">
            <a:xfrm>
              <a:off x="324" y="2376"/>
              <a:ext cx="730"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da-DK" sz="1400">
                  <a:solidFill>
                    <a:schemeClr val="bg2"/>
                  </a:solidFill>
                </a:rPr>
                <a:t>SPINAF, 1992</a:t>
              </a:r>
            </a:p>
          </p:txBody>
        </p:sp>
        <p:sp>
          <p:nvSpPr>
            <p:cNvPr id="59405" name="Rectangle 18"/>
            <p:cNvSpPr>
              <a:spLocks noChangeArrowheads="1"/>
            </p:cNvSpPr>
            <p:nvPr/>
          </p:nvSpPr>
          <p:spPr bwMode="auto">
            <a:xfrm>
              <a:off x="324" y="2110"/>
              <a:ext cx="643"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da-DK" sz="1400">
                  <a:solidFill>
                    <a:schemeClr val="bg2"/>
                  </a:solidFill>
                </a:rPr>
                <a:t>CAFA, 1991</a:t>
              </a:r>
            </a:p>
          </p:txBody>
        </p:sp>
        <p:sp>
          <p:nvSpPr>
            <p:cNvPr id="59406" name="Rectangle 19"/>
            <p:cNvSpPr>
              <a:spLocks noChangeArrowheads="1"/>
            </p:cNvSpPr>
            <p:nvPr/>
          </p:nvSpPr>
          <p:spPr bwMode="auto">
            <a:xfrm>
              <a:off x="324" y="1844"/>
              <a:ext cx="776"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da-DK" sz="1400" dirty="0">
                  <a:solidFill>
                    <a:schemeClr val="bg2"/>
                  </a:solidFill>
                </a:rPr>
                <a:t>BAATAF, 1991</a:t>
              </a:r>
            </a:p>
          </p:txBody>
        </p:sp>
        <p:sp>
          <p:nvSpPr>
            <p:cNvPr id="59407" name="Rectangle 20"/>
            <p:cNvSpPr>
              <a:spLocks noChangeArrowheads="1"/>
            </p:cNvSpPr>
            <p:nvPr/>
          </p:nvSpPr>
          <p:spPr bwMode="auto">
            <a:xfrm>
              <a:off x="324" y="3047"/>
              <a:ext cx="1053"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en-US" sz="1600" b="1" dirty="0">
                  <a:solidFill>
                    <a:schemeClr val="accent1"/>
                  </a:solidFill>
                </a:rPr>
                <a:t>All trials (n=6)</a:t>
              </a:r>
            </a:p>
          </p:txBody>
        </p:sp>
        <p:sp>
          <p:nvSpPr>
            <p:cNvPr id="59408" name="Rectangle 21"/>
            <p:cNvSpPr>
              <a:spLocks noChangeArrowheads="1"/>
            </p:cNvSpPr>
            <p:nvPr/>
          </p:nvSpPr>
          <p:spPr bwMode="auto">
            <a:xfrm>
              <a:off x="1681" y="981"/>
              <a:ext cx="274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600" b="1" dirty="0">
                  <a:solidFill>
                    <a:schemeClr val="accent1"/>
                  </a:solidFill>
                </a:rPr>
                <a:t>Relative risk reduction (95% CI)</a:t>
              </a:r>
              <a:endParaRPr lang="en-US" sz="1600" dirty="0">
                <a:solidFill>
                  <a:schemeClr val="accent1"/>
                </a:solidFill>
              </a:endParaRPr>
            </a:p>
          </p:txBody>
        </p:sp>
        <p:sp>
          <p:nvSpPr>
            <p:cNvPr id="59409" name="Rectangle 22"/>
            <p:cNvSpPr>
              <a:spLocks noChangeArrowheads="1"/>
            </p:cNvSpPr>
            <p:nvPr/>
          </p:nvSpPr>
          <p:spPr bwMode="auto">
            <a:xfrm>
              <a:off x="330" y="981"/>
              <a:ext cx="1551"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600" b="1" dirty="0">
                  <a:solidFill>
                    <a:schemeClr val="accent1"/>
                  </a:solidFill>
                </a:rPr>
                <a:t>Study, year </a:t>
              </a:r>
              <a:endParaRPr lang="en-US" sz="1600" dirty="0">
                <a:solidFill>
                  <a:schemeClr val="accent1"/>
                </a:solidFill>
              </a:endParaRPr>
            </a:p>
          </p:txBody>
        </p:sp>
        <p:cxnSp>
          <p:nvCxnSpPr>
            <p:cNvPr id="59410" name="Straight Connector 24"/>
            <p:cNvCxnSpPr>
              <a:cxnSpLocks noChangeShapeType="1"/>
            </p:cNvCxnSpPr>
            <p:nvPr/>
          </p:nvCxnSpPr>
          <p:spPr bwMode="auto">
            <a:xfrm rot="5400000">
              <a:off x="1808" y="3165"/>
              <a:ext cx="99" cy="0"/>
            </a:xfrm>
            <a:prstGeom prst="line">
              <a:avLst/>
            </a:prstGeom>
            <a:noFill/>
            <a:ln w="38100">
              <a:solidFill>
                <a:schemeClr val="accent1"/>
              </a:solidFill>
              <a:round/>
              <a:headEnd/>
              <a:tailEnd/>
            </a:ln>
            <a:extLst>
              <a:ext uri="{909E8E84-426E-40dd-AFC4-6F175D3DCCD1}">
                <a14:hiddenFill xmlns:a14="http://schemas.microsoft.com/office/drawing/2010/main">
                  <a:noFill/>
                </a14:hiddenFill>
              </a:ext>
            </a:extLst>
          </p:spPr>
        </p:cxnSp>
        <p:cxnSp>
          <p:nvCxnSpPr>
            <p:cNvPr id="59411" name="Straight Connector 26"/>
            <p:cNvCxnSpPr>
              <a:cxnSpLocks noChangeShapeType="1"/>
            </p:cNvCxnSpPr>
            <p:nvPr/>
          </p:nvCxnSpPr>
          <p:spPr bwMode="auto">
            <a:xfrm rot="5400000">
              <a:off x="2206" y="3165"/>
              <a:ext cx="99" cy="0"/>
            </a:xfrm>
            <a:prstGeom prst="line">
              <a:avLst/>
            </a:prstGeom>
            <a:noFill/>
            <a:ln w="38100">
              <a:solidFill>
                <a:schemeClr val="accent1"/>
              </a:solidFill>
              <a:round/>
              <a:headEnd/>
              <a:tailEnd/>
            </a:ln>
            <a:extLst>
              <a:ext uri="{909E8E84-426E-40dd-AFC4-6F175D3DCCD1}">
                <a14:hiddenFill xmlns:a14="http://schemas.microsoft.com/office/drawing/2010/main">
                  <a:noFill/>
                </a14:hiddenFill>
              </a:ext>
            </a:extLst>
          </p:spPr>
        </p:cxnSp>
        <p:cxnSp>
          <p:nvCxnSpPr>
            <p:cNvPr id="59412" name="Straight Connector 28"/>
            <p:cNvCxnSpPr>
              <a:cxnSpLocks noChangeShapeType="1"/>
            </p:cNvCxnSpPr>
            <p:nvPr/>
          </p:nvCxnSpPr>
          <p:spPr bwMode="auto">
            <a:xfrm>
              <a:off x="1860" y="3165"/>
              <a:ext cx="396" cy="0"/>
            </a:xfrm>
            <a:prstGeom prst="line">
              <a:avLst/>
            </a:prstGeom>
            <a:noFill/>
            <a:ln w="38100">
              <a:solidFill>
                <a:schemeClr val="accent1"/>
              </a:solidFill>
              <a:round/>
              <a:headEnd/>
              <a:tailEnd/>
            </a:ln>
            <a:extLst>
              <a:ext uri="{909E8E84-426E-40dd-AFC4-6F175D3DCCD1}">
                <a14:hiddenFill xmlns:a14="http://schemas.microsoft.com/office/drawing/2010/main">
                  <a:noFill/>
                </a14:hiddenFill>
              </a:ext>
            </a:extLst>
          </p:spPr>
        </p:cxnSp>
        <p:sp>
          <p:nvSpPr>
            <p:cNvPr id="59413" name="Oval 29"/>
            <p:cNvSpPr>
              <a:spLocks noChangeArrowheads="1"/>
            </p:cNvSpPr>
            <p:nvPr/>
          </p:nvSpPr>
          <p:spPr bwMode="auto">
            <a:xfrm>
              <a:off x="1959" y="3130"/>
              <a:ext cx="78" cy="73"/>
            </a:xfrm>
            <a:prstGeom prst="rect">
              <a:avLst/>
            </a:prstGeom>
            <a:solidFill>
              <a:schemeClr val="accent1"/>
            </a:solidFill>
            <a:ln w="38100">
              <a:solidFill>
                <a:schemeClr val="accent1"/>
              </a:solidFill>
              <a:round/>
              <a:headEnd/>
              <a:tailEnd/>
            </a:ln>
          </p:spPr>
          <p:txBody>
            <a:bodyPr/>
            <a:lstStyle/>
            <a:p>
              <a:endParaRPr lang="en-GB" dirty="0">
                <a:solidFill>
                  <a:schemeClr val="accent1"/>
                </a:solidFill>
              </a:endParaRPr>
            </a:p>
          </p:txBody>
        </p:sp>
        <p:sp>
          <p:nvSpPr>
            <p:cNvPr id="59414" name="TextBox 15"/>
            <p:cNvSpPr txBox="1">
              <a:spLocks noChangeArrowheads="1"/>
            </p:cNvSpPr>
            <p:nvPr/>
          </p:nvSpPr>
          <p:spPr bwMode="auto">
            <a:xfrm>
              <a:off x="1231" y="3554"/>
              <a:ext cx="447"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ヒラギノ角ゴ Pro W3" charset="-128"/>
                </a:defRPr>
              </a:lvl1pPr>
              <a:lvl2pPr marL="742950" indent="-285750" eaLnBrk="0" hangingPunct="0">
                <a:defRPr>
                  <a:solidFill>
                    <a:schemeClr val="tx1"/>
                  </a:solidFill>
                  <a:latin typeface="Arial" pitchFamily="34" charset="0"/>
                  <a:ea typeface="ヒラギノ角ゴ Pro W3" charset="-128"/>
                </a:defRPr>
              </a:lvl2pPr>
              <a:lvl3pPr marL="1143000" indent="-228600" eaLnBrk="0" hangingPunct="0">
                <a:defRPr>
                  <a:solidFill>
                    <a:schemeClr val="tx1"/>
                  </a:solidFill>
                  <a:latin typeface="Arial" pitchFamily="34" charset="0"/>
                  <a:ea typeface="ヒラギノ角ゴ Pro W3" charset="-128"/>
                </a:defRPr>
              </a:lvl3pPr>
              <a:lvl4pPr marL="1600200" indent="-228600" eaLnBrk="0" hangingPunct="0">
                <a:defRPr>
                  <a:solidFill>
                    <a:schemeClr val="tx1"/>
                  </a:solidFill>
                  <a:latin typeface="Arial" pitchFamily="34" charset="0"/>
                  <a:ea typeface="ヒラギノ角ゴ Pro W3" charset="-128"/>
                </a:defRPr>
              </a:lvl4pPr>
              <a:lvl5pPr marL="2057400" indent="-228600" eaLnBrk="0" hangingPunct="0">
                <a:defRPr>
                  <a:solidFill>
                    <a:schemeClr val="tx1"/>
                  </a:solidFill>
                  <a:latin typeface="Arial" pitchFamily="34" charset="0"/>
                  <a:ea typeface="ヒラギノ角ゴ Pro W3" charset="-128"/>
                </a:defRPr>
              </a:lvl5pPr>
              <a:lvl6pPr marL="2514600" indent="-228600" eaLnBrk="0" fontAlgn="base" hangingPunct="0">
                <a:spcBef>
                  <a:spcPct val="50000"/>
                </a:spcBef>
                <a:spcAft>
                  <a:spcPct val="0"/>
                </a:spcAft>
                <a:defRPr>
                  <a:solidFill>
                    <a:schemeClr val="tx1"/>
                  </a:solidFill>
                  <a:latin typeface="Arial" pitchFamily="34" charset="0"/>
                  <a:ea typeface="ヒラギノ角ゴ Pro W3" charset="-128"/>
                </a:defRPr>
              </a:lvl6pPr>
              <a:lvl7pPr marL="2971800" indent="-228600" eaLnBrk="0" fontAlgn="base" hangingPunct="0">
                <a:spcBef>
                  <a:spcPct val="50000"/>
                </a:spcBef>
                <a:spcAft>
                  <a:spcPct val="0"/>
                </a:spcAft>
                <a:defRPr>
                  <a:solidFill>
                    <a:schemeClr val="tx1"/>
                  </a:solidFill>
                  <a:latin typeface="Arial" pitchFamily="34" charset="0"/>
                  <a:ea typeface="ヒラギノ角ゴ Pro W3" charset="-128"/>
                </a:defRPr>
              </a:lvl7pPr>
              <a:lvl8pPr marL="3429000" indent="-228600" eaLnBrk="0" fontAlgn="base" hangingPunct="0">
                <a:spcBef>
                  <a:spcPct val="50000"/>
                </a:spcBef>
                <a:spcAft>
                  <a:spcPct val="0"/>
                </a:spcAft>
                <a:defRPr>
                  <a:solidFill>
                    <a:schemeClr val="tx1"/>
                  </a:solidFill>
                  <a:latin typeface="Arial" pitchFamily="34" charset="0"/>
                  <a:ea typeface="ヒラギノ角ゴ Pro W3" charset="-128"/>
                </a:defRPr>
              </a:lvl8pPr>
              <a:lvl9pPr marL="3886200" indent="-228600" eaLnBrk="0" fontAlgn="base" hangingPunct="0">
                <a:spcBef>
                  <a:spcPct val="50000"/>
                </a:spcBef>
                <a:spcAft>
                  <a:spcPct val="0"/>
                </a:spcAft>
                <a:defRPr>
                  <a:solidFill>
                    <a:schemeClr val="tx1"/>
                  </a:solidFill>
                  <a:latin typeface="Arial" pitchFamily="34" charset="0"/>
                  <a:ea typeface="ヒラギノ角ゴ Pro W3" charset="-128"/>
                </a:defRPr>
              </a:lvl9pPr>
            </a:lstStyle>
            <a:p>
              <a:pPr algn="ctr" eaLnBrk="1" hangingPunct="1"/>
              <a:r>
                <a:rPr lang="en-GB" sz="1600" dirty="0">
                  <a:solidFill>
                    <a:schemeClr val="bg2"/>
                  </a:solidFill>
                  <a:ea typeface="ＭＳ Ｐゴシック" pitchFamily="34" charset="-128"/>
                </a:rPr>
                <a:t>100%</a:t>
              </a:r>
              <a:endParaRPr lang="en-US" sz="2000" dirty="0">
                <a:solidFill>
                  <a:schemeClr val="bg2"/>
                </a:solidFill>
                <a:ea typeface="ＭＳ Ｐゴシック" pitchFamily="34" charset="-128"/>
              </a:endParaRPr>
            </a:p>
          </p:txBody>
        </p:sp>
        <p:sp>
          <p:nvSpPr>
            <p:cNvPr id="59415" name="TextBox 16"/>
            <p:cNvSpPr txBox="1">
              <a:spLocks noChangeArrowheads="1"/>
            </p:cNvSpPr>
            <p:nvPr/>
          </p:nvSpPr>
          <p:spPr bwMode="auto">
            <a:xfrm>
              <a:off x="2044" y="3554"/>
              <a:ext cx="375"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ヒラギノ角ゴ Pro W3" charset="-128"/>
                </a:defRPr>
              </a:lvl1pPr>
              <a:lvl2pPr marL="742950" indent="-285750" eaLnBrk="0" hangingPunct="0">
                <a:defRPr>
                  <a:solidFill>
                    <a:schemeClr val="tx1"/>
                  </a:solidFill>
                  <a:latin typeface="Arial" pitchFamily="34" charset="0"/>
                  <a:ea typeface="ヒラギノ角ゴ Pro W3" charset="-128"/>
                </a:defRPr>
              </a:lvl2pPr>
              <a:lvl3pPr marL="1143000" indent="-228600" eaLnBrk="0" hangingPunct="0">
                <a:defRPr>
                  <a:solidFill>
                    <a:schemeClr val="tx1"/>
                  </a:solidFill>
                  <a:latin typeface="Arial" pitchFamily="34" charset="0"/>
                  <a:ea typeface="ヒラギノ角ゴ Pro W3" charset="-128"/>
                </a:defRPr>
              </a:lvl3pPr>
              <a:lvl4pPr marL="1600200" indent="-228600" eaLnBrk="0" hangingPunct="0">
                <a:defRPr>
                  <a:solidFill>
                    <a:schemeClr val="tx1"/>
                  </a:solidFill>
                  <a:latin typeface="Arial" pitchFamily="34" charset="0"/>
                  <a:ea typeface="ヒラギノ角ゴ Pro W3" charset="-128"/>
                </a:defRPr>
              </a:lvl4pPr>
              <a:lvl5pPr marL="2057400" indent="-228600" eaLnBrk="0" hangingPunct="0">
                <a:defRPr>
                  <a:solidFill>
                    <a:schemeClr val="tx1"/>
                  </a:solidFill>
                  <a:latin typeface="Arial" pitchFamily="34" charset="0"/>
                  <a:ea typeface="ヒラギノ角ゴ Pro W3" charset="-128"/>
                </a:defRPr>
              </a:lvl5pPr>
              <a:lvl6pPr marL="2514600" indent="-228600" eaLnBrk="0" fontAlgn="base" hangingPunct="0">
                <a:spcBef>
                  <a:spcPct val="50000"/>
                </a:spcBef>
                <a:spcAft>
                  <a:spcPct val="0"/>
                </a:spcAft>
                <a:defRPr>
                  <a:solidFill>
                    <a:schemeClr val="tx1"/>
                  </a:solidFill>
                  <a:latin typeface="Arial" pitchFamily="34" charset="0"/>
                  <a:ea typeface="ヒラギノ角ゴ Pro W3" charset="-128"/>
                </a:defRPr>
              </a:lvl6pPr>
              <a:lvl7pPr marL="2971800" indent="-228600" eaLnBrk="0" fontAlgn="base" hangingPunct="0">
                <a:spcBef>
                  <a:spcPct val="50000"/>
                </a:spcBef>
                <a:spcAft>
                  <a:spcPct val="0"/>
                </a:spcAft>
                <a:defRPr>
                  <a:solidFill>
                    <a:schemeClr val="tx1"/>
                  </a:solidFill>
                  <a:latin typeface="Arial" pitchFamily="34" charset="0"/>
                  <a:ea typeface="ヒラギノ角ゴ Pro W3" charset="-128"/>
                </a:defRPr>
              </a:lvl7pPr>
              <a:lvl8pPr marL="3429000" indent="-228600" eaLnBrk="0" fontAlgn="base" hangingPunct="0">
                <a:spcBef>
                  <a:spcPct val="50000"/>
                </a:spcBef>
                <a:spcAft>
                  <a:spcPct val="0"/>
                </a:spcAft>
                <a:defRPr>
                  <a:solidFill>
                    <a:schemeClr val="tx1"/>
                  </a:solidFill>
                  <a:latin typeface="Arial" pitchFamily="34" charset="0"/>
                  <a:ea typeface="ヒラギノ角ゴ Pro W3" charset="-128"/>
                </a:defRPr>
              </a:lvl8pPr>
              <a:lvl9pPr marL="3886200" indent="-228600" eaLnBrk="0" fontAlgn="base" hangingPunct="0">
                <a:spcBef>
                  <a:spcPct val="50000"/>
                </a:spcBef>
                <a:spcAft>
                  <a:spcPct val="0"/>
                </a:spcAft>
                <a:defRPr>
                  <a:solidFill>
                    <a:schemeClr val="tx1"/>
                  </a:solidFill>
                  <a:latin typeface="Arial" pitchFamily="34" charset="0"/>
                  <a:ea typeface="ヒラギノ角ゴ Pro W3" charset="-128"/>
                </a:defRPr>
              </a:lvl9pPr>
            </a:lstStyle>
            <a:p>
              <a:pPr algn="ctr" eaLnBrk="1" hangingPunct="1"/>
              <a:r>
                <a:rPr lang="en-GB" sz="1600" dirty="0">
                  <a:solidFill>
                    <a:schemeClr val="bg2"/>
                  </a:solidFill>
                  <a:ea typeface="ＭＳ Ｐゴシック" pitchFamily="34" charset="-128"/>
                </a:rPr>
                <a:t>50%</a:t>
              </a:r>
              <a:endParaRPr lang="en-US" sz="2000" dirty="0">
                <a:solidFill>
                  <a:schemeClr val="bg2"/>
                </a:solidFill>
                <a:ea typeface="ＭＳ Ｐゴシック" pitchFamily="34" charset="-128"/>
              </a:endParaRPr>
            </a:p>
          </p:txBody>
        </p:sp>
        <p:sp>
          <p:nvSpPr>
            <p:cNvPr id="59416" name="TextBox 17"/>
            <p:cNvSpPr txBox="1">
              <a:spLocks noChangeArrowheads="1"/>
            </p:cNvSpPr>
            <p:nvPr/>
          </p:nvSpPr>
          <p:spPr bwMode="auto">
            <a:xfrm>
              <a:off x="2870" y="3554"/>
              <a:ext cx="332"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ヒラギノ角ゴ Pro W3" charset="-128"/>
                </a:defRPr>
              </a:lvl1pPr>
              <a:lvl2pPr marL="742950" indent="-285750" eaLnBrk="0" hangingPunct="0">
                <a:defRPr>
                  <a:solidFill>
                    <a:schemeClr val="tx1"/>
                  </a:solidFill>
                  <a:latin typeface="Arial" pitchFamily="34" charset="0"/>
                  <a:ea typeface="ヒラギノ角ゴ Pro W3" charset="-128"/>
                </a:defRPr>
              </a:lvl2pPr>
              <a:lvl3pPr marL="1143000" indent="-228600" eaLnBrk="0" hangingPunct="0">
                <a:defRPr>
                  <a:solidFill>
                    <a:schemeClr val="tx1"/>
                  </a:solidFill>
                  <a:latin typeface="Arial" pitchFamily="34" charset="0"/>
                  <a:ea typeface="ヒラギノ角ゴ Pro W3" charset="-128"/>
                </a:defRPr>
              </a:lvl3pPr>
              <a:lvl4pPr marL="1600200" indent="-228600" eaLnBrk="0" hangingPunct="0">
                <a:defRPr>
                  <a:solidFill>
                    <a:schemeClr val="tx1"/>
                  </a:solidFill>
                  <a:latin typeface="Arial" pitchFamily="34" charset="0"/>
                  <a:ea typeface="ヒラギノ角ゴ Pro W3" charset="-128"/>
                </a:defRPr>
              </a:lvl4pPr>
              <a:lvl5pPr marL="2057400" indent="-228600" eaLnBrk="0" hangingPunct="0">
                <a:defRPr>
                  <a:solidFill>
                    <a:schemeClr val="tx1"/>
                  </a:solidFill>
                  <a:latin typeface="Arial" pitchFamily="34" charset="0"/>
                  <a:ea typeface="ヒラギノ角ゴ Pro W3" charset="-128"/>
                </a:defRPr>
              </a:lvl5pPr>
              <a:lvl6pPr marL="2514600" indent="-228600" eaLnBrk="0" fontAlgn="base" hangingPunct="0">
                <a:spcBef>
                  <a:spcPct val="50000"/>
                </a:spcBef>
                <a:spcAft>
                  <a:spcPct val="0"/>
                </a:spcAft>
                <a:defRPr>
                  <a:solidFill>
                    <a:schemeClr val="tx1"/>
                  </a:solidFill>
                  <a:latin typeface="Arial" pitchFamily="34" charset="0"/>
                  <a:ea typeface="ヒラギノ角ゴ Pro W3" charset="-128"/>
                </a:defRPr>
              </a:lvl6pPr>
              <a:lvl7pPr marL="2971800" indent="-228600" eaLnBrk="0" fontAlgn="base" hangingPunct="0">
                <a:spcBef>
                  <a:spcPct val="50000"/>
                </a:spcBef>
                <a:spcAft>
                  <a:spcPct val="0"/>
                </a:spcAft>
                <a:defRPr>
                  <a:solidFill>
                    <a:schemeClr val="tx1"/>
                  </a:solidFill>
                  <a:latin typeface="Arial" pitchFamily="34" charset="0"/>
                  <a:ea typeface="ヒラギノ角ゴ Pro W3" charset="-128"/>
                </a:defRPr>
              </a:lvl7pPr>
              <a:lvl8pPr marL="3429000" indent="-228600" eaLnBrk="0" fontAlgn="base" hangingPunct="0">
                <a:spcBef>
                  <a:spcPct val="50000"/>
                </a:spcBef>
                <a:spcAft>
                  <a:spcPct val="0"/>
                </a:spcAft>
                <a:defRPr>
                  <a:solidFill>
                    <a:schemeClr val="tx1"/>
                  </a:solidFill>
                  <a:latin typeface="Arial" pitchFamily="34" charset="0"/>
                  <a:ea typeface="ヒラギノ角ゴ Pro W3" charset="-128"/>
                </a:defRPr>
              </a:lvl8pPr>
              <a:lvl9pPr marL="3886200" indent="-228600" eaLnBrk="0" fontAlgn="base" hangingPunct="0">
                <a:spcBef>
                  <a:spcPct val="50000"/>
                </a:spcBef>
                <a:spcAft>
                  <a:spcPct val="0"/>
                </a:spcAft>
                <a:defRPr>
                  <a:solidFill>
                    <a:schemeClr val="tx1"/>
                  </a:solidFill>
                  <a:latin typeface="Arial" pitchFamily="34" charset="0"/>
                  <a:ea typeface="ヒラギノ角ゴ Pro W3" charset="-128"/>
                </a:defRPr>
              </a:lvl9pPr>
            </a:lstStyle>
            <a:p>
              <a:pPr algn="ctr" eaLnBrk="1" hangingPunct="1"/>
              <a:r>
                <a:rPr lang="en-GB" sz="1600" dirty="0">
                  <a:solidFill>
                    <a:schemeClr val="bg2"/>
                  </a:solidFill>
                  <a:ea typeface="ＭＳ Ｐゴシック" pitchFamily="34" charset="-128"/>
                </a:rPr>
                <a:t>0</a:t>
              </a:r>
              <a:endParaRPr lang="en-US" sz="2000" dirty="0">
                <a:solidFill>
                  <a:schemeClr val="bg2"/>
                </a:solidFill>
                <a:ea typeface="ＭＳ Ｐゴシック" pitchFamily="34" charset="-128"/>
              </a:endParaRPr>
            </a:p>
          </p:txBody>
        </p:sp>
        <p:sp>
          <p:nvSpPr>
            <p:cNvPr id="59417" name="TextBox 18"/>
            <p:cNvSpPr txBox="1">
              <a:spLocks noChangeArrowheads="1"/>
            </p:cNvSpPr>
            <p:nvPr/>
          </p:nvSpPr>
          <p:spPr bwMode="auto">
            <a:xfrm>
              <a:off x="3651" y="3554"/>
              <a:ext cx="447"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ヒラギノ角ゴ Pro W3" charset="-128"/>
                </a:defRPr>
              </a:lvl1pPr>
              <a:lvl2pPr marL="742950" indent="-285750" eaLnBrk="0" hangingPunct="0">
                <a:defRPr>
                  <a:solidFill>
                    <a:schemeClr val="tx1"/>
                  </a:solidFill>
                  <a:latin typeface="Arial" pitchFamily="34" charset="0"/>
                  <a:ea typeface="ヒラギノ角ゴ Pro W3" charset="-128"/>
                </a:defRPr>
              </a:lvl2pPr>
              <a:lvl3pPr marL="1143000" indent="-228600" eaLnBrk="0" hangingPunct="0">
                <a:defRPr>
                  <a:solidFill>
                    <a:schemeClr val="tx1"/>
                  </a:solidFill>
                  <a:latin typeface="Arial" pitchFamily="34" charset="0"/>
                  <a:ea typeface="ヒラギノ角ゴ Pro W3" charset="-128"/>
                </a:defRPr>
              </a:lvl3pPr>
              <a:lvl4pPr marL="1600200" indent="-228600" eaLnBrk="0" hangingPunct="0">
                <a:defRPr>
                  <a:solidFill>
                    <a:schemeClr val="tx1"/>
                  </a:solidFill>
                  <a:latin typeface="Arial" pitchFamily="34" charset="0"/>
                  <a:ea typeface="ヒラギノ角ゴ Pro W3" charset="-128"/>
                </a:defRPr>
              </a:lvl4pPr>
              <a:lvl5pPr marL="2057400" indent="-228600" eaLnBrk="0" hangingPunct="0">
                <a:defRPr>
                  <a:solidFill>
                    <a:schemeClr val="tx1"/>
                  </a:solidFill>
                  <a:latin typeface="Arial" pitchFamily="34" charset="0"/>
                  <a:ea typeface="ヒラギノ角ゴ Pro W3" charset="-128"/>
                </a:defRPr>
              </a:lvl5pPr>
              <a:lvl6pPr marL="2514600" indent="-228600" eaLnBrk="0" fontAlgn="base" hangingPunct="0">
                <a:spcBef>
                  <a:spcPct val="50000"/>
                </a:spcBef>
                <a:spcAft>
                  <a:spcPct val="0"/>
                </a:spcAft>
                <a:defRPr>
                  <a:solidFill>
                    <a:schemeClr val="tx1"/>
                  </a:solidFill>
                  <a:latin typeface="Arial" pitchFamily="34" charset="0"/>
                  <a:ea typeface="ヒラギノ角ゴ Pro W3" charset="-128"/>
                </a:defRPr>
              </a:lvl6pPr>
              <a:lvl7pPr marL="2971800" indent="-228600" eaLnBrk="0" fontAlgn="base" hangingPunct="0">
                <a:spcBef>
                  <a:spcPct val="50000"/>
                </a:spcBef>
                <a:spcAft>
                  <a:spcPct val="0"/>
                </a:spcAft>
                <a:defRPr>
                  <a:solidFill>
                    <a:schemeClr val="tx1"/>
                  </a:solidFill>
                  <a:latin typeface="Arial" pitchFamily="34" charset="0"/>
                  <a:ea typeface="ヒラギノ角ゴ Pro W3" charset="-128"/>
                </a:defRPr>
              </a:lvl7pPr>
              <a:lvl8pPr marL="3429000" indent="-228600" eaLnBrk="0" fontAlgn="base" hangingPunct="0">
                <a:spcBef>
                  <a:spcPct val="50000"/>
                </a:spcBef>
                <a:spcAft>
                  <a:spcPct val="0"/>
                </a:spcAft>
                <a:defRPr>
                  <a:solidFill>
                    <a:schemeClr val="tx1"/>
                  </a:solidFill>
                  <a:latin typeface="Arial" pitchFamily="34" charset="0"/>
                  <a:ea typeface="ヒラギノ角ゴ Pro W3" charset="-128"/>
                </a:defRPr>
              </a:lvl8pPr>
              <a:lvl9pPr marL="3886200" indent="-228600" eaLnBrk="0" fontAlgn="base" hangingPunct="0">
                <a:spcBef>
                  <a:spcPct val="50000"/>
                </a:spcBef>
                <a:spcAft>
                  <a:spcPct val="0"/>
                </a:spcAft>
                <a:defRPr>
                  <a:solidFill>
                    <a:schemeClr val="tx1"/>
                  </a:solidFill>
                  <a:latin typeface="Arial" pitchFamily="34" charset="0"/>
                  <a:ea typeface="ヒラギノ角ゴ Pro W3" charset="-128"/>
                </a:defRPr>
              </a:lvl9pPr>
            </a:lstStyle>
            <a:p>
              <a:pPr algn="ctr" eaLnBrk="1" hangingPunct="1"/>
              <a:r>
                <a:rPr lang="en-GB" sz="1600" dirty="0">
                  <a:solidFill>
                    <a:schemeClr val="bg2"/>
                  </a:solidFill>
                  <a:ea typeface="ＭＳ Ｐゴシック" pitchFamily="34" charset="-128"/>
                </a:rPr>
                <a:t>–50%</a:t>
              </a:r>
              <a:endParaRPr lang="en-US" sz="2000" dirty="0">
                <a:solidFill>
                  <a:schemeClr val="bg2"/>
                </a:solidFill>
                <a:ea typeface="ＭＳ Ｐゴシック" pitchFamily="34" charset="-128"/>
              </a:endParaRPr>
            </a:p>
          </p:txBody>
        </p:sp>
        <p:sp>
          <p:nvSpPr>
            <p:cNvPr id="59418" name="TextBox 19"/>
            <p:cNvSpPr txBox="1">
              <a:spLocks noChangeArrowheads="1"/>
            </p:cNvSpPr>
            <p:nvPr/>
          </p:nvSpPr>
          <p:spPr bwMode="auto">
            <a:xfrm>
              <a:off x="4409" y="3554"/>
              <a:ext cx="519"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ヒラギノ角ゴ Pro W3" charset="-128"/>
                </a:defRPr>
              </a:lvl1pPr>
              <a:lvl2pPr marL="742950" indent="-285750" eaLnBrk="0" hangingPunct="0">
                <a:defRPr>
                  <a:solidFill>
                    <a:schemeClr val="tx1"/>
                  </a:solidFill>
                  <a:latin typeface="Arial" pitchFamily="34" charset="0"/>
                  <a:ea typeface="ヒラギノ角ゴ Pro W3" charset="-128"/>
                </a:defRPr>
              </a:lvl2pPr>
              <a:lvl3pPr marL="1143000" indent="-228600" eaLnBrk="0" hangingPunct="0">
                <a:defRPr>
                  <a:solidFill>
                    <a:schemeClr val="tx1"/>
                  </a:solidFill>
                  <a:latin typeface="Arial" pitchFamily="34" charset="0"/>
                  <a:ea typeface="ヒラギノ角ゴ Pro W3" charset="-128"/>
                </a:defRPr>
              </a:lvl3pPr>
              <a:lvl4pPr marL="1600200" indent="-228600" eaLnBrk="0" hangingPunct="0">
                <a:defRPr>
                  <a:solidFill>
                    <a:schemeClr val="tx1"/>
                  </a:solidFill>
                  <a:latin typeface="Arial" pitchFamily="34" charset="0"/>
                  <a:ea typeface="ヒラギノ角ゴ Pro W3" charset="-128"/>
                </a:defRPr>
              </a:lvl4pPr>
              <a:lvl5pPr marL="2057400" indent="-228600" eaLnBrk="0" hangingPunct="0">
                <a:defRPr>
                  <a:solidFill>
                    <a:schemeClr val="tx1"/>
                  </a:solidFill>
                  <a:latin typeface="Arial" pitchFamily="34" charset="0"/>
                  <a:ea typeface="ヒラギノ角ゴ Pro W3" charset="-128"/>
                </a:defRPr>
              </a:lvl5pPr>
              <a:lvl6pPr marL="2514600" indent="-228600" eaLnBrk="0" fontAlgn="base" hangingPunct="0">
                <a:spcBef>
                  <a:spcPct val="50000"/>
                </a:spcBef>
                <a:spcAft>
                  <a:spcPct val="0"/>
                </a:spcAft>
                <a:defRPr>
                  <a:solidFill>
                    <a:schemeClr val="tx1"/>
                  </a:solidFill>
                  <a:latin typeface="Arial" pitchFamily="34" charset="0"/>
                  <a:ea typeface="ヒラギノ角ゴ Pro W3" charset="-128"/>
                </a:defRPr>
              </a:lvl6pPr>
              <a:lvl7pPr marL="2971800" indent="-228600" eaLnBrk="0" fontAlgn="base" hangingPunct="0">
                <a:spcBef>
                  <a:spcPct val="50000"/>
                </a:spcBef>
                <a:spcAft>
                  <a:spcPct val="0"/>
                </a:spcAft>
                <a:defRPr>
                  <a:solidFill>
                    <a:schemeClr val="tx1"/>
                  </a:solidFill>
                  <a:latin typeface="Arial" pitchFamily="34" charset="0"/>
                  <a:ea typeface="ヒラギノ角ゴ Pro W3" charset="-128"/>
                </a:defRPr>
              </a:lvl7pPr>
              <a:lvl8pPr marL="3429000" indent="-228600" eaLnBrk="0" fontAlgn="base" hangingPunct="0">
                <a:spcBef>
                  <a:spcPct val="50000"/>
                </a:spcBef>
                <a:spcAft>
                  <a:spcPct val="0"/>
                </a:spcAft>
                <a:defRPr>
                  <a:solidFill>
                    <a:schemeClr val="tx1"/>
                  </a:solidFill>
                  <a:latin typeface="Arial" pitchFamily="34" charset="0"/>
                  <a:ea typeface="ヒラギノ角ゴ Pro W3" charset="-128"/>
                </a:defRPr>
              </a:lvl8pPr>
              <a:lvl9pPr marL="3886200" indent="-228600" eaLnBrk="0" fontAlgn="base" hangingPunct="0">
                <a:spcBef>
                  <a:spcPct val="50000"/>
                </a:spcBef>
                <a:spcAft>
                  <a:spcPct val="0"/>
                </a:spcAft>
                <a:defRPr>
                  <a:solidFill>
                    <a:schemeClr val="tx1"/>
                  </a:solidFill>
                  <a:latin typeface="Arial" pitchFamily="34" charset="0"/>
                  <a:ea typeface="ヒラギノ角ゴ Pro W3" charset="-128"/>
                </a:defRPr>
              </a:lvl9pPr>
            </a:lstStyle>
            <a:p>
              <a:pPr algn="ctr" eaLnBrk="1" hangingPunct="1"/>
              <a:r>
                <a:rPr lang="en-GB" sz="1600" dirty="0">
                  <a:solidFill>
                    <a:schemeClr val="bg2"/>
                  </a:solidFill>
                  <a:ea typeface="ＭＳ Ｐゴシック" pitchFamily="34" charset="-128"/>
                </a:rPr>
                <a:t>–100%</a:t>
              </a:r>
              <a:endParaRPr lang="en-US" sz="2000" dirty="0">
                <a:solidFill>
                  <a:schemeClr val="bg2"/>
                </a:solidFill>
                <a:ea typeface="ＭＳ Ｐゴシック" pitchFamily="34" charset="-128"/>
              </a:endParaRPr>
            </a:p>
          </p:txBody>
        </p:sp>
        <p:cxnSp>
          <p:nvCxnSpPr>
            <p:cNvPr id="59419" name="Straight Connector 14"/>
            <p:cNvCxnSpPr>
              <a:cxnSpLocks noChangeShapeType="1"/>
            </p:cNvCxnSpPr>
            <p:nvPr/>
          </p:nvCxnSpPr>
          <p:spPr bwMode="auto">
            <a:xfrm>
              <a:off x="1425" y="3505"/>
              <a:ext cx="3250" cy="1"/>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cxnSp>
        <p:cxnSp>
          <p:nvCxnSpPr>
            <p:cNvPr id="59420" name="Straight Connector 104"/>
            <p:cNvCxnSpPr>
              <a:cxnSpLocks noChangeShapeType="1"/>
            </p:cNvCxnSpPr>
            <p:nvPr/>
          </p:nvCxnSpPr>
          <p:spPr bwMode="auto">
            <a:xfrm rot="5400000">
              <a:off x="1920" y="2378"/>
              <a:ext cx="2253"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cxnSp>
        <p:cxnSp>
          <p:nvCxnSpPr>
            <p:cNvPr id="59421" name="Straight Connector 12"/>
            <p:cNvCxnSpPr>
              <a:cxnSpLocks noChangeShapeType="1"/>
            </p:cNvCxnSpPr>
            <p:nvPr/>
          </p:nvCxnSpPr>
          <p:spPr bwMode="auto">
            <a:xfrm rot="5400000">
              <a:off x="2724" y="2388"/>
              <a:ext cx="2280" cy="6"/>
            </a:xfrm>
            <a:prstGeom prst="line">
              <a:avLst/>
            </a:prstGeom>
            <a:noFill/>
            <a:ln w="19050">
              <a:solidFill>
                <a:schemeClr val="bg2"/>
              </a:solidFill>
              <a:prstDash val="dash"/>
              <a:round/>
              <a:headEnd/>
              <a:tailEnd/>
            </a:ln>
            <a:extLst>
              <a:ext uri="{909E8E84-426E-40dd-AFC4-6F175D3DCCD1}">
                <a14:hiddenFill xmlns:a14="http://schemas.microsoft.com/office/drawing/2010/main">
                  <a:noFill/>
                </a14:hiddenFill>
              </a:ext>
            </a:extLst>
          </p:spPr>
        </p:cxnSp>
        <p:cxnSp>
          <p:nvCxnSpPr>
            <p:cNvPr id="59422" name="Straight Connector 12"/>
            <p:cNvCxnSpPr>
              <a:cxnSpLocks noChangeShapeType="1"/>
            </p:cNvCxnSpPr>
            <p:nvPr/>
          </p:nvCxnSpPr>
          <p:spPr bwMode="auto">
            <a:xfrm rot="5400000">
              <a:off x="1104" y="2383"/>
              <a:ext cx="2286" cy="6"/>
            </a:xfrm>
            <a:prstGeom prst="line">
              <a:avLst/>
            </a:prstGeom>
            <a:noFill/>
            <a:ln w="19050">
              <a:solidFill>
                <a:schemeClr val="bg2"/>
              </a:solidFill>
              <a:prstDash val="dash"/>
              <a:round/>
              <a:headEnd/>
              <a:tailEnd/>
            </a:ln>
            <a:extLst>
              <a:ext uri="{909E8E84-426E-40dd-AFC4-6F175D3DCCD1}">
                <a14:hiddenFill xmlns:a14="http://schemas.microsoft.com/office/drawing/2010/main">
                  <a:noFill/>
                </a14:hiddenFill>
              </a:ext>
            </a:extLst>
          </p:spPr>
        </p:cxnSp>
        <p:cxnSp>
          <p:nvCxnSpPr>
            <p:cNvPr id="59423" name="Straight Connector 38"/>
            <p:cNvCxnSpPr>
              <a:cxnSpLocks noChangeShapeType="1"/>
            </p:cNvCxnSpPr>
            <p:nvPr/>
          </p:nvCxnSpPr>
          <p:spPr bwMode="auto">
            <a:xfrm>
              <a:off x="1745" y="1406"/>
              <a:ext cx="1356"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cxnSp>
        <p:cxnSp>
          <p:nvCxnSpPr>
            <p:cNvPr id="59424" name="Straight Connector 39"/>
            <p:cNvCxnSpPr>
              <a:cxnSpLocks noChangeShapeType="1"/>
            </p:cNvCxnSpPr>
            <p:nvPr/>
          </p:nvCxnSpPr>
          <p:spPr bwMode="auto">
            <a:xfrm>
              <a:off x="1699" y="1692"/>
              <a:ext cx="1244"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cxnSp>
        <p:cxnSp>
          <p:nvCxnSpPr>
            <p:cNvPr id="59425" name="Straight Connector 40"/>
            <p:cNvCxnSpPr>
              <a:cxnSpLocks noChangeShapeType="1"/>
            </p:cNvCxnSpPr>
            <p:nvPr/>
          </p:nvCxnSpPr>
          <p:spPr bwMode="auto">
            <a:xfrm>
              <a:off x="1515" y="1950"/>
              <a:ext cx="1144"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cxnSp>
        <p:cxnSp>
          <p:nvCxnSpPr>
            <p:cNvPr id="59426" name="Straight Connector 41"/>
            <p:cNvCxnSpPr>
              <a:cxnSpLocks noChangeShapeType="1"/>
            </p:cNvCxnSpPr>
            <p:nvPr/>
          </p:nvCxnSpPr>
          <p:spPr bwMode="auto">
            <a:xfrm>
              <a:off x="1605" y="2479"/>
              <a:ext cx="954"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cxnSp>
        <p:cxnSp>
          <p:nvCxnSpPr>
            <p:cNvPr id="59427" name="Straight Connector 42"/>
            <p:cNvCxnSpPr>
              <a:cxnSpLocks noChangeShapeType="1"/>
            </p:cNvCxnSpPr>
            <p:nvPr/>
          </p:nvCxnSpPr>
          <p:spPr bwMode="auto">
            <a:xfrm>
              <a:off x="1703" y="2712"/>
              <a:ext cx="616"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cxnSp>
        <p:cxnSp>
          <p:nvCxnSpPr>
            <p:cNvPr id="59428" name="Straight Connector 44"/>
            <p:cNvCxnSpPr>
              <a:cxnSpLocks noChangeShapeType="1"/>
            </p:cNvCxnSpPr>
            <p:nvPr/>
          </p:nvCxnSpPr>
          <p:spPr bwMode="auto">
            <a:xfrm>
              <a:off x="1787" y="2218"/>
              <a:ext cx="2755"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cxnSp>
        <p:cxnSp>
          <p:nvCxnSpPr>
            <p:cNvPr id="59429" name="Straight Connector 45"/>
            <p:cNvCxnSpPr>
              <a:cxnSpLocks noChangeShapeType="1"/>
            </p:cNvCxnSpPr>
            <p:nvPr/>
          </p:nvCxnSpPr>
          <p:spPr bwMode="auto">
            <a:xfrm rot="5400000">
              <a:off x="1703" y="1408"/>
              <a:ext cx="82"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cxnSp>
        <p:cxnSp>
          <p:nvCxnSpPr>
            <p:cNvPr id="59430" name="Straight Connector 46"/>
            <p:cNvCxnSpPr>
              <a:cxnSpLocks noChangeShapeType="1"/>
            </p:cNvCxnSpPr>
            <p:nvPr/>
          </p:nvCxnSpPr>
          <p:spPr bwMode="auto">
            <a:xfrm rot="5400000">
              <a:off x="3058" y="1405"/>
              <a:ext cx="82"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cxnSp>
        <p:cxnSp>
          <p:nvCxnSpPr>
            <p:cNvPr id="59431" name="Straight Connector 47"/>
            <p:cNvCxnSpPr>
              <a:cxnSpLocks noChangeShapeType="1"/>
            </p:cNvCxnSpPr>
            <p:nvPr/>
          </p:nvCxnSpPr>
          <p:spPr bwMode="auto">
            <a:xfrm rot="5400000">
              <a:off x="2905" y="1692"/>
              <a:ext cx="82"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cxnSp>
        <p:cxnSp>
          <p:nvCxnSpPr>
            <p:cNvPr id="59432" name="Straight Connector 48"/>
            <p:cNvCxnSpPr>
              <a:cxnSpLocks noChangeShapeType="1"/>
            </p:cNvCxnSpPr>
            <p:nvPr/>
          </p:nvCxnSpPr>
          <p:spPr bwMode="auto">
            <a:xfrm rot="5400000">
              <a:off x="1658" y="1689"/>
              <a:ext cx="82"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cxnSp>
        <p:cxnSp>
          <p:nvCxnSpPr>
            <p:cNvPr id="59433" name="Straight Connector 49"/>
            <p:cNvCxnSpPr>
              <a:cxnSpLocks noChangeShapeType="1"/>
            </p:cNvCxnSpPr>
            <p:nvPr/>
          </p:nvCxnSpPr>
          <p:spPr bwMode="auto">
            <a:xfrm rot="5400000">
              <a:off x="2613" y="1946"/>
              <a:ext cx="83"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cxnSp>
        <p:cxnSp>
          <p:nvCxnSpPr>
            <p:cNvPr id="59434" name="Straight Connector 50"/>
            <p:cNvCxnSpPr>
              <a:cxnSpLocks noChangeShapeType="1"/>
            </p:cNvCxnSpPr>
            <p:nvPr/>
          </p:nvCxnSpPr>
          <p:spPr bwMode="auto">
            <a:xfrm rot="5400000">
              <a:off x="1474" y="1944"/>
              <a:ext cx="82"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cxnSp>
        <p:cxnSp>
          <p:nvCxnSpPr>
            <p:cNvPr id="59435" name="Straight Connector 51"/>
            <p:cNvCxnSpPr>
              <a:cxnSpLocks noChangeShapeType="1"/>
            </p:cNvCxnSpPr>
            <p:nvPr/>
          </p:nvCxnSpPr>
          <p:spPr bwMode="auto">
            <a:xfrm rot="5400000">
              <a:off x="1741" y="2217"/>
              <a:ext cx="83"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cxnSp>
        <p:cxnSp>
          <p:nvCxnSpPr>
            <p:cNvPr id="59436" name="Straight Connector 52"/>
            <p:cNvCxnSpPr>
              <a:cxnSpLocks noChangeShapeType="1"/>
            </p:cNvCxnSpPr>
            <p:nvPr/>
          </p:nvCxnSpPr>
          <p:spPr bwMode="auto">
            <a:xfrm rot="5400000">
              <a:off x="4502" y="2214"/>
              <a:ext cx="82"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cxnSp>
        <p:cxnSp>
          <p:nvCxnSpPr>
            <p:cNvPr id="59437" name="Straight Connector 53"/>
            <p:cNvCxnSpPr>
              <a:cxnSpLocks noChangeShapeType="1"/>
            </p:cNvCxnSpPr>
            <p:nvPr/>
          </p:nvCxnSpPr>
          <p:spPr bwMode="auto">
            <a:xfrm rot="5400000">
              <a:off x="2516" y="2482"/>
              <a:ext cx="82"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cxnSp>
        <p:cxnSp>
          <p:nvCxnSpPr>
            <p:cNvPr id="59438" name="Straight Connector 54"/>
            <p:cNvCxnSpPr>
              <a:cxnSpLocks noChangeShapeType="1"/>
            </p:cNvCxnSpPr>
            <p:nvPr/>
          </p:nvCxnSpPr>
          <p:spPr bwMode="auto">
            <a:xfrm rot="5400000">
              <a:off x="2280" y="2710"/>
              <a:ext cx="82"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cxnSp>
        <p:cxnSp>
          <p:nvCxnSpPr>
            <p:cNvPr id="59439" name="Straight Connector 55"/>
            <p:cNvCxnSpPr>
              <a:cxnSpLocks noChangeShapeType="1"/>
            </p:cNvCxnSpPr>
            <p:nvPr/>
          </p:nvCxnSpPr>
          <p:spPr bwMode="auto">
            <a:xfrm rot="5400000">
              <a:off x="1668" y="2706"/>
              <a:ext cx="82"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cxnSp>
        <p:cxnSp>
          <p:nvCxnSpPr>
            <p:cNvPr id="59440" name="Straight Connector 56"/>
            <p:cNvCxnSpPr>
              <a:cxnSpLocks noChangeShapeType="1"/>
            </p:cNvCxnSpPr>
            <p:nvPr/>
          </p:nvCxnSpPr>
          <p:spPr bwMode="auto">
            <a:xfrm rot="5400000">
              <a:off x="1568" y="2480"/>
              <a:ext cx="82"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cxnSp>
        <p:sp>
          <p:nvSpPr>
            <p:cNvPr id="59441" name="Oval 60"/>
            <p:cNvSpPr>
              <a:spLocks noChangeArrowheads="1"/>
            </p:cNvSpPr>
            <p:nvPr/>
          </p:nvSpPr>
          <p:spPr bwMode="auto">
            <a:xfrm>
              <a:off x="1890" y="2679"/>
              <a:ext cx="77" cy="72"/>
            </a:xfrm>
            <a:prstGeom prst="rect">
              <a:avLst/>
            </a:prstGeom>
            <a:solidFill>
              <a:schemeClr val="bg2"/>
            </a:solidFill>
            <a:ln w="3175">
              <a:solidFill>
                <a:schemeClr val="bg2"/>
              </a:solidFill>
              <a:round/>
              <a:headEnd/>
              <a:tailEnd/>
            </a:ln>
          </p:spPr>
          <p:txBody>
            <a:bodyPr anchor="ctr"/>
            <a:lstStyle/>
            <a:p>
              <a:pPr algn="ctr"/>
              <a:endParaRPr lang="en-GB" dirty="0">
                <a:solidFill>
                  <a:schemeClr val="bg1"/>
                </a:solidFill>
              </a:endParaRPr>
            </a:p>
          </p:txBody>
        </p:sp>
        <p:sp>
          <p:nvSpPr>
            <p:cNvPr id="59442" name="Oval 61"/>
            <p:cNvSpPr>
              <a:spLocks noChangeArrowheads="1"/>
            </p:cNvSpPr>
            <p:nvPr/>
          </p:nvSpPr>
          <p:spPr bwMode="auto">
            <a:xfrm>
              <a:off x="1855" y="2443"/>
              <a:ext cx="78" cy="73"/>
            </a:xfrm>
            <a:prstGeom prst="rect">
              <a:avLst/>
            </a:prstGeom>
            <a:solidFill>
              <a:schemeClr val="bg2"/>
            </a:solidFill>
            <a:ln w="3175">
              <a:solidFill>
                <a:schemeClr val="bg2"/>
              </a:solidFill>
              <a:round/>
              <a:headEnd/>
              <a:tailEnd/>
            </a:ln>
          </p:spPr>
          <p:txBody>
            <a:bodyPr anchor="ctr"/>
            <a:lstStyle/>
            <a:p>
              <a:pPr algn="ctr"/>
              <a:endParaRPr lang="en-GB" dirty="0">
                <a:solidFill>
                  <a:schemeClr val="bg1"/>
                </a:solidFill>
              </a:endParaRPr>
            </a:p>
          </p:txBody>
        </p:sp>
        <p:sp>
          <p:nvSpPr>
            <p:cNvPr id="59443" name="Oval 62"/>
            <p:cNvSpPr>
              <a:spLocks noChangeArrowheads="1"/>
            </p:cNvSpPr>
            <p:nvPr/>
          </p:nvSpPr>
          <p:spPr bwMode="auto">
            <a:xfrm>
              <a:off x="2466" y="2185"/>
              <a:ext cx="77" cy="72"/>
            </a:xfrm>
            <a:prstGeom prst="rect">
              <a:avLst/>
            </a:prstGeom>
            <a:solidFill>
              <a:schemeClr val="bg2"/>
            </a:solidFill>
            <a:ln w="3175">
              <a:solidFill>
                <a:schemeClr val="bg2"/>
              </a:solidFill>
              <a:round/>
              <a:headEnd/>
              <a:tailEnd/>
            </a:ln>
          </p:spPr>
          <p:txBody>
            <a:bodyPr anchor="ctr"/>
            <a:lstStyle/>
            <a:p>
              <a:pPr algn="ctr"/>
              <a:endParaRPr lang="en-GB" dirty="0">
                <a:solidFill>
                  <a:schemeClr val="bg1"/>
                </a:solidFill>
              </a:endParaRPr>
            </a:p>
          </p:txBody>
        </p:sp>
        <p:sp>
          <p:nvSpPr>
            <p:cNvPr id="59444" name="Oval 63"/>
            <p:cNvSpPr>
              <a:spLocks noChangeArrowheads="1"/>
            </p:cNvSpPr>
            <p:nvPr/>
          </p:nvSpPr>
          <p:spPr bwMode="auto">
            <a:xfrm>
              <a:off x="1729" y="1914"/>
              <a:ext cx="78" cy="72"/>
            </a:xfrm>
            <a:prstGeom prst="rect">
              <a:avLst/>
            </a:prstGeom>
            <a:solidFill>
              <a:schemeClr val="bg2"/>
            </a:solidFill>
            <a:ln w="3175">
              <a:solidFill>
                <a:schemeClr val="bg2"/>
              </a:solidFill>
              <a:round/>
              <a:headEnd/>
              <a:tailEnd/>
            </a:ln>
          </p:spPr>
          <p:txBody>
            <a:bodyPr anchor="ctr"/>
            <a:lstStyle/>
            <a:p>
              <a:pPr algn="ctr"/>
              <a:endParaRPr lang="en-GB" dirty="0">
                <a:solidFill>
                  <a:schemeClr val="bg1"/>
                </a:solidFill>
              </a:endParaRPr>
            </a:p>
          </p:txBody>
        </p:sp>
        <p:sp>
          <p:nvSpPr>
            <p:cNvPr id="59445" name="Oval 64"/>
            <p:cNvSpPr>
              <a:spLocks noChangeArrowheads="1"/>
            </p:cNvSpPr>
            <p:nvPr/>
          </p:nvSpPr>
          <p:spPr bwMode="auto">
            <a:xfrm>
              <a:off x="2028" y="1658"/>
              <a:ext cx="77" cy="72"/>
            </a:xfrm>
            <a:prstGeom prst="rect">
              <a:avLst/>
            </a:prstGeom>
            <a:solidFill>
              <a:schemeClr val="bg2"/>
            </a:solidFill>
            <a:ln w="3175">
              <a:solidFill>
                <a:schemeClr val="bg2"/>
              </a:solidFill>
              <a:round/>
              <a:headEnd/>
              <a:tailEnd/>
            </a:ln>
          </p:spPr>
          <p:txBody>
            <a:bodyPr anchor="ctr"/>
            <a:lstStyle/>
            <a:p>
              <a:pPr algn="ctr"/>
              <a:endParaRPr lang="en-GB" dirty="0">
                <a:solidFill>
                  <a:schemeClr val="bg1"/>
                </a:solidFill>
              </a:endParaRPr>
            </a:p>
          </p:txBody>
        </p:sp>
        <p:sp>
          <p:nvSpPr>
            <p:cNvPr id="59446" name="Oval 65"/>
            <p:cNvSpPr>
              <a:spLocks noChangeArrowheads="1"/>
            </p:cNvSpPr>
            <p:nvPr/>
          </p:nvSpPr>
          <p:spPr bwMode="auto">
            <a:xfrm>
              <a:off x="2124" y="1371"/>
              <a:ext cx="77" cy="72"/>
            </a:xfrm>
            <a:prstGeom prst="rect">
              <a:avLst/>
            </a:prstGeom>
            <a:solidFill>
              <a:schemeClr val="bg2"/>
            </a:solidFill>
            <a:ln w="3175">
              <a:solidFill>
                <a:schemeClr val="bg2"/>
              </a:solidFill>
              <a:round/>
              <a:headEnd/>
              <a:tailEnd/>
            </a:ln>
          </p:spPr>
          <p:txBody>
            <a:bodyPr anchor="ctr"/>
            <a:lstStyle/>
            <a:p>
              <a:pPr algn="ctr"/>
              <a:endParaRPr lang="en-GB" dirty="0">
                <a:solidFill>
                  <a:schemeClr val="bg1"/>
                </a:solidFill>
              </a:endParaRPr>
            </a:p>
          </p:txBody>
        </p:sp>
        <p:cxnSp>
          <p:nvCxnSpPr>
            <p:cNvPr id="59447" name="Straight Connector 66"/>
            <p:cNvCxnSpPr>
              <a:cxnSpLocks noChangeShapeType="1"/>
            </p:cNvCxnSpPr>
            <p:nvPr/>
          </p:nvCxnSpPr>
          <p:spPr bwMode="auto">
            <a:xfrm rot="5400000">
              <a:off x="1399" y="3544"/>
              <a:ext cx="64"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cxnSp>
        <p:cxnSp>
          <p:nvCxnSpPr>
            <p:cNvPr id="59448" name="Straight Connector 67"/>
            <p:cNvCxnSpPr>
              <a:cxnSpLocks noChangeShapeType="1"/>
            </p:cNvCxnSpPr>
            <p:nvPr/>
          </p:nvCxnSpPr>
          <p:spPr bwMode="auto">
            <a:xfrm rot="5400000">
              <a:off x="1563" y="3544"/>
              <a:ext cx="64"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cxnSp>
        <p:cxnSp>
          <p:nvCxnSpPr>
            <p:cNvPr id="59449" name="Straight Connector 68"/>
            <p:cNvCxnSpPr>
              <a:cxnSpLocks noChangeShapeType="1"/>
            </p:cNvCxnSpPr>
            <p:nvPr/>
          </p:nvCxnSpPr>
          <p:spPr bwMode="auto">
            <a:xfrm rot="5400000">
              <a:off x="1724" y="3544"/>
              <a:ext cx="64"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cxnSp>
        <p:cxnSp>
          <p:nvCxnSpPr>
            <p:cNvPr id="59450" name="Straight Connector 69"/>
            <p:cNvCxnSpPr>
              <a:cxnSpLocks noChangeShapeType="1"/>
            </p:cNvCxnSpPr>
            <p:nvPr/>
          </p:nvCxnSpPr>
          <p:spPr bwMode="auto">
            <a:xfrm rot="5400000">
              <a:off x="1886" y="3544"/>
              <a:ext cx="64"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cxnSp>
        <p:cxnSp>
          <p:nvCxnSpPr>
            <p:cNvPr id="59451" name="Straight Connector 70"/>
            <p:cNvCxnSpPr>
              <a:cxnSpLocks noChangeShapeType="1"/>
            </p:cNvCxnSpPr>
            <p:nvPr/>
          </p:nvCxnSpPr>
          <p:spPr bwMode="auto">
            <a:xfrm rot="5400000">
              <a:off x="2048" y="3544"/>
              <a:ext cx="64"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cxnSp>
        <p:cxnSp>
          <p:nvCxnSpPr>
            <p:cNvPr id="59452" name="Straight Connector 71"/>
            <p:cNvCxnSpPr>
              <a:cxnSpLocks noChangeShapeType="1"/>
            </p:cNvCxnSpPr>
            <p:nvPr/>
          </p:nvCxnSpPr>
          <p:spPr bwMode="auto">
            <a:xfrm rot="5400000">
              <a:off x="2210" y="3544"/>
              <a:ext cx="64"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cxnSp>
        <p:cxnSp>
          <p:nvCxnSpPr>
            <p:cNvPr id="59453" name="Straight Connector 72"/>
            <p:cNvCxnSpPr>
              <a:cxnSpLocks noChangeShapeType="1"/>
            </p:cNvCxnSpPr>
            <p:nvPr/>
          </p:nvCxnSpPr>
          <p:spPr bwMode="auto">
            <a:xfrm rot="5400000">
              <a:off x="2372" y="3544"/>
              <a:ext cx="64"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cxnSp>
        <p:cxnSp>
          <p:nvCxnSpPr>
            <p:cNvPr id="59454" name="Straight Connector 73"/>
            <p:cNvCxnSpPr>
              <a:cxnSpLocks noChangeShapeType="1"/>
            </p:cNvCxnSpPr>
            <p:nvPr/>
          </p:nvCxnSpPr>
          <p:spPr bwMode="auto">
            <a:xfrm rot="5400000">
              <a:off x="2533" y="3544"/>
              <a:ext cx="64"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cxnSp>
        <p:cxnSp>
          <p:nvCxnSpPr>
            <p:cNvPr id="59455" name="Straight Connector 74"/>
            <p:cNvCxnSpPr>
              <a:cxnSpLocks noChangeShapeType="1"/>
            </p:cNvCxnSpPr>
            <p:nvPr/>
          </p:nvCxnSpPr>
          <p:spPr bwMode="auto">
            <a:xfrm rot="5400000">
              <a:off x="2695" y="3544"/>
              <a:ext cx="64"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cxnSp>
        <p:cxnSp>
          <p:nvCxnSpPr>
            <p:cNvPr id="59456" name="Straight Connector 75"/>
            <p:cNvCxnSpPr>
              <a:cxnSpLocks noChangeShapeType="1"/>
            </p:cNvCxnSpPr>
            <p:nvPr/>
          </p:nvCxnSpPr>
          <p:spPr bwMode="auto">
            <a:xfrm rot="5400000">
              <a:off x="2857" y="3544"/>
              <a:ext cx="64"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cxnSp>
        <p:cxnSp>
          <p:nvCxnSpPr>
            <p:cNvPr id="59457" name="Straight Connector 76"/>
            <p:cNvCxnSpPr>
              <a:cxnSpLocks noChangeShapeType="1"/>
            </p:cNvCxnSpPr>
            <p:nvPr/>
          </p:nvCxnSpPr>
          <p:spPr bwMode="auto">
            <a:xfrm rot="5400000">
              <a:off x="3014" y="3544"/>
              <a:ext cx="64"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cxnSp>
        <p:cxnSp>
          <p:nvCxnSpPr>
            <p:cNvPr id="59458" name="Straight Connector 77"/>
            <p:cNvCxnSpPr>
              <a:cxnSpLocks noChangeShapeType="1"/>
            </p:cNvCxnSpPr>
            <p:nvPr/>
          </p:nvCxnSpPr>
          <p:spPr bwMode="auto">
            <a:xfrm rot="5400000">
              <a:off x="3181" y="3544"/>
              <a:ext cx="64"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cxnSp>
        <p:cxnSp>
          <p:nvCxnSpPr>
            <p:cNvPr id="59459" name="Straight Connector 78"/>
            <p:cNvCxnSpPr>
              <a:cxnSpLocks noChangeShapeType="1"/>
            </p:cNvCxnSpPr>
            <p:nvPr/>
          </p:nvCxnSpPr>
          <p:spPr bwMode="auto">
            <a:xfrm rot="5400000">
              <a:off x="3342" y="3544"/>
              <a:ext cx="64"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cxnSp>
        <p:cxnSp>
          <p:nvCxnSpPr>
            <p:cNvPr id="59460" name="Straight Connector 79"/>
            <p:cNvCxnSpPr>
              <a:cxnSpLocks noChangeShapeType="1"/>
            </p:cNvCxnSpPr>
            <p:nvPr/>
          </p:nvCxnSpPr>
          <p:spPr bwMode="auto">
            <a:xfrm rot="5400000">
              <a:off x="3504" y="3544"/>
              <a:ext cx="64"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cxnSp>
        <p:cxnSp>
          <p:nvCxnSpPr>
            <p:cNvPr id="59461" name="Straight Connector 80"/>
            <p:cNvCxnSpPr>
              <a:cxnSpLocks noChangeShapeType="1"/>
            </p:cNvCxnSpPr>
            <p:nvPr/>
          </p:nvCxnSpPr>
          <p:spPr bwMode="auto">
            <a:xfrm rot="5400000">
              <a:off x="3666" y="3544"/>
              <a:ext cx="64"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cxnSp>
        <p:cxnSp>
          <p:nvCxnSpPr>
            <p:cNvPr id="59462" name="Straight Connector 81"/>
            <p:cNvCxnSpPr>
              <a:cxnSpLocks noChangeShapeType="1"/>
            </p:cNvCxnSpPr>
            <p:nvPr/>
          </p:nvCxnSpPr>
          <p:spPr bwMode="auto">
            <a:xfrm rot="5400000">
              <a:off x="3828" y="3544"/>
              <a:ext cx="64"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cxnSp>
        <p:cxnSp>
          <p:nvCxnSpPr>
            <p:cNvPr id="59463" name="Straight Connector 82"/>
            <p:cNvCxnSpPr>
              <a:cxnSpLocks noChangeShapeType="1"/>
            </p:cNvCxnSpPr>
            <p:nvPr/>
          </p:nvCxnSpPr>
          <p:spPr bwMode="auto">
            <a:xfrm rot="5400000">
              <a:off x="3989" y="3544"/>
              <a:ext cx="64"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cxnSp>
        <p:cxnSp>
          <p:nvCxnSpPr>
            <p:cNvPr id="59464" name="Straight Connector 83"/>
            <p:cNvCxnSpPr>
              <a:cxnSpLocks noChangeShapeType="1"/>
            </p:cNvCxnSpPr>
            <p:nvPr/>
          </p:nvCxnSpPr>
          <p:spPr bwMode="auto">
            <a:xfrm rot="5400000">
              <a:off x="4151" y="3544"/>
              <a:ext cx="64"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cxnSp>
        <p:cxnSp>
          <p:nvCxnSpPr>
            <p:cNvPr id="59465" name="Straight Connector 84"/>
            <p:cNvCxnSpPr>
              <a:cxnSpLocks noChangeShapeType="1"/>
            </p:cNvCxnSpPr>
            <p:nvPr/>
          </p:nvCxnSpPr>
          <p:spPr bwMode="auto">
            <a:xfrm rot="5400000">
              <a:off x="4313" y="3544"/>
              <a:ext cx="64"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cxnSp>
        <p:cxnSp>
          <p:nvCxnSpPr>
            <p:cNvPr id="59466" name="Straight Connector 85"/>
            <p:cNvCxnSpPr>
              <a:cxnSpLocks noChangeShapeType="1"/>
            </p:cNvCxnSpPr>
            <p:nvPr/>
          </p:nvCxnSpPr>
          <p:spPr bwMode="auto">
            <a:xfrm rot="5400000">
              <a:off x="4475" y="3544"/>
              <a:ext cx="64"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cxnSp>
        <p:cxnSp>
          <p:nvCxnSpPr>
            <p:cNvPr id="59467" name="Straight Connector 86"/>
            <p:cNvCxnSpPr>
              <a:cxnSpLocks noChangeShapeType="1"/>
            </p:cNvCxnSpPr>
            <p:nvPr/>
          </p:nvCxnSpPr>
          <p:spPr bwMode="auto">
            <a:xfrm rot="5400000">
              <a:off x="4637" y="3544"/>
              <a:ext cx="64"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cxnSp>
        <p:sp>
          <p:nvSpPr>
            <p:cNvPr id="59468" name="Rectangle 38"/>
            <p:cNvSpPr>
              <a:spLocks noChangeArrowheads="1"/>
            </p:cNvSpPr>
            <p:nvPr/>
          </p:nvSpPr>
          <p:spPr bwMode="auto">
            <a:xfrm>
              <a:off x="4167" y="994"/>
              <a:ext cx="1705"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600" b="1" dirty="0">
                  <a:solidFill>
                    <a:schemeClr val="accent1"/>
                  </a:solidFill>
                </a:rPr>
                <a:t>Absolute risk reduction</a:t>
              </a:r>
            </a:p>
          </p:txBody>
        </p:sp>
        <p:sp>
          <p:nvSpPr>
            <p:cNvPr id="59469" name="Rectangle 1"/>
            <p:cNvSpPr>
              <a:spLocks noChangeArrowheads="1"/>
            </p:cNvSpPr>
            <p:nvPr/>
          </p:nvSpPr>
          <p:spPr bwMode="auto">
            <a:xfrm>
              <a:off x="4907" y="1320"/>
              <a:ext cx="459" cy="1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GB" sz="1400" dirty="0">
                  <a:solidFill>
                    <a:schemeClr val="accent1"/>
                  </a:solidFill>
                </a:rPr>
                <a:t>2.6%</a:t>
              </a:r>
            </a:p>
            <a:p>
              <a:pPr algn="ctr"/>
              <a:endParaRPr lang="en-GB" sz="600" dirty="0">
                <a:solidFill>
                  <a:schemeClr val="accent1"/>
                </a:solidFill>
              </a:endParaRPr>
            </a:p>
            <a:p>
              <a:pPr algn="ctr"/>
              <a:r>
                <a:rPr lang="en-GB" sz="1400" dirty="0">
                  <a:solidFill>
                    <a:schemeClr val="accent1"/>
                  </a:solidFill>
                </a:rPr>
                <a:t>4.7%</a:t>
              </a:r>
            </a:p>
            <a:p>
              <a:pPr algn="ctr"/>
              <a:endParaRPr lang="en-GB" sz="600" dirty="0">
                <a:solidFill>
                  <a:schemeClr val="accent1"/>
                </a:solidFill>
              </a:endParaRPr>
            </a:p>
            <a:p>
              <a:pPr algn="ctr"/>
              <a:r>
                <a:rPr lang="en-GB" sz="1400" dirty="0">
                  <a:solidFill>
                    <a:schemeClr val="accent1"/>
                  </a:solidFill>
                </a:rPr>
                <a:t>2.4%</a:t>
              </a:r>
              <a:endParaRPr lang="en-GB" sz="400" dirty="0">
                <a:solidFill>
                  <a:schemeClr val="accent1"/>
                </a:solidFill>
              </a:endParaRPr>
            </a:p>
            <a:p>
              <a:pPr algn="ctr"/>
              <a:endParaRPr lang="en-GB" sz="600" dirty="0">
                <a:solidFill>
                  <a:schemeClr val="accent1"/>
                </a:solidFill>
              </a:endParaRPr>
            </a:p>
            <a:p>
              <a:pPr algn="ctr"/>
              <a:r>
                <a:rPr lang="en-GB" sz="1400" dirty="0">
                  <a:solidFill>
                    <a:schemeClr val="accent1"/>
                  </a:solidFill>
                </a:rPr>
                <a:t>1.2%</a:t>
              </a:r>
            </a:p>
            <a:p>
              <a:pPr algn="ctr"/>
              <a:endParaRPr lang="en-GB" sz="600" dirty="0">
                <a:solidFill>
                  <a:schemeClr val="accent1"/>
                </a:solidFill>
              </a:endParaRPr>
            </a:p>
            <a:p>
              <a:pPr algn="ctr"/>
              <a:r>
                <a:rPr lang="en-GB" sz="1400" dirty="0">
                  <a:solidFill>
                    <a:schemeClr val="accent1"/>
                  </a:solidFill>
                </a:rPr>
                <a:t>3.3%</a:t>
              </a:r>
            </a:p>
            <a:p>
              <a:pPr algn="ctr"/>
              <a:endParaRPr lang="en-GB" sz="400" dirty="0">
                <a:solidFill>
                  <a:schemeClr val="accent1"/>
                </a:solidFill>
              </a:endParaRPr>
            </a:p>
            <a:p>
              <a:pPr algn="ctr"/>
              <a:r>
                <a:rPr lang="en-GB" sz="1400" dirty="0">
                  <a:solidFill>
                    <a:schemeClr val="accent1"/>
                  </a:solidFill>
                </a:rPr>
                <a:t>8.4%</a:t>
              </a:r>
            </a:p>
          </p:txBody>
        </p:sp>
      </p:grpSp>
      <p:sp>
        <p:nvSpPr>
          <p:cNvPr id="62541" name="Rectangle 77"/>
          <p:cNvSpPr>
            <a:spLocks noChangeArrowheads="1"/>
          </p:cNvSpPr>
          <p:nvPr/>
        </p:nvSpPr>
        <p:spPr bwMode="auto">
          <a:xfrm>
            <a:off x="1523127" y="1209675"/>
            <a:ext cx="5699163" cy="40011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lgn="ctr">
              <a:defRPr/>
            </a:pPr>
            <a:r>
              <a:rPr lang="de-DE" sz="2000" b="1" dirty="0">
                <a:solidFill>
                  <a:schemeClr val="bg2"/>
                </a:solidFill>
                <a:latin typeface="Arial" charset="0"/>
                <a:ea typeface="MS PGothic" pitchFamily="34" charset="-128"/>
              </a:rPr>
              <a:t>Reduction of risk of thromboembolism in AF</a:t>
            </a:r>
            <a:r>
              <a:rPr lang="de-DE" sz="2000" b="1" baseline="30000" dirty="0">
                <a:solidFill>
                  <a:schemeClr val="bg2"/>
                </a:solidFill>
                <a:latin typeface="Arial" charset="0"/>
                <a:ea typeface="MS PGothic" pitchFamily="34" charset="-128"/>
              </a:rPr>
              <a:t>1</a:t>
            </a:r>
            <a:endParaRPr lang="en-US" sz="2000" b="1" baseline="30000" dirty="0">
              <a:solidFill>
                <a:schemeClr val="bg2"/>
              </a:solidFill>
              <a:latin typeface="Arial" charset="0"/>
              <a:ea typeface="MS PGothic" pitchFamily="34" charset="-128"/>
            </a:endParaRPr>
          </a:p>
        </p:txBody>
      </p:sp>
      <p:sp>
        <p:nvSpPr>
          <p:cNvPr id="59398" name="TextBox 2"/>
          <p:cNvSpPr txBox="1">
            <a:spLocks noChangeArrowheads="1"/>
          </p:cNvSpPr>
          <p:nvPr/>
        </p:nvSpPr>
        <p:spPr bwMode="auto">
          <a:xfrm>
            <a:off x="6821368" y="4999043"/>
            <a:ext cx="2187819"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ヒラギノ角ゴ Pro W3" charset="-128"/>
              </a:defRPr>
            </a:lvl1pPr>
            <a:lvl2pPr marL="742950" indent="-285750" eaLnBrk="0" hangingPunct="0">
              <a:defRPr>
                <a:solidFill>
                  <a:schemeClr val="tx1"/>
                </a:solidFill>
                <a:latin typeface="Arial" pitchFamily="34" charset="0"/>
                <a:ea typeface="ヒラギノ角ゴ Pro W3" charset="-128"/>
              </a:defRPr>
            </a:lvl2pPr>
            <a:lvl3pPr marL="1143000" indent="-228600" eaLnBrk="0" hangingPunct="0">
              <a:defRPr>
                <a:solidFill>
                  <a:schemeClr val="tx1"/>
                </a:solidFill>
                <a:latin typeface="Arial" pitchFamily="34" charset="0"/>
                <a:ea typeface="ヒラギノ角ゴ Pro W3" charset="-128"/>
              </a:defRPr>
            </a:lvl3pPr>
            <a:lvl4pPr marL="1600200" indent="-228600" eaLnBrk="0" hangingPunct="0">
              <a:defRPr>
                <a:solidFill>
                  <a:schemeClr val="tx1"/>
                </a:solidFill>
                <a:latin typeface="Arial" pitchFamily="34" charset="0"/>
                <a:ea typeface="ヒラギノ角ゴ Pro W3" charset="-128"/>
              </a:defRPr>
            </a:lvl4pPr>
            <a:lvl5pPr marL="2057400" indent="-228600" eaLnBrk="0" hangingPunct="0">
              <a:defRPr>
                <a:solidFill>
                  <a:schemeClr val="tx1"/>
                </a:solidFill>
                <a:latin typeface="Arial" pitchFamily="34" charset="0"/>
                <a:ea typeface="ヒラギノ角ゴ Pro W3" charset="-128"/>
              </a:defRPr>
            </a:lvl5pPr>
            <a:lvl6pPr marL="2514600" indent="-228600" eaLnBrk="0" fontAlgn="base" hangingPunct="0">
              <a:spcBef>
                <a:spcPct val="50000"/>
              </a:spcBef>
              <a:spcAft>
                <a:spcPct val="0"/>
              </a:spcAft>
              <a:defRPr>
                <a:solidFill>
                  <a:schemeClr val="tx1"/>
                </a:solidFill>
                <a:latin typeface="Arial" pitchFamily="34" charset="0"/>
                <a:ea typeface="ヒラギノ角ゴ Pro W3" charset="-128"/>
              </a:defRPr>
            </a:lvl6pPr>
            <a:lvl7pPr marL="2971800" indent="-228600" eaLnBrk="0" fontAlgn="base" hangingPunct="0">
              <a:spcBef>
                <a:spcPct val="50000"/>
              </a:spcBef>
              <a:spcAft>
                <a:spcPct val="0"/>
              </a:spcAft>
              <a:defRPr>
                <a:solidFill>
                  <a:schemeClr val="tx1"/>
                </a:solidFill>
                <a:latin typeface="Arial" pitchFamily="34" charset="0"/>
                <a:ea typeface="ヒラギノ角ゴ Pro W3" charset="-128"/>
              </a:defRPr>
            </a:lvl7pPr>
            <a:lvl8pPr marL="3429000" indent="-228600" eaLnBrk="0" fontAlgn="base" hangingPunct="0">
              <a:spcBef>
                <a:spcPct val="50000"/>
              </a:spcBef>
              <a:spcAft>
                <a:spcPct val="0"/>
              </a:spcAft>
              <a:defRPr>
                <a:solidFill>
                  <a:schemeClr val="tx1"/>
                </a:solidFill>
                <a:latin typeface="Arial" pitchFamily="34" charset="0"/>
                <a:ea typeface="ヒラギノ角ゴ Pro W3" charset="-128"/>
              </a:defRPr>
            </a:lvl8pPr>
            <a:lvl9pPr marL="3886200" indent="-228600" eaLnBrk="0" fontAlgn="base" hangingPunct="0">
              <a:spcBef>
                <a:spcPct val="50000"/>
              </a:spcBef>
              <a:spcAft>
                <a:spcPct val="0"/>
              </a:spcAft>
              <a:defRPr>
                <a:solidFill>
                  <a:schemeClr val="tx1"/>
                </a:solidFill>
                <a:latin typeface="Arial" pitchFamily="34" charset="0"/>
                <a:ea typeface="ヒラギノ角ゴ Pro W3" charset="-128"/>
              </a:defRPr>
            </a:lvl9pPr>
          </a:lstStyle>
          <a:p>
            <a:pPr algn="ctr" eaLnBrk="1" hangingPunct="1"/>
            <a:r>
              <a:rPr lang="en-GB" sz="1400" dirty="0">
                <a:solidFill>
                  <a:schemeClr val="accent1"/>
                </a:solidFill>
              </a:rPr>
              <a:t>primary prevention 2.7, secondary prevention 8.4</a:t>
            </a:r>
          </a:p>
        </p:txBody>
      </p:sp>
    </p:spTree>
    <p:extLst>
      <p:ext uri="{BB962C8B-B14F-4D97-AF65-F5344CB8AC3E}">
        <p14:creationId xmlns:p14="http://schemas.microsoft.com/office/powerpoint/2010/main" val="974938533"/>
      </p:ext>
    </p:extLst>
  </p:cSld>
  <p:clrMapOvr>
    <a:masterClrMapping/>
  </p:clrMapOvr>
  <p:transition xmlns:p14="http://schemas.microsoft.com/office/powerpoint/2010/main" spd="med">
    <p:pull/>
  </p:transition>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333315" y="251393"/>
            <a:ext cx="8361485" cy="492443"/>
          </a:xfrm>
        </p:spPr>
        <p:txBody>
          <a:bodyPr>
            <a:normAutofit fontScale="90000"/>
          </a:bodyPr>
          <a:lstStyle/>
          <a:p>
            <a:pPr eaLnBrk="1" hangingPunct="1">
              <a:defRPr/>
            </a:pPr>
            <a:r>
              <a:rPr lang="en-GB" dirty="0" smtClean="0">
                <a:ea typeface="+mj-ea"/>
                <a:cs typeface="+mj-cs"/>
              </a:rPr>
              <a:t>Limitations of Warfarin Therapy in AF</a:t>
            </a:r>
          </a:p>
        </p:txBody>
      </p:sp>
      <p:sp>
        <p:nvSpPr>
          <p:cNvPr id="3" name="Rounded Rectangle 2"/>
          <p:cNvSpPr>
            <a:spLocks noChangeAspect="1"/>
          </p:cNvSpPr>
          <p:nvPr/>
        </p:nvSpPr>
        <p:spPr bwMode="auto">
          <a:xfrm>
            <a:off x="496888" y="1906910"/>
            <a:ext cx="2598738" cy="374571"/>
          </a:xfrm>
          <a:prstGeom prst="roundRect">
            <a:avLst>
              <a:gd name="adj" fmla="val 16667"/>
            </a:avLst>
          </a:prstGeom>
          <a:gradFill>
            <a:gsLst>
              <a:gs pos="0">
                <a:srgbClr val="0046AD"/>
              </a:gs>
              <a:gs pos="99000">
                <a:srgbClr val="0084CB"/>
              </a:gs>
            </a:gsLst>
            <a:lin ang="16200000" scaled="0"/>
          </a:gradFill>
          <a:ln>
            <a:headEnd/>
            <a:tailEnd/>
          </a:ln>
        </p:spPr>
        <p:style>
          <a:lnRef idx="0">
            <a:schemeClr val="accent2"/>
          </a:lnRef>
          <a:fillRef idx="3">
            <a:schemeClr val="accent2"/>
          </a:fillRef>
          <a:effectRef idx="3">
            <a:schemeClr val="accent2"/>
          </a:effectRef>
          <a:fontRef idx="minor">
            <a:schemeClr val="lt1"/>
          </a:fontRef>
        </p:style>
        <p:txBody>
          <a:bodyPr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0" hangingPunct="0">
              <a:defRPr/>
            </a:pPr>
            <a:r>
              <a:rPr lang="en-GB" sz="1600" b="1" dirty="0" smtClean="0">
                <a:solidFill>
                  <a:srgbClr val="FFFFFF"/>
                </a:solidFill>
                <a:ea typeface="MS PGothic" pitchFamily="34" charset="-128"/>
                <a:cs typeface="Arial" charset="0"/>
              </a:rPr>
              <a:t>Unpredictable response</a:t>
            </a:r>
          </a:p>
        </p:txBody>
      </p:sp>
      <p:sp>
        <p:nvSpPr>
          <p:cNvPr id="4" name="Rounded Rectangle 3"/>
          <p:cNvSpPr>
            <a:spLocks noChangeAspect="1"/>
          </p:cNvSpPr>
          <p:nvPr/>
        </p:nvSpPr>
        <p:spPr bwMode="auto">
          <a:xfrm>
            <a:off x="496888" y="4109089"/>
            <a:ext cx="2598738" cy="646986"/>
          </a:xfrm>
          <a:prstGeom prst="roundRect">
            <a:avLst>
              <a:gd name="adj" fmla="val 16667"/>
            </a:avLst>
          </a:prstGeom>
          <a:gradFill>
            <a:gsLst>
              <a:gs pos="0">
                <a:srgbClr val="0046AD"/>
              </a:gs>
              <a:gs pos="99000">
                <a:srgbClr val="0084CB"/>
              </a:gs>
            </a:gsLst>
            <a:lin ang="16200000" scaled="0"/>
          </a:gradFill>
          <a:ln>
            <a:headEnd/>
            <a:tailEnd/>
          </a:ln>
        </p:spPr>
        <p:style>
          <a:lnRef idx="0">
            <a:schemeClr val="accent2"/>
          </a:lnRef>
          <a:fillRef idx="3">
            <a:schemeClr val="accent2"/>
          </a:fillRef>
          <a:effectRef idx="3">
            <a:schemeClr val="accent2"/>
          </a:effectRef>
          <a:fontRef idx="minor">
            <a:schemeClr val="lt1"/>
          </a:fontRef>
        </p:style>
        <p:txBody>
          <a:bodyPr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0" hangingPunct="0">
              <a:defRPr/>
            </a:pPr>
            <a:r>
              <a:rPr lang="en-GB" sz="1600" b="1" dirty="0" smtClean="0">
                <a:solidFill>
                  <a:srgbClr val="FFFFFF"/>
                </a:solidFill>
                <a:ea typeface="MS PGothic" pitchFamily="34" charset="-128"/>
                <a:cs typeface="Arial" charset="0"/>
              </a:rPr>
              <a:t>Need for coagulation monitoring</a:t>
            </a:r>
          </a:p>
        </p:txBody>
      </p:sp>
      <p:sp>
        <p:nvSpPr>
          <p:cNvPr id="8" name="Rounded Rectangle 7"/>
          <p:cNvSpPr>
            <a:spLocks noChangeAspect="1"/>
          </p:cNvSpPr>
          <p:nvPr/>
        </p:nvSpPr>
        <p:spPr bwMode="auto">
          <a:xfrm>
            <a:off x="5927726" y="1846902"/>
            <a:ext cx="2590801" cy="646986"/>
          </a:xfrm>
          <a:prstGeom prst="roundRect">
            <a:avLst>
              <a:gd name="adj" fmla="val 16667"/>
            </a:avLst>
          </a:prstGeom>
          <a:gradFill>
            <a:gsLst>
              <a:gs pos="0">
                <a:srgbClr val="0046AD"/>
              </a:gs>
              <a:gs pos="99000">
                <a:srgbClr val="0084CB"/>
              </a:gs>
            </a:gsLst>
            <a:lin ang="16200000" scaled="0"/>
          </a:gradFill>
          <a:ln>
            <a:headEnd/>
            <a:tailEnd/>
          </a:ln>
        </p:spPr>
        <p:style>
          <a:lnRef idx="0">
            <a:schemeClr val="accent2"/>
          </a:lnRef>
          <a:fillRef idx="3">
            <a:schemeClr val="accent2"/>
          </a:fillRef>
          <a:effectRef idx="3">
            <a:schemeClr val="accent2"/>
          </a:effectRef>
          <a:fontRef idx="minor">
            <a:schemeClr val="lt1"/>
          </a:fontRef>
        </p:style>
        <p:txBody>
          <a:bodyPr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0" hangingPunct="0">
              <a:defRPr/>
            </a:pPr>
            <a:r>
              <a:rPr lang="en-GB" sz="1600" b="1" dirty="0" smtClean="0">
                <a:solidFill>
                  <a:srgbClr val="FFFFFF"/>
                </a:solidFill>
                <a:ea typeface="MS PGothic" pitchFamily="34" charset="-128"/>
                <a:cs typeface="Arial" charset="0"/>
              </a:rPr>
              <a:t>Slow onset/offset </a:t>
            </a:r>
            <a:br>
              <a:rPr lang="en-GB" sz="1600" b="1" dirty="0" smtClean="0">
                <a:solidFill>
                  <a:srgbClr val="FFFFFF"/>
                </a:solidFill>
                <a:ea typeface="MS PGothic" pitchFamily="34" charset="-128"/>
                <a:cs typeface="Arial" charset="0"/>
              </a:rPr>
            </a:br>
            <a:r>
              <a:rPr lang="en-GB" sz="1600" b="1" dirty="0" smtClean="0">
                <a:solidFill>
                  <a:srgbClr val="FFFFFF"/>
                </a:solidFill>
                <a:ea typeface="MS PGothic" pitchFamily="34" charset="-128"/>
                <a:cs typeface="Arial" charset="0"/>
              </a:rPr>
              <a:t>of action</a:t>
            </a:r>
          </a:p>
        </p:txBody>
      </p:sp>
      <p:sp>
        <p:nvSpPr>
          <p:cNvPr id="9" name="Rounded Rectangle 8"/>
          <p:cNvSpPr>
            <a:spLocks noChangeAspect="1"/>
          </p:cNvSpPr>
          <p:nvPr/>
        </p:nvSpPr>
        <p:spPr bwMode="auto">
          <a:xfrm>
            <a:off x="5927726" y="5024096"/>
            <a:ext cx="2609851" cy="646986"/>
          </a:xfrm>
          <a:prstGeom prst="roundRect">
            <a:avLst>
              <a:gd name="adj" fmla="val 16667"/>
            </a:avLst>
          </a:prstGeom>
          <a:gradFill>
            <a:gsLst>
              <a:gs pos="0">
                <a:srgbClr val="0046AD"/>
              </a:gs>
              <a:gs pos="99000">
                <a:srgbClr val="0084CB"/>
              </a:gs>
            </a:gsLst>
            <a:lin ang="16200000" scaled="0"/>
          </a:gradFill>
          <a:ln>
            <a:headEnd/>
            <a:tailEnd/>
          </a:ln>
        </p:spPr>
        <p:style>
          <a:lnRef idx="0">
            <a:schemeClr val="accent2"/>
          </a:lnRef>
          <a:fillRef idx="3">
            <a:schemeClr val="accent2"/>
          </a:fillRef>
          <a:effectRef idx="3">
            <a:schemeClr val="accent2"/>
          </a:effectRef>
          <a:fontRef idx="minor">
            <a:schemeClr val="lt1"/>
          </a:fontRef>
        </p:style>
        <p:txBody>
          <a:bodyPr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0" hangingPunct="0">
              <a:defRPr/>
            </a:pPr>
            <a:r>
              <a:rPr lang="en-GB" sz="1600" b="1" dirty="0" smtClean="0">
                <a:solidFill>
                  <a:srgbClr val="FFFFFF"/>
                </a:solidFill>
                <a:ea typeface="MS PGothic" pitchFamily="34" charset="-128"/>
                <a:cs typeface="Arial" charset="0"/>
              </a:rPr>
              <a:t>Risk of bleeding</a:t>
            </a:r>
          </a:p>
          <a:p>
            <a:pPr algn="ctr" eaLnBrk="0" hangingPunct="0">
              <a:defRPr/>
            </a:pPr>
            <a:r>
              <a:rPr lang="en-GB" sz="1600" b="1" dirty="0" smtClean="0">
                <a:solidFill>
                  <a:srgbClr val="FFFFFF"/>
                </a:solidFill>
                <a:ea typeface="MS PGothic" pitchFamily="34" charset="-128"/>
                <a:cs typeface="Arial" charset="0"/>
              </a:rPr>
              <a:t>complications</a:t>
            </a:r>
          </a:p>
        </p:txBody>
      </p:sp>
      <p:sp>
        <p:nvSpPr>
          <p:cNvPr id="345098" name="TextBox 9"/>
          <p:cNvSpPr>
            <a:spLocks noChangeArrowheads="1"/>
          </p:cNvSpPr>
          <p:nvPr/>
        </p:nvSpPr>
        <p:spPr bwMode="auto">
          <a:xfrm>
            <a:off x="3267077" y="2032656"/>
            <a:ext cx="2493963" cy="3282732"/>
          </a:xfrm>
          <a:prstGeom prst="roundRect">
            <a:avLst>
              <a:gd name="adj" fmla="val 16667"/>
            </a:avLst>
          </a:prstGeom>
          <a:ln>
            <a:headEnd/>
            <a:tailEnd/>
          </a:ln>
        </p:spPr>
        <p:style>
          <a:lnRef idx="0">
            <a:schemeClr val="accent2"/>
          </a:lnRef>
          <a:fillRef idx="3">
            <a:schemeClr val="accent2"/>
          </a:fillRef>
          <a:effectRef idx="3">
            <a:schemeClr val="accent2"/>
          </a:effectRef>
          <a:fontRef idx="minor">
            <a:schemeClr val="lt1"/>
          </a:fontRef>
        </p:style>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0" hangingPunct="0">
              <a:defRPr/>
            </a:pPr>
            <a:r>
              <a:rPr lang="en-GB" sz="2400" b="1" dirty="0" smtClean="0">
                <a:solidFill>
                  <a:srgbClr val="FFFFFF"/>
                </a:solidFill>
                <a:ea typeface="MS PGothic" pitchFamily="34" charset="-128"/>
                <a:cs typeface="Arial" charset="0"/>
              </a:rPr>
              <a:t>Warfarin therapy has several limitations that make it difficult to use in practice</a:t>
            </a:r>
          </a:p>
        </p:txBody>
      </p:sp>
      <p:sp>
        <p:nvSpPr>
          <p:cNvPr id="11" name="Rounded Rectangle 10"/>
          <p:cNvSpPr>
            <a:spLocks noChangeAspect="1"/>
          </p:cNvSpPr>
          <p:nvPr/>
        </p:nvSpPr>
        <p:spPr bwMode="auto">
          <a:xfrm>
            <a:off x="5927727" y="4002727"/>
            <a:ext cx="2633663" cy="646986"/>
          </a:xfrm>
          <a:prstGeom prst="roundRect">
            <a:avLst>
              <a:gd name="adj" fmla="val 16667"/>
            </a:avLst>
          </a:prstGeom>
          <a:gradFill>
            <a:gsLst>
              <a:gs pos="0">
                <a:srgbClr val="0046AD"/>
              </a:gs>
              <a:gs pos="99000">
                <a:srgbClr val="0084CB"/>
              </a:gs>
            </a:gsLst>
            <a:lin ang="16200000" scaled="0"/>
          </a:gradFill>
          <a:ln>
            <a:headEnd/>
            <a:tailEnd/>
          </a:ln>
        </p:spPr>
        <p:style>
          <a:lnRef idx="0">
            <a:schemeClr val="accent2"/>
          </a:lnRef>
          <a:fillRef idx="3">
            <a:schemeClr val="accent2"/>
          </a:fillRef>
          <a:effectRef idx="3">
            <a:schemeClr val="accent2"/>
          </a:effectRef>
          <a:fontRef idx="minor">
            <a:schemeClr val="lt1"/>
          </a:fontRef>
        </p:style>
        <p:txBody>
          <a:bodyPr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0" hangingPunct="0">
              <a:defRPr/>
            </a:pPr>
            <a:r>
              <a:rPr lang="en-GB" sz="1600" b="1" dirty="0" smtClean="0">
                <a:solidFill>
                  <a:srgbClr val="FFFFFF"/>
                </a:solidFill>
                <a:ea typeface="MS PGothic" pitchFamily="34" charset="-128"/>
                <a:cs typeface="Arial" charset="0"/>
              </a:rPr>
              <a:t>Numerous drug-drug interactions</a:t>
            </a:r>
          </a:p>
        </p:txBody>
      </p:sp>
      <p:sp>
        <p:nvSpPr>
          <p:cNvPr id="12" name="Rounded Rectangle 11"/>
          <p:cNvSpPr>
            <a:spLocks noChangeAspect="1"/>
          </p:cNvSpPr>
          <p:nvPr/>
        </p:nvSpPr>
        <p:spPr bwMode="auto">
          <a:xfrm>
            <a:off x="5927727" y="2848615"/>
            <a:ext cx="2633663" cy="646986"/>
          </a:xfrm>
          <a:prstGeom prst="roundRect">
            <a:avLst>
              <a:gd name="adj" fmla="val 16667"/>
            </a:avLst>
          </a:prstGeom>
          <a:gradFill>
            <a:gsLst>
              <a:gs pos="0">
                <a:srgbClr val="0046AD"/>
              </a:gs>
              <a:gs pos="99000">
                <a:srgbClr val="0084CB"/>
              </a:gs>
            </a:gsLst>
            <a:lin ang="16200000" scaled="0"/>
          </a:gradFill>
          <a:ln>
            <a:headEnd/>
            <a:tailEnd/>
          </a:ln>
        </p:spPr>
        <p:style>
          <a:lnRef idx="0">
            <a:schemeClr val="accent2"/>
          </a:lnRef>
          <a:fillRef idx="3">
            <a:schemeClr val="accent2"/>
          </a:fillRef>
          <a:effectRef idx="3">
            <a:schemeClr val="accent2"/>
          </a:effectRef>
          <a:fontRef idx="minor">
            <a:schemeClr val="lt1"/>
          </a:fontRef>
        </p:style>
        <p:txBody>
          <a:bodyPr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0" hangingPunct="0">
              <a:defRPr/>
            </a:pPr>
            <a:r>
              <a:rPr lang="en-GB" sz="1600" b="1" dirty="0" smtClean="0">
                <a:solidFill>
                  <a:srgbClr val="FFFFFF"/>
                </a:solidFill>
                <a:ea typeface="MS PGothic" pitchFamily="34" charset="-128"/>
                <a:cs typeface="Arial" charset="0"/>
              </a:rPr>
              <a:t>Numerous food-drug interactions</a:t>
            </a:r>
          </a:p>
        </p:txBody>
      </p:sp>
      <p:sp>
        <p:nvSpPr>
          <p:cNvPr id="13" name="Rounded Rectangle 12"/>
          <p:cNvSpPr>
            <a:spLocks noChangeAspect="1"/>
          </p:cNvSpPr>
          <p:nvPr/>
        </p:nvSpPr>
        <p:spPr bwMode="auto">
          <a:xfrm>
            <a:off x="452440" y="4993327"/>
            <a:ext cx="2633663" cy="646986"/>
          </a:xfrm>
          <a:prstGeom prst="roundRect">
            <a:avLst>
              <a:gd name="adj" fmla="val 16667"/>
            </a:avLst>
          </a:prstGeom>
          <a:gradFill>
            <a:gsLst>
              <a:gs pos="0">
                <a:srgbClr val="0046AD"/>
              </a:gs>
              <a:gs pos="99000">
                <a:srgbClr val="0084CB"/>
              </a:gs>
            </a:gsLst>
            <a:lin ang="16200000" scaled="0"/>
          </a:gradFill>
          <a:ln>
            <a:headEnd/>
            <a:tailEnd/>
          </a:ln>
        </p:spPr>
        <p:style>
          <a:lnRef idx="0">
            <a:schemeClr val="accent2"/>
          </a:lnRef>
          <a:fillRef idx="3">
            <a:schemeClr val="accent2"/>
          </a:fillRef>
          <a:effectRef idx="3">
            <a:schemeClr val="accent2"/>
          </a:effectRef>
          <a:fontRef idx="minor">
            <a:schemeClr val="lt1"/>
          </a:fontRef>
        </p:style>
        <p:txBody>
          <a:bodyPr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0" hangingPunct="0">
              <a:defRPr/>
            </a:pPr>
            <a:r>
              <a:rPr lang="en-GB" sz="1600" b="1" dirty="0" smtClean="0">
                <a:solidFill>
                  <a:srgbClr val="FFFFFF"/>
                </a:solidFill>
                <a:ea typeface="MS PGothic" pitchFamily="34" charset="-128"/>
                <a:cs typeface="Arial" charset="0"/>
              </a:rPr>
              <a:t>Frequent dose adjustments</a:t>
            </a:r>
          </a:p>
        </p:txBody>
      </p:sp>
      <p:sp>
        <p:nvSpPr>
          <p:cNvPr id="14" name="Rounded Rectangle 13"/>
          <p:cNvSpPr>
            <a:spLocks noChangeAspect="1"/>
          </p:cNvSpPr>
          <p:nvPr/>
        </p:nvSpPr>
        <p:spPr bwMode="auto">
          <a:xfrm>
            <a:off x="496888" y="2805317"/>
            <a:ext cx="2598738" cy="919401"/>
          </a:xfrm>
          <a:prstGeom prst="roundRect">
            <a:avLst>
              <a:gd name="adj" fmla="val 16667"/>
            </a:avLst>
          </a:prstGeom>
          <a:gradFill>
            <a:gsLst>
              <a:gs pos="0">
                <a:srgbClr val="0046AD"/>
              </a:gs>
              <a:gs pos="99000">
                <a:srgbClr val="0084CB"/>
              </a:gs>
            </a:gsLst>
            <a:lin ang="16200000" scaled="0"/>
          </a:gradFill>
          <a:ln>
            <a:headEnd/>
            <a:tailEnd/>
          </a:ln>
        </p:spPr>
        <p:style>
          <a:lnRef idx="0">
            <a:schemeClr val="accent2"/>
          </a:lnRef>
          <a:fillRef idx="3">
            <a:schemeClr val="accent2"/>
          </a:fillRef>
          <a:effectRef idx="3">
            <a:schemeClr val="accent2"/>
          </a:effectRef>
          <a:fontRef idx="minor">
            <a:schemeClr val="lt1"/>
          </a:fontRef>
        </p:style>
        <p:txBody>
          <a:bodyPr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0" hangingPunct="0">
              <a:defRPr/>
            </a:pPr>
            <a:r>
              <a:rPr lang="en-GB" sz="1600" b="1" dirty="0" smtClean="0">
                <a:solidFill>
                  <a:srgbClr val="FFFFFF"/>
                </a:solidFill>
                <a:ea typeface="MS PGothic" pitchFamily="34" charset="-128"/>
                <a:cs typeface="Arial" charset="0"/>
              </a:rPr>
              <a:t>Narrow therapeutic window </a:t>
            </a:r>
            <a:br>
              <a:rPr lang="en-GB" sz="1600" b="1" dirty="0" smtClean="0">
                <a:solidFill>
                  <a:srgbClr val="FFFFFF"/>
                </a:solidFill>
                <a:ea typeface="MS PGothic" pitchFamily="34" charset="-128"/>
                <a:cs typeface="Arial" charset="0"/>
              </a:rPr>
            </a:br>
            <a:r>
              <a:rPr lang="en-GB" sz="1600" b="1" dirty="0" smtClean="0">
                <a:solidFill>
                  <a:srgbClr val="FFFFFF"/>
                </a:solidFill>
                <a:ea typeface="MS PGothic" pitchFamily="34" charset="-128"/>
                <a:cs typeface="Arial" charset="0"/>
              </a:rPr>
              <a:t>(INR range 2-3)</a:t>
            </a:r>
          </a:p>
        </p:txBody>
      </p:sp>
      <p:sp>
        <p:nvSpPr>
          <p:cNvPr id="49184" name="Rectangle 32"/>
          <p:cNvSpPr>
            <a:spLocks noChangeArrowheads="1"/>
          </p:cNvSpPr>
          <p:nvPr/>
        </p:nvSpPr>
        <p:spPr bwMode="auto">
          <a:xfrm>
            <a:off x="172732" y="5892293"/>
            <a:ext cx="8601075" cy="554611"/>
          </a:xfrm>
          <a:prstGeom prst="rect">
            <a:avLst/>
          </a:prstGeom>
          <a:noFill/>
          <a:ln>
            <a:noFill/>
          </a:ln>
          <a:effectLst/>
          <a:extLst/>
        </p:spPr>
        <p:txBody>
          <a:bodyPr lIns="90487" tIns="44450" rIns="90487" bIns="44450">
            <a:prstTxWarp prst="textNoShape">
              <a:avLst/>
            </a:prstTxWarp>
          </a:bodyPr>
          <a:lstStyle/>
          <a:p>
            <a:pPr marL="342900" indent="-342900">
              <a:spcBef>
                <a:spcPct val="20000"/>
              </a:spcBef>
              <a:buClr>
                <a:schemeClr val="hlink"/>
              </a:buClr>
              <a:buSzPct val="65000"/>
              <a:buFont typeface="Wingdings" pitchFamily="-84" charset="2"/>
              <a:buChar char="n"/>
              <a:defRPr/>
            </a:pPr>
            <a:r>
              <a:rPr lang="en-US" sz="1200" dirty="0">
                <a:effectLst>
                  <a:outerShdw blurRad="38100" dist="38100" dir="2700000" algn="tl">
                    <a:srgbClr val="000000"/>
                  </a:outerShdw>
                </a:effectLst>
              </a:rPr>
              <a:t>Warfarin was #1 in 2003 and 2004 in the number of mentions of “deaths for drugs causing </a:t>
            </a:r>
            <a:endParaRPr lang="en-US" sz="1200" dirty="0" smtClean="0">
              <a:effectLst>
                <a:outerShdw blurRad="38100" dist="38100" dir="2700000" algn="tl">
                  <a:srgbClr val="000000"/>
                </a:outerShdw>
              </a:effectLst>
            </a:endParaRPr>
          </a:p>
          <a:p>
            <a:pPr>
              <a:spcBef>
                <a:spcPct val="20000"/>
              </a:spcBef>
              <a:buClr>
                <a:schemeClr val="hlink"/>
              </a:buClr>
              <a:buSzPct val="65000"/>
              <a:defRPr/>
            </a:pPr>
            <a:r>
              <a:rPr lang="en-US" sz="1200" dirty="0" smtClean="0">
                <a:effectLst>
                  <a:outerShdw blurRad="38100" dist="38100" dir="2700000" algn="tl">
                    <a:srgbClr val="000000"/>
                  </a:outerShdw>
                </a:effectLst>
              </a:rPr>
              <a:t>adverse </a:t>
            </a:r>
            <a:r>
              <a:rPr lang="en-US" sz="1200" dirty="0">
                <a:effectLst>
                  <a:outerShdw blurRad="38100" dist="38100" dir="2700000" algn="tl">
                    <a:srgbClr val="000000"/>
                  </a:outerShdw>
                </a:effectLst>
              </a:rPr>
              <a:t>effects in therapeutic use”</a:t>
            </a:r>
          </a:p>
        </p:txBody>
      </p:sp>
      <p:grpSp>
        <p:nvGrpSpPr>
          <p:cNvPr id="2" name="Rounded Rectangle 8"/>
          <p:cNvGrpSpPr>
            <a:grpSpLocks noChangeAspect="1"/>
          </p:cNvGrpSpPr>
          <p:nvPr/>
        </p:nvGrpSpPr>
        <p:grpSpPr bwMode="auto">
          <a:xfrm rot="-1609215">
            <a:off x="6011864" y="5013325"/>
            <a:ext cx="2725737" cy="877888"/>
            <a:chOff x="3767" y="3126"/>
            <a:chExt cx="1717" cy="326"/>
          </a:xfrm>
        </p:grpSpPr>
        <p:pic>
          <p:nvPicPr>
            <p:cNvPr id="25633" name="Rounded Rectangle 8"/>
            <p:cNvPicPr>
              <a:picLocks noChangeAspect="1" noChangeArrowheads="1"/>
            </p:cNvPicPr>
            <p:nvPr/>
          </p:nvPicPr>
          <p:blipFill>
            <a:blip r:embed="rId3"/>
            <a:srcRect/>
            <a:stretch>
              <a:fillRect/>
            </a:stretch>
          </p:blipFill>
          <p:spPr bwMode="auto">
            <a:xfrm>
              <a:off x="3767" y="3126"/>
              <a:ext cx="1717" cy="326"/>
            </a:xfrm>
            <a:prstGeom prst="rect">
              <a:avLst/>
            </a:prstGeom>
            <a:noFill/>
            <a:ln w="9525">
              <a:noFill/>
              <a:miter lim="800000"/>
              <a:headEnd/>
              <a:tailEnd/>
            </a:ln>
          </p:spPr>
        </p:pic>
        <p:sp>
          <p:nvSpPr>
            <p:cNvPr id="25634" name="Text Box 36"/>
            <p:cNvSpPr txBox="1">
              <a:spLocks noChangeArrowheads="1"/>
            </p:cNvSpPr>
            <p:nvPr/>
          </p:nvSpPr>
          <p:spPr bwMode="auto">
            <a:xfrm>
              <a:off x="3818" y="3170"/>
              <a:ext cx="1618" cy="216"/>
            </a:xfrm>
            <a:prstGeom prst="rect">
              <a:avLst/>
            </a:prstGeom>
            <a:noFill/>
            <a:ln w="9525">
              <a:noFill/>
              <a:miter lim="800000"/>
              <a:headEnd/>
              <a:tailEnd/>
            </a:ln>
          </p:spPr>
          <p:txBody>
            <a:bodyPr anchor="ctr">
              <a:prstTxWarp prst="textNoShape">
                <a:avLst/>
              </a:prstTxWarp>
              <a:spAutoFit/>
            </a:bodyPr>
            <a:lstStyle/>
            <a:p>
              <a:pPr algn="ctr" eaLnBrk="0" hangingPunct="0"/>
              <a:r>
                <a:rPr lang="en-GB" sz="1600" b="1" dirty="0">
                  <a:solidFill>
                    <a:srgbClr val="FFFFFF"/>
                  </a:solidFill>
                  <a:latin typeface="Arial" pitchFamily="-84" charset="0"/>
                  <a:ea typeface="MS PGothic" pitchFamily="34" charset="-128"/>
                </a:rPr>
                <a:t>Established approaches for urgent reversal</a:t>
              </a:r>
            </a:p>
          </p:txBody>
        </p:sp>
      </p:grpSp>
      <p:sp>
        <p:nvSpPr>
          <p:cNvPr id="5" name="Footer Placeholder 4"/>
          <p:cNvSpPr>
            <a:spLocks noGrp="1"/>
          </p:cNvSpPr>
          <p:nvPr>
            <p:ph type="ftr" sz="quarter" idx="4294967295"/>
          </p:nvPr>
        </p:nvSpPr>
        <p:spPr>
          <a:xfrm>
            <a:off x="92208" y="6510076"/>
            <a:ext cx="2468348" cy="257175"/>
          </a:xfrm>
          <a:prstGeom prst="rect">
            <a:avLst/>
          </a:prstGeom>
        </p:spPr>
        <p:txBody>
          <a:bodyPr/>
          <a:lstStyle/>
          <a:p>
            <a:pPr>
              <a:defRPr/>
            </a:pPr>
            <a:r>
              <a:rPr lang="en-GB" sz="1050" dirty="0" smtClean="0"/>
              <a:t>J Thromb Thrombolysis 2008; 25: 52-60</a:t>
            </a:r>
            <a:endParaRPr lang="en-GB" sz="1050" dirty="0"/>
          </a:p>
        </p:txBody>
      </p:sp>
    </p:spTree>
    <p:extLst>
      <p:ext uri="{BB962C8B-B14F-4D97-AF65-F5344CB8AC3E}">
        <p14:creationId xmlns:p14="http://schemas.microsoft.com/office/powerpoint/2010/main" val="2113851068"/>
      </p:ext>
    </p:extLst>
  </p:cSld>
  <p:clrMapOvr>
    <a:masterClrMapping/>
  </p:clrMapOvr>
  <p:transition xmlns:p14="http://schemas.microsoft.com/office/powerpoint/2010/main" spd="med">
    <p:pull/>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468313" y="0"/>
            <a:ext cx="8229600" cy="1371600"/>
          </a:xfrm>
        </p:spPr>
        <p:txBody>
          <a:bodyPr/>
          <a:lstStyle/>
          <a:p>
            <a:pPr eaLnBrk="1" hangingPunct="1"/>
            <a:r>
              <a:rPr lang="en-GB">
                <a:latin typeface="Tahoma" charset="0"/>
              </a:rPr>
              <a:t>Narrow Therapeutic Window</a:t>
            </a:r>
          </a:p>
        </p:txBody>
      </p:sp>
      <p:sp>
        <p:nvSpPr>
          <p:cNvPr id="24579" name="Text Box 36"/>
          <p:cNvSpPr txBox="1">
            <a:spLocks noChangeArrowheads="1"/>
          </p:cNvSpPr>
          <p:nvPr/>
        </p:nvSpPr>
        <p:spPr bwMode="auto">
          <a:xfrm>
            <a:off x="2787650" y="6557963"/>
            <a:ext cx="3457575" cy="33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1414" tIns="45708" rIns="91414" bIns="45708">
            <a:spAutoFit/>
          </a:bodyPr>
          <a:lstStyle>
            <a:lvl1pPr eaLnBrk="0" hangingPunct="0">
              <a:defRPr sz="2400">
                <a:solidFill>
                  <a:schemeClr val="tx1"/>
                </a:solidFill>
                <a:latin typeface="Tahoma" charset="0"/>
                <a:ea typeface="ＭＳ Ｐゴシック" charset="0"/>
                <a:cs typeface="ＭＳ Ｐゴシック" charset="0"/>
              </a:defRPr>
            </a:lvl1pPr>
            <a:lvl2pPr marL="37931725" indent="-37474525" eaLnBrk="0" hangingPunct="0">
              <a:defRPr sz="2400">
                <a:solidFill>
                  <a:schemeClr val="tx1"/>
                </a:solidFill>
                <a:latin typeface="Tahoma" charset="0"/>
                <a:ea typeface="ＭＳ Ｐゴシック" charset="0"/>
              </a:defRPr>
            </a:lvl2pPr>
            <a:lvl3pPr eaLnBrk="0" hangingPunct="0">
              <a:defRPr sz="2400">
                <a:solidFill>
                  <a:schemeClr val="tx1"/>
                </a:solidFill>
                <a:latin typeface="Tahoma" charset="0"/>
                <a:ea typeface="ＭＳ Ｐゴシック" charset="0"/>
              </a:defRPr>
            </a:lvl3pPr>
            <a:lvl4pPr eaLnBrk="0" hangingPunct="0">
              <a:defRPr sz="2400">
                <a:solidFill>
                  <a:schemeClr val="tx1"/>
                </a:solidFill>
                <a:latin typeface="Tahoma" charset="0"/>
                <a:ea typeface="ＭＳ Ｐゴシック" charset="0"/>
              </a:defRPr>
            </a:lvl4pPr>
            <a:lvl5pPr eaLnBrk="0" hangingPunct="0">
              <a:defRPr sz="2400">
                <a:solidFill>
                  <a:schemeClr val="tx1"/>
                </a:solidFill>
                <a:latin typeface="Tahoma" charset="0"/>
                <a:ea typeface="ＭＳ Ｐゴシック" charset="0"/>
              </a:defRPr>
            </a:lvl5pPr>
            <a:lvl6pPr marL="457200" eaLnBrk="0" fontAlgn="base" hangingPunct="0">
              <a:spcBef>
                <a:spcPct val="0"/>
              </a:spcBef>
              <a:spcAft>
                <a:spcPct val="0"/>
              </a:spcAft>
              <a:defRPr sz="2400">
                <a:solidFill>
                  <a:schemeClr val="tx1"/>
                </a:solidFill>
                <a:latin typeface="Tahoma" charset="0"/>
                <a:ea typeface="ＭＳ Ｐゴシック" charset="0"/>
              </a:defRPr>
            </a:lvl6pPr>
            <a:lvl7pPr marL="914400" eaLnBrk="0" fontAlgn="base" hangingPunct="0">
              <a:spcBef>
                <a:spcPct val="0"/>
              </a:spcBef>
              <a:spcAft>
                <a:spcPct val="0"/>
              </a:spcAft>
              <a:defRPr sz="2400">
                <a:solidFill>
                  <a:schemeClr val="tx1"/>
                </a:solidFill>
                <a:latin typeface="Tahoma" charset="0"/>
                <a:ea typeface="ＭＳ Ｐゴシック" charset="0"/>
              </a:defRPr>
            </a:lvl7pPr>
            <a:lvl8pPr marL="1371600" eaLnBrk="0" fontAlgn="base" hangingPunct="0">
              <a:spcBef>
                <a:spcPct val="0"/>
              </a:spcBef>
              <a:spcAft>
                <a:spcPct val="0"/>
              </a:spcAft>
              <a:defRPr sz="2400">
                <a:solidFill>
                  <a:schemeClr val="tx1"/>
                </a:solidFill>
                <a:latin typeface="Tahoma" charset="0"/>
                <a:ea typeface="ＭＳ Ｐゴシック" charset="0"/>
              </a:defRPr>
            </a:lvl8pPr>
            <a:lvl9pPr marL="1828800" eaLnBrk="0" fontAlgn="base" hangingPunct="0">
              <a:spcBef>
                <a:spcPct val="0"/>
              </a:spcBef>
              <a:spcAft>
                <a:spcPct val="0"/>
              </a:spcAft>
              <a:defRPr sz="2400">
                <a:solidFill>
                  <a:schemeClr val="tx1"/>
                </a:solidFill>
                <a:latin typeface="Tahoma" charset="0"/>
                <a:ea typeface="ＭＳ Ｐゴシック" charset="0"/>
              </a:defRPr>
            </a:lvl9pPr>
          </a:lstStyle>
          <a:p>
            <a:pPr algn="r">
              <a:lnSpc>
                <a:spcPct val="98000"/>
              </a:lnSpc>
              <a:spcBef>
                <a:spcPct val="50000"/>
              </a:spcBef>
            </a:pPr>
            <a:r>
              <a:rPr lang="en-GB" sz="1600">
                <a:latin typeface="Arial" charset="0"/>
                <a:ea typeface="MS PGothic" charset="0"/>
                <a:cs typeface="MS PGothic" charset="0"/>
              </a:rPr>
              <a:t>International Normalised Ratio (INR)</a:t>
            </a:r>
            <a:endParaRPr lang="de-DE" sz="1600">
              <a:latin typeface="Arial" charset="0"/>
              <a:ea typeface="MS PGothic" charset="0"/>
              <a:cs typeface="MS PGothic" charset="0"/>
            </a:endParaRPr>
          </a:p>
        </p:txBody>
      </p:sp>
      <p:sp>
        <p:nvSpPr>
          <p:cNvPr id="24580" name="Rectangle 6"/>
          <p:cNvSpPr>
            <a:spLocks noChangeArrowheads="1"/>
          </p:cNvSpPr>
          <p:nvPr/>
        </p:nvSpPr>
        <p:spPr bwMode="auto">
          <a:xfrm>
            <a:off x="349250" y="1257300"/>
            <a:ext cx="8415338" cy="508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45708" rIns="0" bIns="45708"/>
          <a:lstStyle/>
          <a:p>
            <a:pPr marL="342900" indent="-342900" eaLnBrk="0" hangingPunct="0">
              <a:spcBef>
                <a:spcPct val="25000"/>
              </a:spcBef>
              <a:buSzPct val="80000"/>
            </a:pPr>
            <a:endParaRPr lang="de-DE" sz="2800">
              <a:solidFill>
                <a:schemeClr val="bg1"/>
              </a:solidFill>
              <a:latin typeface="Arial" charset="0"/>
              <a:ea typeface="MS PGothic" charset="0"/>
              <a:cs typeface="MS PGothic" charset="0"/>
            </a:endParaRPr>
          </a:p>
        </p:txBody>
      </p:sp>
      <p:sp>
        <p:nvSpPr>
          <p:cNvPr id="24581" name="AutoShape 8"/>
          <p:cNvSpPr>
            <a:spLocks noChangeAspect="1" noChangeArrowheads="1" noTextEdit="1"/>
          </p:cNvSpPr>
          <p:nvPr/>
        </p:nvSpPr>
        <p:spPr bwMode="auto">
          <a:xfrm>
            <a:off x="990600" y="1323975"/>
            <a:ext cx="7699375" cy="496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4582" name="Rectangle 12"/>
          <p:cNvSpPr>
            <a:spLocks noChangeArrowheads="1"/>
          </p:cNvSpPr>
          <p:nvPr/>
        </p:nvSpPr>
        <p:spPr bwMode="auto">
          <a:xfrm>
            <a:off x="3460750" y="1325563"/>
            <a:ext cx="939800" cy="4916487"/>
          </a:xfrm>
          <a:prstGeom prst="rect">
            <a:avLst/>
          </a:prstGeom>
          <a:solidFill>
            <a:srgbClr val="0066FF"/>
          </a:solidFill>
          <a:ln>
            <a:noFill/>
          </a:ln>
          <a:extLst>
            <a:ext uri="{91240B29-F687-4f45-9708-019B960494DF}">
              <a14:hiddenLine xmlns:a14="http://schemas.microsoft.com/office/drawing/2010/main" w="25400">
                <a:solidFill>
                  <a:srgbClr val="000000"/>
                </a:solidFill>
                <a:miter lim="800000"/>
                <a:headEnd/>
                <a:tailEnd/>
              </a14:hiddenLine>
            </a:ext>
          </a:extLst>
        </p:spPr>
        <p:txBody>
          <a:bodyPr lIns="0" tIns="154800" rIns="0" bIns="45708" anchorCtr="1"/>
          <a:lstStyle/>
          <a:p>
            <a:pPr algn="ctr" eaLnBrk="0" hangingPunct="0">
              <a:lnSpc>
                <a:spcPct val="90000"/>
              </a:lnSpc>
              <a:spcBef>
                <a:spcPct val="50000"/>
              </a:spcBef>
            </a:pPr>
            <a:r>
              <a:rPr lang="en-GB" sz="1600" b="1">
                <a:latin typeface="Arial" charset="0"/>
                <a:ea typeface="MS PGothic" charset="0"/>
                <a:cs typeface="MS PGothic" charset="0"/>
              </a:rPr>
              <a:t>Target INR</a:t>
            </a:r>
          </a:p>
          <a:p>
            <a:pPr algn="ctr" eaLnBrk="0" hangingPunct="0">
              <a:lnSpc>
                <a:spcPct val="90000"/>
              </a:lnSpc>
              <a:spcBef>
                <a:spcPct val="50000"/>
              </a:spcBef>
            </a:pPr>
            <a:r>
              <a:rPr lang="en-GB" sz="1600" b="1">
                <a:latin typeface="Arial" charset="0"/>
                <a:ea typeface="MS PGothic" charset="0"/>
                <a:cs typeface="MS PGothic" charset="0"/>
              </a:rPr>
              <a:t>(2.0-3.0)</a:t>
            </a:r>
            <a:endParaRPr lang="de-DE" sz="1600" b="1">
              <a:latin typeface="Arial" charset="0"/>
              <a:ea typeface="MS PGothic" charset="0"/>
              <a:cs typeface="MS PGothic" charset="0"/>
            </a:endParaRPr>
          </a:p>
        </p:txBody>
      </p:sp>
      <p:grpSp>
        <p:nvGrpSpPr>
          <p:cNvPr id="24583" name="Group 13"/>
          <p:cNvGrpSpPr>
            <a:grpSpLocks/>
          </p:cNvGrpSpPr>
          <p:nvPr/>
        </p:nvGrpSpPr>
        <p:grpSpPr bwMode="auto">
          <a:xfrm>
            <a:off x="1517650" y="1528763"/>
            <a:ext cx="6721475" cy="4645025"/>
            <a:chOff x="1005" y="1567"/>
            <a:chExt cx="3595" cy="2227"/>
          </a:xfrm>
        </p:grpSpPr>
        <p:sp>
          <p:nvSpPr>
            <p:cNvPr id="24619" name="Rectangle 14"/>
            <p:cNvSpPr>
              <a:spLocks noChangeArrowheads="1"/>
            </p:cNvSpPr>
            <p:nvPr/>
          </p:nvSpPr>
          <p:spPr bwMode="auto">
            <a:xfrm>
              <a:off x="1005" y="3682"/>
              <a:ext cx="35" cy="35"/>
            </a:xfrm>
            <a:prstGeom prst="rect">
              <a:avLst/>
            </a:prstGeom>
            <a:solidFill>
              <a:srgbClr val="FF0000"/>
            </a:solidFill>
            <a:ln w="11113">
              <a:solidFill>
                <a:srgbClr val="FF0000"/>
              </a:solidFill>
              <a:miter lim="800000"/>
              <a:headEnd/>
              <a:tailEnd/>
            </a:ln>
          </p:spPr>
          <p:txBody>
            <a:bodyPr/>
            <a:lstStyle/>
            <a:p>
              <a:endParaRPr lang="en-US" sz="2800">
                <a:latin typeface="Arial" charset="0"/>
                <a:ea typeface="MS PGothic" charset="0"/>
                <a:cs typeface="MS PGothic" charset="0"/>
              </a:endParaRPr>
            </a:p>
          </p:txBody>
        </p:sp>
        <p:sp>
          <p:nvSpPr>
            <p:cNvPr id="24620" name="Rectangle 15"/>
            <p:cNvSpPr>
              <a:spLocks noChangeArrowheads="1"/>
            </p:cNvSpPr>
            <p:nvPr/>
          </p:nvSpPr>
          <p:spPr bwMode="auto">
            <a:xfrm>
              <a:off x="1514" y="3730"/>
              <a:ext cx="34" cy="35"/>
            </a:xfrm>
            <a:prstGeom prst="rect">
              <a:avLst/>
            </a:prstGeom>
            <a:solidFill>
              <a:srgbClr val="FF0000"/>
            </a:solidFill>
            <a:ln w="11113">
              <a:solidFill>
                <a:srgbClr val="FF0000"/>
              </a:solidFill>
              <a:miter lim="800000"/>
              <a:headEnd/>
              <a:tailEnd/>
            </a:ln>
          </p:spPr>
          <p:txBody>
            <a:bodyPr/>
            <a:lstStyle/>
            <a:p>
              <a:endParaRPr lang="en-US" sz="2800">
                <a:latin typeface="Arial" charset="0"/>
                <a:ea typeface="MS PGothic" charset="0"/>
                <a:cs typeface="MS PGothic" charset="0"/>
              </a:endParaRPr>
            </a:p>
          </p:txBody>
        </p:sp>
        <p:sp>
          <p:nvSpPr>
            <p:cNvPr id="24621" name="Rectangle 16"/>
            <p:cNvSpPr>
              <a:spLocks noChangeArrowheads="1"/>
            </p:cNvSpPr>
            <p:nvPr/>
          </p:nvSpPr>
          <p:spPr bwMode="auto">
            <a:xfrm>
              <a:off x="2022" y="3730"/>
              <a:ext cx="35" cy="35"/>
            </a:xfrm>
            <a:prstGeom prst="rect">
              <a:avLst/>
            </a:prstGeom>
            <a:solidFill>
              <a:srgbClr val="FF0000"/>
            </a:solidFill>
            <a:ln w="11113">
              <a:solidFill>
                <a:srgbClr val="FF0000"/>
              </a:solidFill>
              <a:miter lim="800000"/>
              <a:headEnd/>
              <a:tailEnd/>
            </a:ln>
          </p:spPr>
          <p:txBody>
            <a:bodyPr/>
            <a:lstStyle/>
            <a:p>
              <a:endParaRPr lang="en-US" sz="2800">
                <a:latin typeface="Arial" charset="0"/>
                <a:ea typeface="MS PGothic" charset="0"/>
                <a:cs typeface="MS PGothic" charset="0"/>
              </a:endParaRPr>
            </a:p>
          </p:txBody>
        </p:sp>
        <p:sp>
          <p:nvSpPr>
            <p:cNvPr id="24622" name="Rectangle 17"/>
            <p:cNvSpPr>
              <a:spLocks noChangeArrowheads="1"/>
            </p:cNvSpPr>
            <p:nvPr/>
          </p:nvSpPr>
          <p:spPr bwMode="auto">
            <a:xfrm>
              <a:off x="2531" y="3682"/>
              <a:ext cx="34" cy="35"/>
            </a:xfrm>
            <a:prstGeom prst="rect">
              <a:avLst/>
            </a:prstGeom>
            <a:solidFill>
              <a:srgbClr val="FF0000"/>
            </a:solidFill>
            <a:ln w="11113">
              <a:solidFill>
                <a:srgbClr val="FF0000"/>
              </a:solidFill>
              <a:miter lim="800000"/>
              <a:headEnd/>
              <a:tailEnd/>
            </a:ln>
          </p:spPr>
          <p:txBody>
            <a:bodyPr/>
            <a:lstStyle/>
            <a:p>
              <a:endParaRPr lang="en-US" sz="2800">
                <a:latin typeface="Arial" charset="0"/>
                <a:ea typeface="MS PGothic" charset="0"/>
                <a:cs typeface="MS PGothic" charset="0"/>
              </a:endParaRPr>
            </a:p>
          </p:txBody>
        </p:sp>
        <p:sp>
          <p:nvSpPr>
            <p:cNvPr id="24623" name="Rectangle 18"/>
            <p:cNvSpPr>
              <a:spLocks noChangeArrowheads="1"/>
            </p:cNvSpPr>
            <p:nvPr/>
          </p:nvSpPr>
          <p:spPr bwMode="auto">
            <a:xfrm>
              <a:off x="3040" y="3659"/>
              <a:ext cx="34" cy="35"/>
            </a:xfrm>
            <a:prstGeom prst="rect">
              <a:avLst/>
            </a:prstGeom>
            <a:solidFill>
              <a:srgbClr val="FF0000"/>
            </a:solidFill>
            <a:ln w="11113">
              <a:solidFill>
                <a:srgbClr val="FF0000"/>
              </a:solidFill>
              <a:miter lim="800000"/>
              <a:headEnd/>
              <a:tailEnd/>
            </a:ln>
          </p:spPr>
          <p:txBody>
            <a:bodyPr/>
            <a:lstStyle/>
            <a:p>
              <a:endParaRPr lang="en-US" sz="2800">
                <a:latin typeface="Arial" charset="0"/>
                <a:ea typeface="MS PGothic" charset="0"/>
                <a:cs typeface="MS PGothic" charset="0"/>
              </a:endParaRPr>
            </a:p>
          </p:txBody>
        </p:sp>
        <p:sp>
          <p:nvSpPr>
            <p:cNvPr id="24624" name="Rectangle 19"/>
            <p:cNvSpPr>
              <a:spLocks noChangeArrowheads="1"/>
            </p:cNvSpPr>
            <p:nvPr/>
          </p:nvSpPr>
          <p:spPr bwMode="auto">
            <a:xfrm>
              <a:off x="3548" y="3706"/>
              <a:ext cx="35" cy="35"/>
            </a:xfrm>
            <a:prstGeom prst="rect">
              <a:avLst/>
            </a:prstGeom>
            <a:solidFill>
              <a:srgbClr val="FF0000"/>
            </a:solidFill>
            <a:ln w="11113">
              <a:solidFill>
                <a:srgbClr val="FF0000"/>
              </a:solidFill>
              <a:miter lim="800000"/>
              <a:headEnd/>
              <a:tailEnd/>
            </a:ln>
          </p:spPr>
          <p:txBody>
            <a:bodyPr/>
            <a:lstStyle/>
            <a:p>
              <a:endParaRPr lang="en-US" sz="2800">
                <a:latin typeface="Arial" charset="0"/>
                <a:ea typeface="MS PGothic" charset="0"/>
                <a:cs typeface="MS PGothic" charset="0"/>
              </a:endParaRPr>
            </a:p>
          </p:txBody>
        </p:sp>
        <p:sp>
          <p:nvSpPr>
            <p:cNvPr id="24625" name="Rectangle 20"/>
            <p:cNvSpPr>
              <a:spLocks noChangeArrowheads="1"/>
            </p:cNvSpPr>
            <p:nvPr/>
          </p:nvSpPr>
          <p:spPr bwMode="auto">
            <a:xfrm>
              <a:off x="4056" y="3160"/>
              <a:ext cx="35" cy="34"/>
            </a:xfrm>
            <a:prstGeom prst="rect">
              <a:avLst/>
            </a:prstGeom>
            <a:solidFill>
              <a:srgbClr val="FF0000"/>
            </a:solidFill>
            <a:ln w="11113">
              <a:solidFill>
                <a:srgbClr val="FF0000"/>
              </a:solidFill>
              <a:miter lim="800000"/>
              <a:headEnd/>
              <a:tailEnd/>
            </a:ln>
          </p:spPr>
          <p:txBody>
            <a:bodyPr/>
            <a:lstStyle/>
            <a:p>
              <a:endParaRPr lang="en-US" sz="2800">
                <a:latin typeface="Arial" charset="0"/>
                <a:ea typeface="MS PGothic" charset="0"/>
                <a:cs typeface="MS PGothic" charset="0"/>
              </a:endParaRPr>
            </a:p>
          </p:txBody>
        </p:sp>
        <p:sp>
          <p:nvSpPr>
            <p:cNvPr id="24626" name="Rectangle 21"/>
            <p:cNvSpPr>
              <a:spLocks noChangeArrowheads="1"/>
            </p:cNvSpPr>
            <p:nvPr/>
          </p:nvSpPr>
          <p:spPr bwMode="auto">
            <a:xfrm>
              <a:off x="4565" y="1567"/>
              <a:ext cx="35" cy="35"/>
            </a:xfrm>
            <a:prstGeom prst="rect">
              <a:avLst/>
            </a:prstGeom>
            <a:solidFill>
              <a:srgbClr val="FF0000"/>
            </a:solidFill>
            <a:ln w="11113">
              <a:solidFill>
                <a:srgbClr val="FF0000"/>
              </a:solidFill>
              <a:miter lim="800000"/>
              <a:headEnd/>
              <a:tailEnd/>
            </a:ln>
          </p:spPr>
          <p:txBody>
            <a:bodyPr/>
            <a:lstStyle/>
            <a:p>
              <a:endParaRPr lang="en-US" sz="2800">
                <a:latin typeface="Arial" charset="0"/>
                <a:ea typeface="MS PGothic" charset="0"/>
                <a:cs typeface="MS PGothic" charset="0"/>
              </a:endParaRPr>
            </a:p>
          </p:txBody>
        </p:sp>
        <p:sp>
          <p:nvSpPr>
            <p:cNvPr id="24627" name="Freeform 22"/>
            <p:cNvSpPr>
              <a:spLocks/>
            </p:cNvSpPr>
            <p:nvPr/>
          </p:nvSpPr>
          <p:spPr bwMode="auto">
            <a:xfrm>
              <a:off x="1023" y="1588"/>
              <a:ext cx="3559" cy="2206"/>
            </a:xfrm>
            <a:custGeom>
              <a:avLst/>
              <a:gdLst>
                <a:gd name="T0" fmla="*/ 6 w 4306"/>
                <a:gd name="T1" fmla="*/ 217 h 2668"/>
                <a:gd name="T2" fmla="*/ 11 w 4306"/>
                <a:gd name="T3" fmla="*/ 220 h 2668"/>
                <a:gd name="T4" fmla="*/ 17 w 4306"/>
                <a:gd name="T5" fmla="*/ 222 h 2668"/>
                <a:gd name="T6" fmla="*/ 22 w 4306"/>
                <a:gd name="T7" fmla="*/ 223 h 2668"/>
                <a:gd name="T8" fmla="*/ 28 w 4306"/>
                <a:gd name="T9" fmla="*/ 224 h 2668"/>
                <a:gd name="T10" fmla="*/ 34 w 4306"/>
                <a:gd name="T11" fmla="*/ 225 h 2668"/>
                <a:gd name="T12" fmla="*/ 39 w 4306"/>
                <a:gd name="T13" fmla="*/ 225 h 2668"/>
                <a:gd name="T14" fmla="*/ 45 w 4306"/>
                <a:gd name="T15" fmla="*/ 225 h 2668"/>
                <a:gd name="T16" fmla="*/ 50 w 4306"/>
                <a:gd name="T17" fmla="*/ 225 h 2668"/>
                <a:gd name="T18" fmla="*/ 57 w 4306"/>
                <a:gd name="T19" fmla="*/ 224 h 2668"/>
                <a:gd name="T20" fmla="*/ 62 w 4306"/>
                <a:gd name="T21" fmla="*/ 223 h 2668"/>
                <a:gd name="T22" fmla="*/ 68 w 4306"/>
                <a:gd name="T23" fmla="*/ 223 h 2668"/>
                <a:gd name="T24" fmla="*/ 74 w 4306"/>
                <a:gd name="T25" fmla="*/ 222 h 2668"/>
                <a:gd name="T26" fmla="*/ 80 w 4306"/>
                <a:gd name="T27" fmla="*/ 220 h 2668"/>
                <a:gd name="T28" fmla="*/ 85 w 4306"/>
                <a:gd name="T29" fmla="*/ 220 h 2668"/>
                <a:gd name="T30" fmla="*/ 91 w 4306"/>
                <a:gd name="T31" fmla="*/ 219 h 2668"/>
                <a:gd name="T32" fmla="*/ 97 w 4306"/>
                <a:gd name="T33" fmla="*/ 217 h 2668"/>
                <a:gd name="T34" fmla="*/ 102 w 4306"/>
                <a:gd name="T35" fmla="*/ 217 h 2668"/>
                <a:gd name="T36" fmla="*/ 108 w 4306"/>
                <a:gd name="T37" fmla="*/ 215 h 2668"/>
                <a:gd name="T38" fmla="*/ 113 w 4306"/>
                <a:gd name="T39" fmla="*/ 215 h 2668"/>
                <a:gd name="T40" fmla="*/ 119 w 4306"/>
                <a:gd name="T41" fmla="*/ 215 h 2668"/>
                <a:gd name="T42" fmla="*/ 125 w 4306"/>
                <a:gd name="T43" fmla="*/ 214 h 2668"/>
                <a:gd name="T44" fmla="*/ 131 w 4306"/>
                <a:gd name="T45" fmla="*/ 213 h 2668"/>
                <a:gd name="T46" fmla="*/ 136 w 4306"/>
                <a:gd name="T47" fmla="*/ 213 h 2668"/>
                <a:gd name="T48" fmla="*/ 141 w 4306"/>
                <a:gd name="T49" fmla="*/ 213 h 2668"/>
                <a:gd name="T50" fmla="*/ 148 w 4306"/>
                <a:gd name="T51" fmla="*/ 213 h 2668"/>
                <a:gd name="T52" fmla="*/ 154 w 4306"/>
                <a:gd name="T53" fmla="*/ 213 h 2668"/>
                <a:gd name="T54" fmla="*/ 160 w 4306"/>
                <a:gd name="T55" fmla="*/ 214 h 2668"/>
                <a:gd name="T56" fmla="*/ 164 w 4306"/>
                <a:gd name="T57" fmla="*/ 215 h 2668"/>
                <a:gd name="T58" fmla="*/ 171 w 4306"/>
                <a:gd name="T59" fmla="*/ 215 h 2668"/>
                <a:gd name="T60" fmla="*/ 176 w 4306"/>
                <a:gd name="T61" fmla="*/ 215 h 2668"/>
                <a:gd name="T62" fmla="*/ 182 w 4306"/>
                <a:gd name="T63" fmla="*/ 216 h 2668"/>
                <a:gd name="T64" fmla="*/ 187 w 4306"/>
                <a:gd name="T65" fmla="*/ 217 h 2668"/>
                <a:gd name="T66" fmla="*/ 193 w 4306"/>
                <a:gd name="T67" fmla="*/ 217 h 2668"/>
                <a:gd name="T68" fmla="*/ 199 w 4306"/>
                <a:gd name="T69" fmla="*/ 219 h 2668"/>
                <a:gd name="T70" fmla="*/ 205 w 4306"/>
                <a:gd name="T71" fmla="*/ 219 h 2668"/>
                <a:gd name="T72" fmla="*/ 211 w 4306"/>
                <a:gd name="T73" fmla="*/ 220 h 2668"/>
                <a:gd name="T74" fmla="*/ 217 w 4306"/>
                <a:gd name="T75" fmla="*/ 220 h 2668"/>
                <a:gd name="T76" fmla="*/ 222 w 4306"/>
                <a:gd name="T77" fmla="*/ 220 h 2668"/>
                <a:gd name="T78" fmla="*/ 227 w 4306"/>
                <a:gd name="T79" fmla="*/ 220 h 2668"/>
                <a:gd name="T80" fmla="*/ 233 w 4306"/>
                <a:gd name="T81" fmla="*/ 220 h 2668"/>
                <a:gd name="T82" fmla="*/ 239 w 4306"/>
                <a:gd name="T83" fmla="*/ 220 h 2668"/>
                <a:gd name="T84" fmla="*/ 245 w 4306"/>
                <a:gd name="T85" fmla="*/ 219 h 2668"/>
                <a:gd name="T86" fmla="*/ 250 w 4306"/>
                <a:gd name="T87" fmla="*/ 217 h 2668"/>
                <a:gd name="T88" fmla="*/ 256 w 4306"/>
                <a:gd name="T89" fmla="*/ 216 h 2668"/>
                <a:gd name="T90" fmla="*/ 262 w 4306"/>
                <a:gd name="T91" fmla="*/ 214 h 2668"/>
                <a:gd name="T92" fmla="*/ 268 w 4306"/>
                <a:gd name="T93" fmla="*/ 211 h 2668"/>
                <a:gd name="T94" fmla="*/ 274 w 4306"/>
                <a:gd name="T95" fmla="*/ 208 h 2668"/>
                <a:gd name="T96" fmla="*/ 278 w 4306"/>
                <a:gd name="T97" fmla="*/ 203 h 2668"/>
                <a:gd name="T98" fmla="*/ 284 w 4306"/>
                <a:gd name="T99" fmla="*/ 198 h 2668"/>
                <a:gd name="T100" fmla="*/ 290 w 4306"/>
                <a:gd name="T101" fmla="*/ 192 h 2668"/>
                <a:gd name="T102" fmla="*/ 295 w 4306"/>
                <a:gd name="T103" fmla="*/ 184 h 2668"/>
                <a:gd name="T104" fmla="*/ 301 w 4306"/>
                <a:gd name="T105" fmla="*/ 176 h 2668"/>
                <a:gd name="T106" fmla="*/ 307 w 4306"/>
                <a:gd name="T107" fmla="*/ 167 h 2668"/>
                <a:gd name="T108" fmla="*/ 313 w 4306"/>
                <a:gd name="T109" fmla="*/ 156 h 2668"/>
                <a:gd name="T110" fmla="*/ 319 w 4306"/>
                <a:gd name="T111" fmla="*/ 144 h 2668"/>
                <a:gd name="T112" fmla="*/ 324 w 4306"/>
                <a:gd name="T113" fmla="*/ 132 h 2668"/>
                <a:gd name="T114" fmla="*/ 330 w 4306"/>
                <a:gd name="T115" fmla="*/ 117 h 2668"/>
                <a:gd name="T116" fmla="*/ 336 w 4306"/>
                <a:gd name="T117" fmla="*/ 100 h 2668"/>
                <a:gd name="T118" fmla="*/ 341 w 4306"/>
                <a:gd name="T119" fmla="*/ 81 h 2668"/>
                <a:gd name="T120" fmla="*/ 347 w 4306"/>
                <a:gd name="T121" fmla="*/ 61 h 2668"/>
                <a:gd name="T122" fmla="*/ 353 w 4306"/>
                <a:gd name="T123" fmla="*/ 39 h 2668"/>
                <a:gd name="T124" fmla="*/ 359 w 4306"/>
                <a:gd name="T125" fmla="*/ 14 h 266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306"/>
                <a:gd name="T190" fmla="*/ 0 h 2668"/>
                <a:gd name="T191" fmla="*/ 4306 w 4306"/>
                <a:gd name="T192" fmla="*/ 2668 h 266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306" h="2668">
                  <a:moveTo>
                    <a:pt x="0" y="2541"/>
                  </a:moveTo>
                  <a:lnTo>
                    <a:pt x="3" y="2543"/>
                  </a:lnTo>
                  <a:lnTo>
                    <a:pt x="7" y="2545"/>
                  </a:lnTo>
                  <a:lnTo>
                    <a:pt x="10" y="2547"/>
                  </a:lnTo>
                  <a:lnTo>
                    <a:pt x="14" y="2550"/>
                  </a:lnTo>
                  <a:lnTo>
                    <a:pt x="17" y="2552"/>
                  </a:lnTo>
                  <a:lnTo>
                    <a:pt x="21" y="2554"/>
                  </a:lnTo>
                  <a:lnTo>
                    <a:pt x="25" y="2556"/>
                  </a:lnTo>
                  <a:lnTo>
                    <a:pt x="28" y="2558"/>
                  </a:lnTo>
                  <a:lnTo>
                    <a:pt x="32" y="2560"/>
                  </a:lnTo>
                  <a:lnTo>
                    <a:pt x="35" y="2562"/>
                  </a:lnTo>
                  <a:lnTo>
                    <a:pt x="39" y="2564"/>
                  </a:lnTo>
                  <a:lnTo>
                    <a:pt x="42" y="2566"/>
                  </a:lnTo>
                  <a:lnTo>
                    <a:pt x="46" y="2568"/>
                  </a:lnTo>
                  <a:lnTo>
                    <a:pt x="50" y="2570"/>
                  </a:lnTo>
                  <a:lnTo>
                    <a:pt x="53" y="2572"/>
                  </a:lnTo>
                  <a:lnTo>
                    <a:pt x="57" y="2574"/>
                  </a:lnTo>
                  <a:lnTo>
                    <a:pt x="60" y="2575"/>
                  </a:lnTo>
                  <a:lnTo>
                    <a:pt x="64" y="2577"/>
                  </a:lnTo>
                  <a:lnTo>
                    <a:pt x="67" y="2579"/>
                  </a:lnTo>
                  <a:lnTo>
                    <a:pt x="71" y="2581"/>
                  </a:lnTo>
                  <a:lnTo>
                    <a:pt x="75" y="2583"/>
                  </a:lnTo>
                  <a:lnTo>
                    <a:pt x="78" y="2584"/>
                  </a:lnTo>
                  <a:lnTo>
                    <a:pt x="82" y="2586"/>
                  </a:lnTo>
                  <a:lnTo>
                    <a:pt x="85" y="2588"/>
                  </a:lnTo>
                  <a:lnTo>
                    <a:pt x="89" y="2589"/>
                  </a:lnTo>
                  <a:lnTo>
                    <a:pt x="92" y="2591"/>
                  </a:lnTo>
                  <a:lnTo>
                    <a:pt x="96" y="2593"/>
                  </a:lnTo>
                  <a:lnTo>
                    <a:pt x="100" y="2594"/>
                  </a:lnTo>
                  <a:lnTo>
                    <a:pt x="103" y="2596"/>
                  </a:lnTo>
                  <a:lnTo>
                    <a:pt x="107" y="2597"/>
                  </a:lnTo>
                  <a:lnTo>
                    <a:pt x="110" y="2599"/>
                  </a:lnTo>
                  <a:lnTo>
                    <a:pt x="114" y="2601"/>
                  </a:lnTo>
                  <a:lnTo>
                    <a:pt x="117" y="2602"/>
                  </a:lnTo>
                  <a:lnTo>
                    <a:pt x="121" y="2604"/>
                  </a:lnTo>
                  <a:lnTo>
                    <a:pt x="125" y="2605"/>
                  </a:lnTo>
                  <a:lnTo>
                    <a:pt x="128" y="2606"/>
                  </a:lnTo>
                  <a:lnTo>
                    <a:pt x="132" y="2608"/>
                  </a:lnTo>
                  <a:lnTo>
                    <a:pt x="135" y="2609"/>
                  </a:lnTo>
                  <a:lnTo>
                    <a:pt x="139" y="2611"/>
                  </a:lnTo>
                  <a:lnTo>
                    <a:pt x="142" y="2612"/>
                  </a:lnTo>
                  <a:lnTo>
                    <a:pt x="146" y="2613"/>
                  </a:lnTo>
                  <a:lnTo>
                    <a:pt x="149" y="2615"/>
                  </a:lnTo>
                  <a:lnTo>
                    <a:pt x="153" y="2616"/>
                  </a:lnTo>
                  <a:lnTo>
                    <a:pt x="157" y="2617"/>
                  </a:lnTo>
                  <a:lnTo>
                    <a:pt x="160" y="2619"/>
                  </a:lnTo>
                  <a:lnTo>
                    <a:pt x="164" y="2620"/>
                  </a:lnTo>
                  <a:lnTo>
                    <a:pt x="167" y="2621"/>
                  </a:lnTo>
                  <a:lnTo>
                    <a:pt x="171" y="2622"/>
                  </a:lnTo>
                  <a:lnTo>
                    <a:pt x="174" y="2623"/>
                  </a:lnTo>
                  <a:lnTo>
                    <a:pt x="178" y="2625"/>
                  </a:lnTo>
                  <a:lnTo>
                    <a:pt x="182" y="2626"/>
                  </a:lnTo>
                  <a:lnTo>
                    <a:pt x="185" y="2627"/>
                  </a:lnTo>
                  <a:lnTo>
                    <a:pt x="189" y="2628"/>
                  </a:lnTo>
                  <a:lnTo>
                    <a:pt x="192" y="2629"/>
                  </a:lnTo>
                  <a:lnTo>
                    <a:pt x="196" y="2630"/>
                  </a:lnTo>
                  <a:lnTo>
                    <a:pt x="199" y="2631"/>
                  </a:lnTo>
                  <a:lnTo>
                    <a:pt x="203" y="2632"/>
                  </a:lnTo>
                  <a:lnTo>
                    <a:pt x="207" y="2633"/>
                  </a:lnTo>
                  <a:lnTo>
                    <a:pt x="210" y="2634"/>
                  </a:lnTo>
                  <a:lnTo>
                    <a:pt x="214" y="2635"/>
                  </a:lnTo>
                  <a:lnTo>
                    <a:pt x="217" y="2636"/>
                  </a:lnTo>
                  <a:lnTo>
                    <a:pt x="221" y="2637"/>
                  </a:lnTo>
                  <a:lnTo>
                    <a:pt x="224" y="2638"/>
                  </a:lnTo>
                  <a:lnTo>
                    <a:pt x="228" y="2639"/>
                  </a:lnTo>
                  <a:lnTo>
                    <a:pt x="232" y="2640"/>
                  </a:lnTo>
                  <a:lnTo>
                    <a:pt x="235" y="2641"/>
                  </a:lnTo>
                  <a:lnTo>
                    <a:pt x="239" y="2642"/>
                  </a:lnTo>
                  <a:lnTo>
                    <a:pt x="242" y="2643"/>
                  </a:lnTo>
                  <a:lnTo>
                    <a:pt x="246" y="2644"/>
                  </a:lnTo>
                  <a:lnTo>
                    <a:pt x="249" y="2644"/>
                  </a:lnTo>
                  <a:lnTo>
                    <a:pt x="253" y="2645"/>
                  </a:lnTo>
                  <a:lnTo>
                    <a:pt x="257" y="2646"/>
                  </a:lnTo>
                  <a:lnTo>
                    <a:pt x="260" y="2647"/>
                  </a:lnTo>
                  <a:lnTo>
                    <a:pt x="264" y="2648"/>
                  </a:lnTo>
                  <a:lnTo>
                    <a:pt x="267" y="2648"/>
                  </a:lnTo>
                  <a:lnTo>
                    <a:pt x="271" y="2649"/>
                  </a:lnTo>
                  <a:lnTo>
                    <a:pt x="274" y="2650"/>
                  </a:lnTo>
                  <a:lnTo>
                    <a:pt x="278" y="2650"/>
                  </a:lnTo>
                  <a:lnTo>
                    <a:pt x="282" y="2651"/>
                  </a:lnTo>
                  <a:lnTo>
                    <a:pt x="285" y="2652"/>
                  </a:lnTo>
                  <a:lnTo>
                    <a:pt x="289" y="2652"/>
                  </a:lnTo>
                  <a:lnTo>
                    <a:pt x="292" y="2653"/>
                  </a:lnTo>
                  <a:lnTo>
                    <a:pt x="296" y="2654"/>
                  </a:lnTo>
                  <a:lnTo>
                    <a:pt x="299" y="2654"/>
                  </a:lnTo>
                  <a:lnTo>
                    <a:pt x="303" y="2655"/>
                  </a:lnTo>
                  <a:lnTo>
                    <a:pt x="306" y="2655"/>
                  </a:lnTo>
                  <a:lnTo>
                    <a:pt x="310" y="2656"/>
                  </a:lnTo>
                  <a:lnTo>
                    <a:pt x="314" y="2657"/>
                  </a:lnTo>
                  <a:lnTo>
                    <a:pt x="317" y="2657"/>
                  </a:lnTo>
                  <a:lnTo>
                    <a:pt x="321" y="2658"/>
                  </a:lnTo>
                  <a:lnTo>
                    <a:pt x="324" y="2658"/>
                  </a:lnTo>
                  <a:lnTo>
                    <a:pt x="328" y="2659"/>
                  </a:lnTo>
                  <a:lnTo>
                    <a:pt x="331" y="2659"/>
                  </a:lnTo>
                  <a:lnTo>
                    <a:pt x="335" y="2660"/>
                  </a:lnTo>
                  <a:lnTo>
                    <a:pt x="339" y="2660"/>
                  </a:lnTo>
                  <a:lnTo>
                    <a:pt x="342" y="2660"/>
                  </a:lnTo>
                  <a:lnTo>
                    <a:pt x="346" y="2661"/>
                  </a:lnTo>
                  <a:lnTo>
                    <a:pt x="349" y="2661"/>
                  </a:lnTo>
                  <a:lnTo>
                    <a:pt x="353" y="2662"/>
                  </a:lnTo>
                  <a:lnTo>
                    <a:pt x="356" y="2662"/>
                  </a:lnTo>
                  <a:lnTo>
                    <a:pt x="360" y="2662"/>
                  </a:lnTo>
                  <a:lnTo>
                    <a:pt x="364" y="2663"/>
                  </a:lnTo>
                  <a:lnTo>
                    <a:pt x="367" y="2663"/>
                  </a:lnTo>
                  <a:lnTo>
                    <a:pt x="371" y="2663"/>
                  </a:lnTo>
                  <a:lnTo>
                    <a:pt x="374" y="2664"/>
                  </a:lnTo>
                  <a:lnTo>
                    <a:pt x="378" y="2664"/>
                  </a:lnTo>
                  <a:lnTo>
                    <a:pt x="381" y="2664"/>
                  </a:lnTo>
                  <a:lnTo>
                    <a:pt x="385" y="2665"/>
                  </a:lnTo>
                  <a:lnTo>
                    <a:pt x="389" y="2665"/>
                  </a:lnTo>
                  <a:lnTo>
                    <a:pt x="392" y="2665"/>
                  </a:lnTo>
                  <a:lnTo>
                    <a:pt x="396" y="2665"/>
                  </a:lnTo>
                  <a:lnTo>
                    <a:pt x="399" y="2666"/>
                  </a:lnTo>
                  <a:lnTo>
                    <a:pt x="403" y="2666"/>
                  </a:lnTo>
                  <a:lnTo>
                    <a:pt x="406" y="2666"/>
                  </a:lnTo>
                  <a:lnTo>
                    <a:pt x="410" y="2666"/>
                  </a:lnTo>
                  <a:lnTo>
                    <a:pt x="414" y="2666"/>
                  </a:lnTo>
                  <a:lnTo>
                    <a:pt x="417" y="2667"/>
                  </a:lnTo>
                  <a:lnTo>
                    <a:pt x="421" y="2667"/>
                  </a:lnTo>
                  <a:lnTo>
                    <a:pt x="424" y="2667"/>
                  </a:lnTo>
                  <a:lnTo>
                    <a:pt x="428" y="2667"/>
                  </a:lnTo>
                  <a:lnTo>
                    <a:pt x="431" y="2667"/>
                  </a:lnTo>
                  <a:lnTo>
                    <a:pt x="435" y="2667"/>
                  </a:lnTo>
                  <a:lnTo>
                    <a:pt x="439" y="2667"/>
                  </a:lnTo>
                  <a:lnTo>
                    <a:pt x="442" y="2668"/>
                  </a:lnTo>
                  <a:lnTo>
                    <a:pt x="446" y="2668"/>
                  </a:lnTo>
                  <a:lnTo>
                    <a:pt x="449" y="2668"/>
                  </a:lnTo>
                  <a:lnTo>
                    <a:pt x="453" y="2668"/>
                  </a:lnTo>
                  <a:lnTo>
                    <a:pt x="456" y="2668"/>
                  </a:lnTo>
                  <a:lnTo>
                    <a:pt x="460" y="2668"/>
                  </a:lnTo>
                  <a:lnTo>
                    <a:pt x="463" y="2668"/>
                  </a:lnTo>
                  <a:lnTo>
                    <a:pt x="467" y="2668"/>
                  </a:lnTo>
                  <a:lnTo>
                    <a:pt x="471" y="2668"/>
                  </a:lnTo>
                  <a:lnTo>
                    <a:pt x="474" y="2668"/>
                  </a:lnTo>
                  <a:lnTo>
                    <a:pt x="478" y="2668"/>
                  </a:lnTo>
                  <a:lnTo>
                    <a:pt x="481" y="2668"/>
                  </a:lnTo>
                  <a:lnTo>
                    <a:pt x="485" y="2668"/>
                  </a:lnTo>
                  <a:lnTo>
                    <a:pt x="488" y="2668"/>
                  </a:lnTo>
                  <a:lnTo>
                    <a:pt x="492" y="2668"/>
                  </a:lnTo>
                  <a:lnTo>
                    <a:pt x="496" y="2668"/>
                  </a:lnTo>
                  <a:lnTo>
                    <a:pt x="499" y="2668"/>
                  </a:lnTo>
                  <a:lnTo>
                    <a:pt x="503" y="2668"/>
                  </a:lnTo>
                  <a:lnTo>
                    <a:pt x="506" y="2667"/>
                  </a:lnTo>
                  <a:lnTo>
                    <a:pt x="510" y="2667"/>
                  </a:lnTo>
                  <a:lnTo>
                    <a:pt x="513" y="2667"/>
                  </a:lnTo>
                  <a:lnTo>
                    <a:pt x="517" y="2667"/>
                  </a:lnTo>
                  <a:lnTo>
                    <a:pt x="521" y="2667"/>
                  </a:lnTo>
                  <a:lnTo>
                    <a:pt x="524" y="2667"/>
                  </a:lnTo>
                  <a:lnTo>
                    <a:pt x="528" y="2667"/>
                  </a:lnTo>
                  <a:lnTo>
                    <a:pt x="531" y="2667"/>
                  </a:lnTo>
                  <a:lnTo>
                    <a:pt x="535" y="2666"/>
                  </a:lnTo>
                  <a:lnTo>
                    <a:pt x="538" y="2666"/>
                  </a:lnTo>
                  <a:lnTo>
                    <a:pt x="542" y="2666"/>
                  </a:lnTo>
                  <a:lnTo>
                    <a:pt x="546" y="2666"/>
                  </a:lnTo>
                  <a:lnTo>
                    <a:pt x="549" y="2666"/>
                  </a:lnTo>
                  <a:lnTo>
                    <a:pt x="553" y="2666"/>
                  </a:lnTo>
                  <a:lnTo>
                    <a:pt x="556" y="2665"/>
                  </a:lnTo>
                  <a:lnTo>
                    <a:pt x="560" y="2665"/>
                  </a:lnTo>
                  <a:lnTo>
                    <a:pt x="563" y="2665"/>
                  </a:lnTo>
                  <a:lnTo>
                    <a:pt x="567" y="2665"/>
                  </a:lnTo>
                  <a:lnTo>
                    <a:pt x="571" y="2664"/>
                  </a:lnTo>
                  <a:lnTo>
                    <a:pt x="574" y="2664"/>
                  </a:lnTo>
                  <a:lnTo>
                    <a:pt x="578" y="2664"/>
                  </a:lnTo>
                  <a:lnTo>
                    <a:pt x="581" y="2664"/>
                  </a:lnTo>
                  <a:lnTo>
                    <a:pt x="585" y="2663"/>
                  </a:lnTo>
                  <a:lnTo>
                    <a:pt x="588" y="2663"/>
                  </a:lnTo>
                  <a:lnTo>
                    <a:pt x="592" y="2663"/>
                  </a:lnTo>
                  <a:lnTo>
                    <a:pt x="596" y="2663"/>
                  </a:lnTo>
                  <a:lnTo>
                    <a:pt x="599" y="2662"/>
                  </a:lnTo>
                  <a:lnTo>
                    <a:pt x="603" y="2662"/>
                  </a:lnTo>
                  <a:lnTo>
                    <a:pt x="606" y="2662"/>
                  </a:lnTo>
                  <a:lnTo>
                    <a:pt x="610" y="2661"/>
                  </a:lnTo>
                  <a:lnTo>
                    <a:pt x="613" y="2661"/>
                  </a:lnTo>
                  <a:lnTo>
                    <a:pt x="617" y="2661"/>
                  </a:lnTo>
                  <a:lnTo>
                    <a:pt x="620" y="2660"/>
                  </a:lnTo>
                  <a:lnTo>
                    <a:pt x="624" y="2660"/>
                  </a:lnTo>
                  <a:lnTo>
                    <a:pt x="628" y="2660"/>
                  </a:lnTo>
                  <a:lnTo>
                    <a:pt x="631" y="2659"/>
                  </a:lnTo>
                  <a:lnTo>
                    <a:pt x="635" y="2659"/>
                  </a:lnTo>
                  <a:lnTo>
                    <a:pt x="638" y="2659"/>
                  </a:lnTo>
                  <a:lnTo>
                    <a:pt x="642" y="2658"/>
                  </a:lnTo>
                  <a:lnTo>
                    <a:pt x="645" y="2658"/>
                  </a:lnTo>
                  <a:lnTo>
                    <a:pt x="649" y="2657"/>
                  </a:lnTo>
                  <a:lnTo>
                    <a:pt x="653" y="2657"/>
                  </a:lnTo>
                  <a:lnTo>
                    <a:pt x="656" y="2657"/>
                  </a:lnTo>
                  <a:lnTo>
                    <a:pt x="660" y="2656"/>
                  </a:lnTo>
                  <a:lnTo>
                    <a:pt x="663" y="2656"/>
                  </a:lnTo>
                  <a:lnTo>
                    <a:pt x="667" y="2655"/>
                  </a:lnTo>
                  <a:lnTo>
                    <a:pt x="670" y="2655"/>
                  </a:lnTo>
                  <a:lnTo>
                    <a:pt x="674" y="2655"/>
                  </a:lnTo>
                  <a:lnTo>
                    <a:pt x="678" y="2654"/>
                  </a:lnTo>
                  <a:lnTo>
                    <a:pt x="681" y="2654"/>
                  </a:lnTo>
                  <a:lnTo>
                    <a:pt x="685" y="2653"/>
                  </a:lnTo>
                  <a:lnTo>
                    <a:pt x="688" y="2653"/>
                  </a:lnTo>
                  <a:lnTo>
                    <a:pt x="692" y="2652"/>
                  </a:lnTo>
                  <a:lnTo>
                    <a:pt x="695" y="2652"/>
                  </a:lnTo>
                  <a:lnTo>
                    <a:pt x="699" y="2651"/>
                  </a:lnTo>
                  <a:lnTo>
                    <a:pt x="703" y="2651"/>
                  </a:lnTo>
                  <a:lnTo>
                    <a:pt x="706" y="2651"/>
                  </a:lnTo>
                  <a:lnTo>
                    <a:pt x="710" y="2650"/>
                  </a:lnTo>
                  <a:lnTo>
                    <a:pt x="713" y="2650"/>
                  </a:lnTo>
                  <a:lnTo>
                    <a:pt x="717" y="2649"/>
                  </a:lnTo>
                  <a:lnTo>
                    <a:pt x="720" y="2649"/>
                  </a:lnTo>
                  <a:lnTo>
                    <a:pt x="724" y="2648"/>
                  </a:lnTo>
                  <a:lnTo>
                    <a:pt x="728" y="2648"/>
                  </a:lnTo>
                  <a:lnTo>
                    <a:pt x="731" y="2647"/>
                  </a:lnTo>
                  <a:lnTo>
                    <a:pt x="735" y="2647"/>
                  </a:lnTo>
                  <a:lnTo>
                    <a:pt x="738" y="2646"/>
                  </a:lnTo>
                  <a:lnTo>
                    <a:pt x="742" y="2646"/>
                  </a:lnTo>
                  <a:lnTo>
                    <a:pt x="745" y="2645"/>
                  </a:lnTo>
                  <a:lnTo>
                    <a:pt x="749" y="2644"/>
                  </a:lnTo>
                  <a:lnTo>
                    <a:pt x="753" y="2644"/>
                  </a:lnTo>
                  <a:lnTo>
                    <a:pt x="756" y="2643"/>
                  </a:lnTo>
                  <a:lnTo>
                    <a:pt x="760" y="2643"/>
                  </a:lnTo>
                  <a:lnTo>
                    <a:pt x="763" y="2642"/>
                  </a:lnTo>
                  <a:lnTo>
                    <a:pt x="767" y="2642"/>
                  </a:lnTo>
                  <a:lnTo>
                    <a:pt x="770" y="2641"/>
                  </a:lnTo>
                  <a:lnTo>
                    <a:pt x="774" y="2641"/>
                  </a:lnTo>
                  <a:lnTo>
                    <a:pt x="777" y="2640"/>
                  </a:lnTo>
                  <a:lnTo>
                    <a:pt x="781" y="2640"/>
                  </a:lnTo>
                  <a:lnTo>
                    <a:pt x="785" y="2639"/>
                  </a:lnTo>
                  <a:lnTo>
                    <a:pt x="788" y="2638"/>
                  </a:lnTo>
                  <a:lnTo>
                    <a:pt x="792" y="2638"/>
                  </a:lnTo>
                  <a:lnTo>
                    <a:pt x="795" y="2637"/>
                  </a:lnTo>
                  <a:lnTo>
                    <a:pt x="799" y="2637"/>
                  </a:lnTo>
                  <a:lnTo>
                    <a:pt x="802" y="2636"/>
                  </a:lnTo>
                  <a:lnTo>
                    <a:pt x="806" y="2636"/>
                  </a:lnTo>
                  <a:lnTo>
                    <a:pt x="810" y="2635"/>
                  </a:lnTo>
                  <a:lnTo>
                    <a:pt x="813" y="2634"/>
                  </a:lnTo>
                  <a:lnTo>
                    <a:pt x="817" y="2634"/>
                  </a:lnTo>
                  <a:lnTo>
                    <a:pt x="820" y="2633"/>
                  </a:lnTo>
                  <a:lnTo>
                    <a:pt x="824" y="2633"/>
                  </a:lnTo>
                  <a:lnTo>
                    <a:pt x="827" y="2632"/>
                  </a:lnTo>
                  <a:lnTo>
                    <a:pt x="831" y="2632"/>
                  </a:lnTo>
                  <a:lnTo>
                    <a:pt x="835" y="2631"/>
                  </a:lnTo>
                  <a:lnTo>
                    <a:pt x="838" y="2630"/>
                  </a:lnTo>
                  <a:lnTo>
                    <a:pt x="842" y="2630"/>
                  </a:lnTo>
                  <a:lnTo>
                    <a:pt x="845" y="2629"/>
                  </a:lnTo>
                  <a:lnTo>
                    <a:pt x="849" y="2629"/>
                  </a:lnTo>
                  <a:lnTo>
                    <a:pt x="852" y="2628"/>
                  </a:lnTo>
                  <a:lnTo>
                    <a:pt x="856" y="2627"/>
                  </a:lnTo>
                  <a:lnTo>
                    <a:pt x="860" y="2627"/>
                  </a:lnTo>
                  <a:lnTo>
                    <a:pt x="863" y="2626"/>
                  </a:lnTo>
                  <a:lnTo>
                    <a:pt x="867" y="2625"/>
                  </a:lnTo>
                  <a:lnTo>
                    <a:pt x="870" y="2625"/>
                  </a:lnTo>
                  <a:lnTo>
                    <a:pt x="874" y="2624"/>
                  </a:lnTo>
                  <a:lnTo>
                    <a:pt x="877" y="2624"/>
                  </a:lnTo>
                  <a:lnTo>
                    <a:pt x="881" y="2623"/>
                  </a:lnTo>
                  <a:lnTo>
                    <a:pt x="885" y="2622"/>
                  </a:lnTo>
                  <a:lnTo>
                    <a:pt x="888" y="2622"/>
                  </a:lnTo>
                  <a:lnTo>
                    <a:pt x="892" y="2621"/>
                  </a:lnTo>
                  <a:lnTo>
                    <a:pt x="895" y="2620"/>
                  </a:lnTo>
                  <a:lnTo>
                    <a:pt x="899" y="2620"/>
                  </a:lnTo>
                  <a:lnTo>
                    <a:pt x="902" y="2619"/>
                  </a:lnTo>
                  <a:lnTo>
                    <a:pt x="906" y="2619"/>
                  </a:lnTo>
                  <a:lnTo>
                    <a:pt x="910" y="2618"/>
                  </a:lnTo>
                  <a:lnTo>
                    <a:pt x="913" y="2617"/>
                  </a:lnTo>
                  <a:lnTo>
                    <a:pt x="917" y="2617"/>
                  </a:lnTo>
                  <a:lnTo>
                    <a:pt x="920" y="2616"/>
                  </a:lnTo>
                  <a:lnTo>
                    <a:pt x="924" y="2615"/>
                  </a:lnTo>
                  <a:lnTo>
                    <a:pt x="927" y="2615"/>
                  </a:lnTo>
                  <a:lnTo>
                    <a:pt x="931" y="2614"/>
                  </a:lnTo>
                  <a:lnTo>
                    <a:pt x="934" y="2613"/>
                  </a:lnTo>
                  <a:lnTo>
                    <a:pt x="938" y="2613"/>
                  </a:lnTo>
                  <a:lnTo>
                    <a:pt x="942" y="2612"/>
                  </a:lnTo>
                  <a:lnTo>
                    <a:pt x="945" y="2612"/>
                  </a:lnTo>
                  <a:lnTo>
                    <a:pt x="949" y="2611"/>
                  </a:lnTo>
                  <a:lnTo>
                    <a:pt x="952" y="2610"/>
                  </a:lnTo>
                  <a:lnTo>
                    <a:pt x="956" y="2610"/>
                  </a:lnTo>
                  <a:lnTo>
                    <a:pt x="959" y="2609"/>
                  </a:lnTo>
                  <a:lnTo>
                    <a:pt x="963" y="2608"/>
                  </a:lnTo>
                  <a:lnTo>
                    <a:pt x="967" y="2608"/>
                  </a:lnTo>
                  <a:lnTo>
                    <a:pt x="970" y="2607"/>
                  </a:lnTo>
                  <a:lnTo>
                    <a:pt x="974" y="2606"/>
                  </a:lnTo>
                  <a:lnTo>
                    <a:pt x="977" y="2606"/>
                  </a:lnTo>
                  <a:lnTo>
                    <a:pt x="981" y="2605"/>
                  </a:lnTo>
                  <a:lnTo>
                    <a:pt x="984" y="2604"/>
                  </a:lnTo>
                  <a:lnTo>
                    <a:pt x="988" y="2604"/>
                  </a:lnTo>
                  <a:lnTo>
                    <a:pt x="992" y="2603"/>
                  </a:lnTo>
                  <a:lnTo>
                    <a:pt x="995" y="2603"/>
                  </a:lnTo>
                  <a:lnTo>
                    <a:pt x="999" y="2602"/>
                  </a:lnTo>
                  <a:lnTo>
                    <a:pt x="1002" y="2601"/>
                  </a:lnTo>
                  <a:lnTo>
                    <a:pt x="1006" y="2601"/>
                  </a:lnTo>
                  <a:lnTo>
                    <a:pt x="1009" y="2600"/>
                  </a:lnTo>
                  <a:lnTo>
                    <a:pt x="1013" y="2599"/>
                  </a:lnTo>
                  <a:lnTo>
                    <a:pt x="1017" y="2599"/>
                  </a:lnTo>
                  <a:lnTo>
                    <a:pt x="1020" y="2598"/>
                  </a:lnTo>
                  <a:lnTo>
                    <a:pt x="1024" y="2597"/>
                  </a:lnTo>
                  <a:lnTo>
                    <a:pt x="1027" y="2597"/>
                  </a:lnTo>
                  <a:lnTo>
                    <a:pt x="1031" y="2596"/>
                  </a:lnTo>
                  <a:lnTo>
                    <a:pt x="1034" y="2596"/>
                  </a:lnTo>
                  <a:lnTo>
                    <a:pt x="1038" y="2595"/>
                  </a:lnTo>
                  <a:lnTo>
                    <a:pt x="1042" y="2594"/>
                  </a:lnTo>
                  <a:lnTo>
                    <a:pt x="1045" y="2594"/>
                  </a:lnTo>
                  <a:lnTo>
                    <a:pt x="1049" y="2593"/>
                  </a:lnTo>
                  <a:lnTo>
                    <a:pt x="1052" y="2592"/>
                  </a:lnTo>
                  <a:lnTo>
                    <a:pt x="1056" y="2592"/>
                  </a:lnTo>
                  <a:lnTo>
                    <a:pt x="1059" y="2591"/>
                  </a:lnTo>
                  <a:lnTo>
                    <a:pt x="1063" y="2590"/>
                  </a:lnTo>
                  <a:lnTo>
                    <a:pt x="1067" y="2590"/>
                  </a:lnTo>
                  <a:lnTo>
                    <a:pt x="1070" y="2589"/>
                  </a:lnTo>
                  <a:lnTo>
                    <a:pt x="1074" y="2589"/>
                  </a:lnTo>
                  <a:lnTo>
                    <a:pt x="1077" y="2588"/>
                  </a:lnTo>
                  <a:lnTo>
                    <a:pt x="1081" y="2587"/>
                  </a:lnTo>
                  <a:lnTo>
                    <a:pt x="1084" y="2587"/>
                  </a:lnTo>
                  <a:lnTo>
                    <a:pt x="1088" y="2586"/>
                  </a:lnTo>
                  <a:lnTo>
                    <a:pt x="1091" y="2585"/>
                  </a:lnTo>
                  <a:lnTo>
                    <a:pt x="1095" y="2585"/>
                  </a:lnTo>
                  <a:lnTo>
                    <a:pt x="1099" y="2584"/>
                  </a:lnTo>
                  <a:lnTo>
                    <a:pt x="1102" y="2584"/>
                  </a:lnTo>
                  <a:lnTo>
                    <a:pt x="1106" y="2583"/>
                  </a:lnTo>
                  <a:lnTo>
                    <a:pt x="1109" y="2582"/>
                  </a:lnTo>
                  <a:lnTo>
                    <a:pt x="1113" y="2582"/>
                  </a:lnTo>
                  <a:lnTo>
                    <a:pt x="1116" y="2581"/>
                  </a:lnTo>
                  <a:lnTo>
                    <a:pt x="1120" y="2581"/>
                  </a:lnTo>
                  <a:lnTo>
                    <a:pt x="1124" y="2580"/>
                  </a:lnTo>
                  <a:lnTo>
                    <a:pt x="1127" y="2579"/>
                  </a:lnTo>
                  <a:lnTo>
                    <a:pt x="1131" y="2579"/>
                  </a:lnTo>
                  <a:lnTo>
                    <a:pt x="1134" y="2578"/>
                  </a:lnTo>
                  <a:lnTo>
                    <a:pt x="1138" y="2578"/>
                  </a:lnTo>
                  <a:lnTo>
                    <a:pt x="1141" y="2577"/>
                  </a:lnTo>
                  <a:lnTo>
                    <a:pt x="1145" y="2576"/>
                  </a:lnTo>
                  <a:lnTo>
                    <a:pt x="1149" y="2576"/>
                  </a:lnTo>
                  <a:lnTo>
                    <a:pt x="1152" y="2575"/>
                  </a:lnTo>
                  <a:lnTo>
                    <a:pt x="1156" y="2575"/>
                  </a:lnTo>
                  <a:lnTo>
                    <a:pt x="1159" y="2574"/>
                  </a:lnTo>
                  <a:lnTo>
                    <a:pt x="1163" y="2573"/>
                  </a:lnTo>
                  <a:lnTo>
                    <a:pt x="1166" y="2573"/>
                  </a:lnTo>
                  <a:lnTo>
                    <a:pt x="1170" y="2572"/>
                  </a:lnTo>
                  <a:lnTo>
                    <a:pt x="1174" y="2572"/>
                  </a:lnTo>
                  <a:lnTo>
                    <a:pt x="1177" y="2571"/>
                  </a:lnTo>
                  <a:lnTo>
                    <a:pt x="1181" y="2571"/>
                  </a:lnTo>
                  <a:lnTo>
                    <a:pt x="1184" y="2570"/>
                  </a:lnTo>
                  <a:lnTo>
                    <a:pt x="1188" y="2569"/>
                  </a:lnTo>
                  <a:lnTo>
                    <a:pt x="1191" y="2569"/>
                  </a:lnTo>
                  <a:lnTo>
                    <a:pt x="1195" y="2568"/>
                  </a:lnTo>
                  <a:lnTo>
                    <a:pt x="1199" y="2568"/>
                  </a:lnTo>
                  <a:lnTo>
                    <a:pt x="1202" y="2567"/>
                  </a:lnTo>
                  <a:lnTo>
                    <a:pt x="1206" y="2567"/>
                  </a:lnTo>
                  <a:lnTo>
                    <a:pt x="1209" y="2566"/>
                  </a:lnTo>
                  <a:lnTo>
                    <a:pt x="1213" y="2566"/>
                  </a:lnTo>
                  <a:lnTo>
                    <a:pt x="1216" y="2565"/>
                  </a:lnTo>
                  <a:lnTo>
                    <a:pt x="1220" y="2564"/>
                  </a:lnTo>
                  <a:lnTo>
                    <a:pt x="1223" y="2564"/>
                  </a:lnTo>
                  <a:lnTo>
                    <a:pt x="1227" y="2563"/>
                  </a:lnTo>
                  <a:lnTo>
                    <a:pt x="1231" y="2563"/>
                  </a:lnTo>
                  <a:lnTo>
                    <a:pt x="1234" y="2562"/>
                  </a:lnTo>
                  <a:lnTo>
                    <a:pt x="1238" y="2562"/>
                  </a:lnTo>
                  <a:lnTo>
                    <a:pt x="1241" y="2561"/>
                  </a:lnTo>
                  <a:lnTo>
                    <a:pt x="1245" y="2561"/>
                  </a:lnTo>
                  <a:lnTo>
                    <a:pt x="1248" y="2560"/>
                  </a:lnTo>
                  <a:lnTo>
                    <a:pt x="1252" y="2560"/>
                  </a:lnTo>
                  <a:lnTo>
                    <a:pt x="1256" y="2559"/>
                  </a:lnTo>
                  <a:lnTo>
                    <a:pt x="1259" y="2559"/>
                  </a:lnTo>
                  <a:lnTo>
                    <a:pt x="1263" y="2558"/>
                  </a:lnTo>
                  <a:lnTo>
                    <a:pt x="1266" y="2558"/>
                  </a:lnTo>
                  <a:lnTo>
                    <a:pt x="1270" y="2557"/>
                  </a:lnTo>
                  <a:lnTo>
                    <a:pt x="1273" y="2557"/>
                  </a:lnTo>
                  <a:lnTo>
                    <a:pt x="1277" y="2556"/>
                  </a:lnTo>
                  <a:lnTo>
                    <a:pt x="1281" y="2556"/>
                  </a:lnTo>
                  <a:lnTo>
                    <a:pt x="1284" y="2555"/>
                  </a:lnTo>
                  <a:lnTo>
                    <a:pt x="1288" y="2555"/>
                  </a:lnTo>
                  <a:lnTo>
                    <a:pt x="1291" y="2554"/>
                  </a:lnTo>
                  <a:lnTo>
                    <a:pt x="1295" y="2554"/>
                  </a:lnTo>
                  <a:lnTo>
                    <a:pt x="1298" y="2553"/>
                  </a:lnTo>
                  <a:lnTo>
                    <a:pt x="1302" y="2553"/>
                  </a:lnTo>
                  <a:lnTo>
                    <a:pt x="1306" y="2552"/>
                  </a:lnTo>
                  <a:lnTo>
                    <a:pt x="1309" y="2552"/>
                  </a:lnTo>
                  <a:lnTo>
                    <a:pt x="1313" y="2551"/>
                  </a:lnTo>
                  <a:lnTo>
                    <a:pt x="1316" y="2551"/>
                  </a:lnTo>
                  <a:lnTo>
                    <a:pt x="1320" y="2551"/>
                  </a:lnTo>
                  <a:lnTo>
                    <a:pt x="1323" y="2550"/>
                  </a:lnTo>
                  <a:lnTo>
                    <a:pt x="1327" y="2550"/>
                  </a:lnTo>
                  <a:lnTo>
                    <a:pt x="1331" y="2549"/>
                  </a:lnTo>
                  <a:lnTo>
                    <a:pt x="1334" y="2549"/>
                  </a:lnTo>
                  <a:lnTo>
                    <a:pt x="1338" y="2548"/>
                  </a:lnTo>
                  <a:lnTo>
                    <a:pt x="1341" y="2548"/>
                  </a:lnTo>
                  <a:lnTo>
                    <a:pt x="1345" y="2547"/>
                  </a:lnTo>
                  <a:lnTo>
                    <a:pt x="1348" y="2547"/>
                  </a:lnTo>
                  <a:lnTo>
                    <a:pt x="1352" y="2547"/>
                  </a:lnTo>
                  <a:lnTo>
                    <a:pt x="1356" y="2546"/>
                  </a:lnTo>
                  <a:lnTo>
                    <a:pt x="1359" y="2546"/>
                  </a:lnTo>
                  <a:lnTo>
                    <a:pt x="1363" y="2545"/>
                  </a:lnTo>
                  <a:lnTo>
                    <a:pt x="1366" y="2545"/>
                  </a:lnTo>
                  <a:lnTo>
                    <a:pt x="1370" y="2545"/>
                  </a:lnTo>
                  <a:lnTo>
                    <a:pt x="1373" y="2544"/>
                  </a:lnTo>
                  <a:lnTo>
                    <a:pt x="1377" y="2544"/>
                  </a:lnTo>
                  <a:lnTo>
                    <a:pt x="1380" y="2543"/>
                  </a:lnTo>
                  <a:lnTo>
                    <a:pt x="1384" y="2543"/>
                  </a:lnTo>
                  <a:lnTo>
                    <a:pt x="1388" y="2543"/>
                  </a:lnTo>
                  <a:lnTo>
                    <a:pt x="1391" y="2542"/>
                  </a:lnTo>
                  <a:lnTo>
                    <a:pt x="1395" y="2542"/>
                  </a:lnTo>
                  <a:lnTo>
                    <a:pt x="1398" y="2541"/>
                  </a:lnTo>
                  <a:lnTo>
                    <a:pt x="1402" y="2541"/>
                  </a:lnTo>
                  <a:lnTo>
                    <a:pt x="1405" y="2541"/>
                  </a:lnTo>
                  <a:lnTo>
                    <a:pt x="1409" y="2540"/>
                  </a:lnTo>
                  <a:lnTo>
                    <a:pt x="1413" y="2540"/>
                  </a:lnTo>
                  <a:lnTo>
                    <a:pt x="1416" y="2540"/>
                  </a:lnTo>
                  <a:lnTo>
                    <a:pt x="1420" y="2539"/>
                  </a:lnTo>
                  <a:lnTo>
                    <a:pt x="1423" y="2539"/>
                  </a:lnTo>
                  <a:lnTo>
                    <a:pt x="1427" y="2539"/>
                  </a:lnTo>
                  <a:lnTo>
                    <a:pt x="1430" y="2538"/>
                  </a:lnTo>
                  <a:lnTo>
                    <a:pt x="1434" y="2538"/>
                  </a:lnTo>
                  <a:lnTo>
                    <a:pt x="1438" y="2538"/>
                  </a:lnTo>
                  <a:lnTo>
                    <a:pt x="1441" y="2537"/>
                  </a:lnTo>
                  <a:lnTo>
                    <a:pt x="1445" y="2537"/>
                  </a:lnTo>
                  <a:lnTo>
                    <a:pt x="1448" y="2537"/>
                  </a:lnTo>
                  <a:lnTo>
                    <a:pt x="1452" y="2536"/>
                  </a:lnTo>
                  <a:lnTo>
                    <a:pt x="1455" y="2536"/>
                  </a:lnTo>
                  <a:lnTo>
                    <a:pt x="1459" y="2536"/>
                  </a:lnTo>
                  <a:lnTo>
                    <a:pt x="1463" y="2536"/>
                  </a:lnTo>
                  <a:lnTo>
                    <a:pt x="1466" y="2535"/>
                  </a:lnTo>
                  <a:lnTo>
                    <a:pt x="1470" y="2535"/>
                  </a:lnTo>
                  <a:lnTo>
                    <a:pt x="1473" y="2535"/>
                  </a:lnTo>
                  <a:lnTo>
                    <a:pt x="1477" y="2534"/>
                  </a:lnTo>
                  <a:lnTo>
                    <a:pt x="1480" y="2534"/>
                  </a:lnTo>
                  <a:lnTo>
                    <a:pt x="1484" y="2534"/>
                  </a:lnTo>
                  <a:lnTo>
                    <a:pt x="1488" y="2534"/>
                  </a:lnTo>
                  <a:lnTo>
                    <a:pt x="1491" y="2533"/>
                  </a:lnTo>
                  <a:lnTo>
                    <a:pt x="1495" y="2533"/>
                  </a:lnTo>
                  <a:lnTo>
                    <a:pt x="1498" y="2533"/>
                  </a:lnTo>
                  <a:lnTo>
                    <a:pt x="1502" y="2533"/>
                  </a:lnTo>
                  <a:lnTo>
                    <a:pt x="1505" y="2532"/>
                  </a:lnTo>
                  <a:lnTo>
                    <a:pt x="1509" y="2532"/>
                  </a:lnTo>
                  <a:lnTo>
                    <a:pt x="1513" y="2532"/>
                  </a:lnTo>
                  <a:lnTo>
                    <a:pt x="1516" y="2532"/>
                  </a:lnTo>
                  <a:lnTo>
                    <a:pt x="1520" y="2531"/>
                  </a:lnTo>
                  <a:lnTo>
                    <a:pt x="1523" y="2531"/>
                  </a:lnTo>
                  <a:lnTo>
                    <a:pt x="1527" y="2531"/>
                  </a:lnTo>
                  <a:lnTo>
                    <a:pt x="1530" y="2531"/>
                  </a:lnTo>
                  <a:lnTo>
                    <a:pt x="1534" y="2531"/>
                  </a:lnTo>
                  <a:lnTo>
                    <a:pt x="1537" y="2530"/>
                  </a:lnTo>
                  <a:lnTo>
                    <a:pt x="1541" y="2530"/>
                  </a:lnTo>
                  <a:lnTo>
                    <a:pt x="1545" y="2530"/>
                  </a:lnTo>
                  <a:lnTo>
                    <a:pt x="1548" y="2530"/>
                  </a:lnTo>
                  <a:lnTo>
                    <a:pt x="1552" y="2530"/>
                  </a:lnTo>
                  <a:lnTo>
                    <a:pt x="1555" y="2529"/>
                  </a:lnTo>
                  <a:lnTo>
                    <a:pt x="1559" y="2529"/>
                  </a:lnTo>
                  <a:lnTo>
                    <a:pt x="1562" y="2529"/>
                  </a:lnTo>
                  <a:lnTo>
                    <a:pt x="1566" y="2529"/>
                  </a:lnTo>
                  <a:lnTo>
                    <a:pt x="1570" y="2529"/>
                  </a:lnTo>
                  <a:lnTo>
                    <a:pt x="1573" y="2529"/>
                  </a:lnTo>
                  <a:lnTo>
                    <a:pt x="1577" y="2528"/>
                  </a:lnTo>
                  <a:lnTo>
                    <a:pt x="1580" y="2528"/>
                  </a:lnTo>
                  <a:lnTo>
                    <a:pt x="1584" y="2528"/>
                  </a:lnTo>
                  <a:lnTo>
                    <a:pt x="1587" y="2528"/>
                  </a:lnTo>
                  <a:lnTo>
                    <a:pt x="1591" y="2528"/>
                  </a:lnTo>
                  <a:lnTo>
                    <a:pt x="1595" y="2528"/>
                  </a:lnTo>
                  <a:lnTo>
                    <a:pt x="1598" y="2528"/>
                  </a:lnTo>
                  <a:lnTo>
                    <a:pt x="1602" y="2528"/>
                  </a:lnTo>
                  <a:lnTo>
                    <a:pt x="1605" y="2527"/>
                  </a:lnTo>
                  <a:lnTo>
                    <a:pt x="1609" y="2527"/>
                  </a:lnTo>
                  <a:lnTo>
                    <a:pt x="1612" y="2527"/>
                  </a:lnTo>
                  <a:lnTo>
                    <a:pt x="1616" y="2527"/>
                  </a:lnTo>
                  <a:lnTo>
                    <a:pt x="1620" y="2527"/>
                  </a:lnTo>
                  <a:lnTo>
                    <a:pt x="1623" y="2527"/>
                  </a:lnTo>
                  <a:lnTo>
                    <a:pt x="1627" y="2527"/>
                  </a:lnTo>
                  <a:lnTo>
                    <a:pt x="1630" y="2527"/>
                  </a:lnTo>
                  <a:lnTo>
                    <a:pt x="1634" y="2527"/>
                  </a:lnTo>
                  <a:lnTo>
                    <a:pt x="1637" y="2527"/>
                  </a:lnTo>
                  <a:lnTo>
                    <a:pt x="1641" y="2527"/>
                  </a:lnTo>
                  <a:lnTo>
                    <a:pt x="1645" y="2526"/>
                  </a:lnTo>
                  <a:lnTo>
                    <a:pt x="1648" y="2526"/>
                  </a:lnTo>
                  <a:lnTo>
                    <a:pt x="1652" y="2526"/>
                  </a:lnTo>
                  <a:lnTo>
                    <a:pt x="1655" y="2526"/>
                  </a:lnTo>
                  <a:lnTo>
                    <a:pt x="1659" y="2526"/>
                  </a:lnTo>
                  <a:lnTo>
                    <a:pt x="1662" y="2526"/>
                  </a:lnTo>
                  <a:lnTo>
                    <a:pt x="1666" y="2526"/>
                  </a:lnTo>
                  <a:lnTo>
                    <a:pt x="1670" y="2526"/>
                  </a:lnTo>
                  <a:lnTo>
                    <a:pt x="1673" y="2526"/>
                  </a:lnTo>
                  <a:lnTo>
                    <a:pt x="1677" y="2526"/>
                  </a:lnTo>
                  <a:lnTo>
                    <a:pt x="1680" y="2526"/>
                  </a:lnTo>
                  <a:lnTo>
                    <a:pt x="1684" y="2526"/>
                  </a:lnTo>
                  <a:lnTo>
                    <a:pt x="1687" y="2526"/>
                  </a:lnTo>
                  <a:lnTo>
                    <a:pt x="1691" y="2526"/>
                  </a:lnTo>
                  <a:lnTo>
                    <a:pt x="1694" y="2526"/>
                  </a:lnTo>
                  <a:lnTo>
                    <a:pt x="1698" y="2526"/>
                  </a:lnTo>
                  <a:lnTo>
                    <a:pt x="1702" y="2526"/>
                  </a:lnTo>
                  <a:lnTo>
                    <a:pt x="1705" y="2526"/>
                  </a:lnTo>
                  <a:lnTo>
                    <a:pt x="1709" y="2526"/>
                  </a:lnTo>
                  <a:lnTo>
                    <a:pt x="1712" y="2526"/>
                  </a:lnTo>
                  <a:lnTo>
                    <a:pt x="1716" y="2526"/>
                  </a:lnTo>
                  <a:lnTo>
                    <a:pt x="1719" y="2526"/>
                  </a:lnTo>
                  <a:lnTo>
                    <a:pt x="1723" y="2526"/>
                  </a:lnTo>
                  <a:lnTo>
                    <a:pt x="1727" y="2526"/>
                  </a:lnTo>
                  <a:lnTo>
                    <a:pt x="1730" y="2526"/>
                  </a:lnTo>
                  <a:lnTo>
                    <a:pt x="1734" y="2526"/>
                  </a:lnTo>
                  <a:lnTo>
                    <a:pt x="1737" y="2526"/>
                  </a:lnTo>
                  <a:lnTo>
                    <a:pt x="1741" y="2526"/>
                  </a:lnTo>
                  <a:lnTo>
                    <a:pt x="1744" y="2527"/>
                  </a:lnTo>
                  <a:lnTo>
                    <a:pt x="1748" y="2527"/>
                  </a:lnTo>
                  <a:lnTo>
                    <a:pt x="1752" y="2527"/>
                  </a:lnTo>
                  <a:lnTo>
                    <a:pt x="1755" y="2527"/>
                  </a:lnTo>
                  <a:lnTo>
                    <a:pt x="1759" y="2527"/>
                  </a:lnTo>
                  <a:lnTo>
                    <a:pt x="1762" y="2527"/>
                  </a:lnTo>
                  <a:lnTo>
                    <a:pt x="1766" y="2527"/>
                  </a:lnTo>
                  <a:lnTo>
                    <a:pt x="1769" y="2527"/>
                  </a:lnTo>
                  <a:lnTo>
                    <a:pt x="1773" y="2527"/>
                  </a:lnTo>
                  <a:lnTo>
                    <a:pt x="1777" y="2527"/>
                  </a:lnTo>
                  <a:lnTo>
                    <a:pt x="1780" y="2527"/>
                  </a:lnTo>
                  <a:lnTo>
                    <a:pt x="1784" y="2527"/>
                  </a:lnTo>
                  <a:lnTo>
                    <a:pt x="1787" y="2528"/>
                  </a:lnTo>
                  <a:lnTo>
                    <a:pt x="1791" y="2528"/>
                  </a:lnTo>
                  <a:lnTo>
                    <a:pt x="1794" y="2528"/>
                  </a:lnTo>
                  <a:lnTo>
                    <a:pt x="1798" y="2528"/>
                  </a:lnTo>
                  <a:lnTo>
                    <a:pt x="1802" y="2528"/>
                  </a:lnTo>
                  <a:lnTo>
                    <a:pt x="1805" y="2528"/>
                  </a:lnTo>
                  <a:lnTo>
                    <a:pt x="1809" y="2528"/>
                  </a:lnTo>
                  <a:lnTo>
                    <a:pt x="1812" y="2529"/>
                  </a:lnTo>
                  <a:lnTo>
                    <a:pt x="1816" y="2529"/>
                  </a:lnTo>
                  <a:lnTo>
                    <a:pt x="1819" y="2529"/>
                  </a:lnTo>
                  <a:lnTo>
                    <a:pt x="1823" y="2529"/>
                  </a:lnTo>
                  <a:lnTo>
                    <a:pt x="1827" y="2529"/>
                  </a:lnTo>
                  <a:lnTo>
                    <a:pt x="1830" y="2529"/>
                  </a:lnTo>
                  <a:lnTo>
                    <a:pt x="1834" y="2529"/>
                  </a:lnTo>
                  <a:lnTo>
                    <a:pt x="1837" y="2530"/>
                  </a:lnTo>
                  <a:lnTo>
                    <a:pt x="1841" y="2530"/>
                  </a:lnTo>
                  <a:lnTo>
                    <a:pt x="1844" y="2530"/>
                  </a:lnTo>
                  <a:lnTo>
                    <a:pt x="1848" y="2530"/>
                  </a:lnTo>
                  <a:lnTo>
                    <a:pt x="1851" y="2530"/>
                  </a:lnTo>
                  <a:lnTo>
                    <a:pt x="1855" y="2531"/>
                  </a:lnTo>
                  <a:lnTo>
                    <a:pt x="1859" y="2531"/>
                  </a:lnTo>
                  <a:lnTo>
                    <a:pt x="1862" y="2531"/>
                  </a:lnTo>
                  <a:lnTo>
                    <a:pt x="1866" y="2531"/>
                  </a:lnTo>
                  <a:lnTo>
                    <a:pt x="1869" y="2531"/>
                  </a:lnTo>
                  <a:lnTo>
                    <a:pt x="1873" y="2532"/>
                  </a:lnTo>
                  <a:lnTo>
                    <a:pt x="1876" y="2532"/>
                  </a:lnTo>
                  <a:lnTo>
                    <a:pt x="1880" y="2532"/>
                  </a:lnTo>
                  <a:lnTo>
                    <a:pt x="1884" y="2532"/>
                  </a:lnTo>
                  <a:lnTo>
                    <a:pt x="1887" y="2532"/>
                  </a:lnTo>
                  <a:lnTo>
                    <a:pt x="1891" y="2533"/>
                  </a:lnTo>
                  <a:lnTo>
                    <a:pt x="1894" y="2533"/>
                  </a:lnTo>
                  <a:lnTo>
                    <a:pt x="1898" y="2533"/>
                  </a:lnTo>
                  <a:lnTo>
                    <a:pt x="1901" y="2533"/>
                  </a:lnTo>
                  <a:lnTo>
                    <a:pt x="1905" y="2534"/>
                  </a:lnTo>
                  <a:lnTo>
                    <a:pt x="1909" y="2534"/>
                  </a:lnTo>
                  <a:lnTo>
                    <a:pt x="1912" y="2534"/>
                  </a:lnTo>
                  <a:lnTo>
                    <a:pt x="1916" y="2534"/>
                  </a:lnTo>
                  <a:lnTo>
                    <a:pt x="1919" y="2535"/>
                  </a:lnTo>
                  <a:lnTo>
                    <a:pt x="1923" y="2535"/>
                  </a:lnTo>
                  <a:lnTo>
                    <a:pt x="1926" y="2535"/>
                  </a:lnTo>
                  <a:lnTo>
                    <a:pt x="1930" y="2536"/>
                  </a:lnTo>
                  <a:lnTo>
                    <a:pt x="1934" y="2536"/>
                  </a:lnTo>
                  <a:lnTo>
                    <a:pt x="1937" y="2536"/>
                  </a:lnTo>
                  <a:lnTo>
                    <a:pt x="1941" y="2536"/>
                  </a:lnTo>
                  <a:lnTo>
                    <a:pt x="1944" y="2537"/>
                  </a:lnTo>
                  <a:lnTo>
                    <a:pt x="1948" y="2537"/>
                  </a:lnTo>
                  <a:lnTo>
                    <a:pt x="1951" y="2537"/>
                  </a:lnTo>
                  <a:lnTo>
                    <a:pt x="1955" y="2538"/>
                  </a:lnTo>
                  <a:lnTo>
                    <a:pt x="1959" y="2538"/>
                  </a:lnTo>
                  <a:lnTo>
                    <a:pt x="1962" y="2538"/>
                  </a:lnTo>
                  <a:lnTo>
                    <a:pt x="1966" y="2538"/>
                  </a:lnTo>
                  <a:lnTo>
                    <a:pt x="1969" y="2539"/>
                  </a:lnTo>
                  <a:lnTo>
                    <a:pt x="1973" y="2539"/>
                  </a:lnTo>
                  <a:lnTo>
                    <a:pt x="1976" y="2539"/>
                  </a:lnTo>
                  <a:lnTo>
                    <a:pt x="1980" y="2540"/>
                  </a:lnTo>
                  <a:lnTo>
                    <a:pt x="1984" y="2540"/>
                  </a:lnTo>
                  <a:lnTo>
                    <a:pt x="1987" y="2540"/>
                  </a:lnTo>
                  <a:lnTo>
                    <a:pt x="1991" y="2541"/>
                  </a:lnTo>
                  <a:lnTo>
                    <a:pt x="1994" y="2541"/>
                  </a:lnTo>
                  <a:lnTo>
                    <a:pt x="1998" y="2541"/>
                  </a:lnTo>
                  <a:lnTo>
                    <a:pt x="2001" y="2542"/>
                  </a:lnTo>
                  <a:lnTo>
                    <a:pt x="2005" y="2542"/>
                  </a:lnTo>
                  <a:lnTo>
                    <a:pt x="2008" y="2542"/>
                  </a:lnTo>
                  <a:lnTo>
                    <a:pt x="2012" y="2543"/>
                  </a:lnTo>
                  <a:lnTo>
                    <a:pt x="2016" y="2543"/>
                  </a:lnTo>
                  <a:lnTo>
                    <a:pt x="2019" y="2543"/>
                  </a:lnTo>
                  <a:lnTo>
                    <a:pt x="2023" y="2544"/>
                  </a:lnTo>
                  <a:lnTo>
                    <a:pt x="2026" y="2544"/>
                  </a:lnTo>
                  <a:lnTo>
                    <a:pt x="2030" y="2545"/>
                  </a:lnTo>
                  <a:lnTo>
                    <a:pt x="2033" y="2545"/>
                  </a:lnTo>
                  <a:lnTo>
                    <a:pt x="2037" y="2545"/>
                  </a:lnTo>
                  <a:lnTo>
                    <a:pt x="2041" y="2546"/>
                  </a:lnTo>
                  <a:lnTo>
                    <a:pt x="2044" y="2546"/>
                  </a:lnTo>
                  <a:lnTo>
                    <a:pt x="2048" y="2546"/>
                  </a:lnTo>
                  <a:lnTo>
                    <a:pt x="2051" y="2547"/>
                  </a:lnTo>
                  <a:lnTo>
                    <a:pt x="2055" y="2547"/>
                  </a:lnTo>
                  <a:lnTo>
                    <a:pt x="2058" y="2548"/>
                  </a:lnTo>
                  <a:lnTo>
                    <a:pt x="2062" y="2548"/>
                  </a:lnTo>
                  <a:lnTo>
                    <a:pt x="2066" y="2548"/>
                  </a:lnTo>
                  <a:lnTo>
                    <a:pt x="2069" y="2549"/>
                  </a:lnTo>
                  <a:lnTo>
                    <a:pt x="2073" y="2549"/>
                  </a:lnTo>
                  <a:lnTo>
                    <a:pt x="2076" y="2549"/>
                  </a:lnTo>
                  <a:lnTo>
                    <a:pt x="2080" y="2550"/>
                  </a:lnTo>
                  <a:lnTo>
                    <a:pt x="2083" y="2550"/>
                  </a:lnTo>
                  <a:lnTo>
                    <a:pt x="2087" y="2551"/>
                  </a:lnTo>
                  <a:lnTo>
                    <a:pt x="2091" y="2551"/>
                  </a:lnTo>
                  <a:lnTo>
                    <a:pt x="2094" y="2551"/>
                  </a:lnTo>
                  <a:lnTo>
                    <a:pt x="2098" y="2552"/>
                  </a:lnTo>
                  <a:lnTo>
                    <a:pt x="2101" y="2552"/>
                  </a:lnTo>
                  <a:lnTo>
                    <a:pt x="2105" y="2553"/>
                  </a:lnTo>
                  <a:lnTo>
                    <a:pt x="2108" y="2553"/>
                  </a:lnTo>
                  <a:lnTo>
                    <a:pt x="2112" y="2554"/>
                  </a:lnTo>
                  <a:lnTo>
                    <a:pt x="2116" y="2554"/>
                  </a:lnTo>
                  <a:lnTo>
                    <a:pt x="2119" y="2554"/>
                  </a:lnTo>
                  <a:lnTo>
                    <a:pt x="2123" y="2555"/>
                  </a:lnTo>
                  <a:lnTo>
                    <a:pt x="2126" y="2555"/>
                  </a:lnTo>
                  <a:lnTo>
                    <a:pt x="2130" y="2556"/>
                  </a:lnTo>
                  <a:lnTo>
                    <a:pt x="2133" y="2556"/>
                  </a:lnTo>
                  <a:lnTo>
                    <a:pt x="2137" y="2557"/>
                  </a:lnTo>
                  <a:lnTo>
                    <a:pt x="2141" y="2557"/>
                  </a:lnTo>
                  <a:lnTo>
                    <a:pt x="2144" y="2557"/>
                  </a:lnTo>
                  <a:lnTo>
                    <a:pt x="2148" y="2558"/>
                  </a:lnTo>
                  <a:lnTo>
                    <a:pt x="2151" y="2558"/>
                  </a:lnTo>
                  <a:lnTo>
                    <a:pt x="2155" y="2559"/>
                  </a:lnTo>
                  <a:lnTo>
                    <a:pt x="2158" y="2559"/>
                  </a:lnTo>
                  <a:lnTo>
                    <a:pt x="2162" y="2560"/>
                  </a:lnTo>
                  <a:lnTo>
                    <a:pt x="2165" y="2560"/>
                  </a:lnTo>
                  <a:lnTo>
                    <a:pt x="2169" y="2560"/>
                  </a:lnTo>
                  <a:lnTo>
                    <a:pt x="2173" y="2561"/>
                  </a:lnTo>
                  <a:lnTo>
                    <a:pt x="2176" y="2561"/>
                  </a:lnTo>
                  <a:lnTo>
                    <a:pt x="2180" y="2562"/>
                  </a:lnTo>
                  <a:lnTo>
                    <a:pt x="2183" y="2562"/>
                  </a:lnTo>
                  <a:lnTo>
                    <a:pt x="2187" y="2563"/>
                  </a:lnTo>
                  <a:lnTo>
                    <a:pt x="2190" y="2563"/>
                  </a:lnTo>
                  <a:lnTo>
                    <a:pt x="2194" y="2564"/>
                  </a:lnTo>
                  <a:lnTo>
                    <a:pt x="2198" y="2564"/>
                  </a:lnTo>
                  <a:lnTo>
                    <a:pt x="2201" y="2564"/>
                  </a:lnTo>
                  <a:lnTo>
                    <a:pt x="2205" y="2565"/>
                  </a:lnTo>
                  <a:lnTo>
                    <a:pt x="2208" y="2565"/>
                  </a:lnTo>
                  <a:lnTo>
                    <a:pt x="2212" y="2566"/>
                  </a:lnTo>
                  <a:lnTo>
                    <a:pt x="2215" y="2566"/>
                  </a:lnTo>
                  <a:lnTo>
                    <a:pt x="2219" y="2567"/>
                  </a:lnTo>
                  <a:lnTo>
                    <a:pt x="2223" y="2567"/>
                  </a:lnTo>
                  <a:lnTo>
                    <a:pt x="2226" y="2568"/>
                  </a:lnTo>
                  <a:lnTo>
                    <a:pt x="2230" y="2568"/>
                  </a:lnTo>
                  <a:lnTo>
                    <a:pt x="2233" y="2569"/>
                  </a:lnTo>
                  <a:lnTo>
                    <a:pt x="2237" y="2569"/>
                  </a:lnTo>
                  <a:lnTo>
                    <a:pt x="2240" y="2570"/>
                  </a:lnTo>
                  <a:lnTo>
                    <a:pt x="2244" y="2570"/>
                  </a:lnTo>
                  <a:lnTo>
                    <a:pt x="2248" y="2570"/>
                  </a:lnTo>
                  <a:lnTo>
                    <a:pt x="2251" y="2571"/>
                  </a:lnTo>
                  <a:lnTo>
                    <a:pt x="2255" y="2571"/>
                  </a:lnTo>
                  <a:lnTo>
                    <a:pt x="2258" y="2572"/>
                  </a:lnTo>
                  <a:lnTo>
                    <a:pt x="2262" y="2572"/>
                  </a:lnTo>
                  <a:lnTo>
                    <a:pt x="2265" y="2573"/>
                  </a:lnTo>
                  <a:lnTo>
                    <a:pt x="2269" y="2573"/>
                  </a:lnTo>
                  <a:lnTo>
                    <a:pt x="2273" y="2574"/>
                  </a:lnTo>
                  <a:lnTo>
                    <a:pt x="2276" y="2574"/>
                  </a:lnTo>
                  <a:lnTo>
                    <a:pt x="2280" y="2575"/>
                  </a:lnTo>
                  <a:lnTo>
                    <a:pt x="2283" y="2575"/>
                  </a:lnTo>
                  <a:lnTo>
                    <a:pt x="2287" y="2576"/>
                  </a:lnTo>
                  <a:lnTo>
                    <a:pt x="2290" y="2576"/>
                  </a:lnTo>
                  <a:lnTo>
                    <a:pt x="2294" y="2576"/>
                  </a:lnTo>
                  <a:lnTo>
                    <a:pt x="2298" y="2577"/>
                  </a:lnTo>
                  <a:lnTo>
                    <a:pt x="2301" y="2577"/>
                  </a:lnTo>
                  <a:lnTo>
                    <a:pt x="2305" y="2578"/>
                  </a:lnTo>
                  <a:lnTo>
                    <a:pt x="2308" y="2578"/>
                  </a:lnTo>
                  <a:lnTo>
                    <a:pt x="2312" y="2579"/>
                  </a:lnTo>
                  <a:lnTo>
                    <a:pt x="2315" y="2579"/>
                  </a:lnTo>
                  <a:lnTo>
                    <a:pt x="2319" y="2580"/>
                  </a:lnTo>
                  <a:lnTo>
                    <a:pt x="2322" y="2580"/>
                  </a:lnTo>
                  <a:lnTo>
                    <a:pt x="2326" y="2581"/>
                  </a:lnTo>
                  <a:lnTo>
                    <a:pt x="2330" y="2581"/>
                  </a:lnTo>
                  <a:lnTo>
                    <a:pt x="2333" y="2581"/>
                  </a:lnTo>
                  <a:lnTo>
                    <a:pt x="2337" y="2582"/>
                  </a:lnTo>
                  <a:lnTo>
                    <a:pt x="2340" y="2582"/>
                  </a:lnTo>
                  <a:lnTo>
                    <a:pt x="2344" y="2583"/>
                  </a:lnTo>
                  <a:lnTo>
                    <a:pt x="2347" y="2583"/>
                  </a:lnTo>
                  <a:lnTo>
                    <a:pt x="2351" y="2584"/>
                  </a:lnTo>
                  <a:lnTo>
                    <a:pt x="2355" y="2584"/>
                  </a:lnTo>
                  <a:lnTo>
                    <a:pt x="2358" y="2585"/>
                  </a:lnTo>
                  <a:lnTo>
                    <a:pt x="2362" y="2585"/>
                  </a:lnTo>
                  <a:lnTo>
                    <a:pt x="2365" y="2585"/>
                  </a:lnTo>
                  <a:lnTo>
                    <a:pt x="2369" y="2586"/>
                  </a:lnTo>
                  <a:lnTo>
                    <a:pt x="2372" y="2586"/>
                  </a:lnTo>
                  <a:lnTo>
                    <a:pt x="2376" y="2587"/>
                  </a:lnTo>
                  <a:lnTo>
                    <a:pt x="2380" y="2587"/>
                  </a:lnTo>
                  <a:lnTo>
                    <a:pt x="2383" y="2588"/>
                  </a:lnTo>
                  <a:lnTo>
                    <a:pt x="2387" y="2588"/>
                  </a:lnTo>
                  <a:lnTo>
                    <a:pt x="2390" y="2589"/>
                  </a:lnTo>
                  <a:lnTo>
                    <a:pt x="2394" y="2589"/>
                  </a:lnTo>
                  <a:lnTo>
                    <a:pt x="2397" y="2589"/>
                  </a:lnTo>
                  <a:lnTo>
                    <a:pt x="2401" y="2590"/>
                  </a:lnTo>
                  <a:lnTo>
                    <a:pt x="2405" y="2590"/>
                  </a:lnTo>
                  <a:lnTo>
                    <a:pt x="2408" y="2591"/>
                  </a:lnTo>
                  <a:lnTo>
                    <a:pt x="2412" y="2591"/>
                  </a:lnTo>
                  <a:lnTo>
                    <a:pt x="2415" y="2591"/>
                  </a:lnTo>
                  <a:lnTo>
                    <a:pt x="2419" y="2592"/>
                  </a:lnTo>
                  <a:lnTo>
                    <a:pt x="2422" y="2592"/>
                  </a:lnTo>
                  <a:lnTo>
                    <a:pt x="2426" y="2593"/>
                  </a:lnTo>
                  <a:lnTo>
                    <a:pt x="2430" y="2593"/>
                  </a:lnTo>
                  <a:lnTo>
                    <a:pt x="2433" y="2594"/>
                  </a:lnTo>
                  <a:lnTo>
                    <a:pt x="2437" y="2594"/>
                  </a:lnTo>
                  <a:lnTo>
                    <a:pt x="2440" y="2594"/>
                  </a:lnTo>
                  <a:lnTo>
                    <a:pt x="2444" y="2595"/>
                  </a:lnTo>
                  <a:lnTo>
                    <a:pt x="2447" y="2595"/>
                  </a:lnTo>
                  <a:lnTo>
                    <a:pt x="2451" y="2595"/>
                  </a:lnTo>
                  <a:lnTo>
                    <a:pt x="2455" y="2596"/>
                  </a:lnTo>
                  <a:lnTo>
                    <a:pt x="2458" y="2596"/>
                  </a:lnTo>
                  <a:lnTo>
                    <a:pt x="2462" y="2597"/>
                  </a:lnTo>
                  <a:lnTo>
                    <a:pt x="2465" y="2597"/>
                  </a:lnTo>
                  <a:lnTo>
                    <a:pt x="2469" y="2597"/>
                  </a:lnTo>
                  <a:lnTo>
                    <a:pt x="2472" y="2598"/>
                  </a:lnTo>
                  <a:lnTo>
                    <a:pt x="2476" y="2598"/>
                  </a:lnTo>
                  <a:lnTo>
                    <a:pt x="2479" y="2598"/>
                  </a:lnTo>
                  <a:lnTo>
                    <a:pt x="2483" y="2599"/>
                  </a:lnTo>
                  <a:lnTo>
                    <a:pt x="2487" y="2599"/>
                  </a:lnTo>
                  <a:lnTo>
                    <a:pt x="2490" y="2600"/>
                  </a:lnTo>
                  <a:lnTo>
                    <a:pt x="2494" y="2600"/>
                  </a:lnTo>
                  <a:lnTo>
                    <a:pt x="2497" y="2600"/>
                  </a:lnTo>
                  <a:lnTo>
                    <a:pt x="2501" y="2601"/>
                  </a:lnTo>
                  <a:lnTo>
                    <a:pt x="2504" y="2601"/>
                  </a:lnTo>
                  <a:lnTo>
                    <a:pt x="2508" y="2601"/>
                  </a:lnTo>
                  <a:lnTo>
                    <a:pt x="2512" y="2602"/>
                  </a:lnTo>
                  <a:lnTo>
                    <a:pt x="2515" y="2602"/>
                  </a:lnTo>
                  <a:lnTo>
                    <a:pt x="2519" y="2602"/>
                  </a:lnTo>
                  <a:lnTo>
                    <a:pt x="2522" y="2603"/>
                  </a:lnTo>
                  <a:lnTo>
                    <a:pt x="2526" y="2603"/>
                  </a:lnTo>
                  <a:lnTo>
                    <a:pt x="2529" y="2603"/>
                  </a:lnTo>
                  <a:lnTo>
                    <a:pt x="2533" y="2603"/>
                  </a:lnTo>
                  <a:lnTo>
                    <a:pt x="2537" y="2604"/>
                  </a:lnTo>
                  <a:lnTo>
                    <a:pt x="2540" y="2604"/>
                  </a:lnTo>
                  <a:lnTo>
                    <a:pt x="2544" y="2604"/>
                  </a:lnTo>
                  <a:lnTo>
                    <a:pt x="2547" y="2605"/>
                  </a:lnTo>
                  <a:lnTo>
                    <a:pt x="2551" y="2605"/>
                  </a:lnTo>
                  <a:lnTo>
                    <a:pt x="2554" y="2605"/>
                  </a:lnTo>
                  <a:lnTo>
                    <a:pt x="2558" y="2605"/>
                  </a:lnTo>
                  <a:lnTo>
                    <a:pt x="2562" y="2606"/>
                  </a:lnTo>
                  <a:lnTo>
                    <a:pt x="2565" y="2606"/>
                  </a:lnTo>
                  <a:lnTo>
                    <a:pt x="2569" y="2606"/>
                  </a:lnTo>
                  <a:lnTo>
                    <a:pt x="2572" y="2606"/>
                  </a:lnTo>
                  <a:lnTo>
                    <a:pt x="2576" y="2607"/>
                  </a:lnTo>
                  <a:lnTo>
                    <a:pt x="2579" y="2607"/>
                  </a:lnTo>
                  <a:lnTo>
                    <a:pt x="2583" y="2607"/>
                  </a:lnTo>
                  <a:lnTo>
                    <a:pt x="2587" y="2607"/>
                  </a:lnTo>
                  <a:lnTo>
                    <a:pt x="2590" y="2608"/>
                  </a:lnTo>
                  <a:lnTo>
                    <a:pt x="2594" y="2608"/>
                  </a:lnTo>
                  <a:lnTo>
                    <a:pt x="2597" y="2608"/>
                  </a:lnTo>
                  <a:lnTo>
                    <a:pt x="2601" y="2608"/>
                  </a:lnTo>
                  <a:lnTo>
                    <a:pt x="2604" y="2608"/>
                  </a:lnTo>
                  <a:lnTo>
                    <a:pt x="2608" y="2609"/>
                  </a:lnTo>
                  <a:lnTo>
                    <a:pt x="2612" y="2609"/>
                  </a:lnTo>
                  <a:lnTo>
                    <a:pt x="2615" y="2609"/>
                  </a:lnTo>
                  <a:lnTo>
                    <a:pt x="2619" y="2609"/>
                  </a:lnTo>
                  <a:lnTo>
                    <a:pt x="2622" y="2609"/>
                  </a:lnTo>
                  <a:lnTo>
                    <a:pt x="2626" y="2609"/>
                  </a:lnTo>
                  <a:lnTo>
                    <a:pt x="2629" y="2610"/>
                  </a:lnTo>
                  <a:lnTo>
                    <a:pt x="2633" y="2610"/>
                  </a:lnTo>
                  <a:lnTo>
                    <a:pt x="2636" y="2610"/>
                  </a:lnTo>
                  <a:lnTo>
                    <a:pt x="2640" y="2610"/>
                  </a:lnTo>
                  <a:lnTo>
                    <a:pt x="2644" y="2610"/>
                  </a:lnTo>
                  <a:lnTo>
                    <a:pt x="2647" y="2610"/>
                  </a:lnTo>
                  <a:lnTo>
                    <a:pt x="2651" y="2610"/>
                  </a:lnTo>
                  <a:lnTo>
                    <a:pt x="2654" y="2611"/>
                  </a:lnTo>
                  <a:lnTo>
                    <a:pt x="2658" y="2611"/>
                  </a:lnTo>
                  <a:lnTo>
                    <a:pt x="2661" y="2611"/>
                  </a:lnTo>
                  <a:lnTo>
                    <a:pt x="2665" y="2611"/>
                  </a:lnTo>
                  <a:lnTo>
                    <a:pt x="2669" y="2611"/>
                  </a:lnTo>
                  <a:lnTo>
                    <a:pt x="2672" y="2611"/>
                  </a:lnTo>
                  <a:lnTo>
                    <a:pt x="2676" y="2611"/>
                  </a:lnTo>
                  <a:lnTo>
                    <a:pt x="2679" y="2611"/>
                  </a:lnTo>
                  <a:lnTo>
                    <a:pt x="2683" y="2611"/>
                  </a:lnTo>
                  <a:lnTo>
                    <a:pt x="2686" y="2611"/>
                  </a:lnTo>
                  <a:lnTo>
                    <a:pt x="2690" y="2611"/>
                  </a:lnTo>
                  <a:lnTo>
                    <a:pt x="2694" y="2611"/>
                  </a:lnTo>
                  <a:lnTo>
                    <a:pt x="2697" y="2611"/>
                  </a:lnTo>
                  <a:lnTo>
                    <a:pt x="2701" y="2611"/>
                  </a:lnTo>
                  <a:lnTo>
                    <a:pt x="2704" y="2611"/>
                  </a:lnTo>
                  <a:lnTo>
                    <a:pt x="2708" y="2611"/>
                  </a:lnTo>
                  <a:lnTo>
                    <a:pt x="2711" y="2611"/>
                  </a:lnTo>
                  <a:lnTo>
                    <a:pt x="2715" y="2611"/>
                  </a:lnTo>
                  <a:lnTo>
                    <a:pt x="2719" y="2611"/>
                  </a:lnTo>
                  <a:lnTo>
                    <a:pt x="2722" y="2611"/>
                  </a:lnTo>
                  <a:lnTo>
                    <a:pt x="2726" y="2611"/>
                  </a:lnTo>
                  <a:lnTo>
                    <a:pt x="2729" y="2611"/>
                  </a:lnTo>
                  <a:lnTo>
                    <a:pt x="2733" y="2611"/>
                  </a:lnTo>
                  <a:lnTo>
                    <a:pt x="2736" y="2611"/>
                  </a:lnTo>
                  <a:lnTo>
                    <a:pt x="2740" y="2611"/>
                  </a:lnTo>
                  <a:lnTo>
                    <a:pt x="2744" y="2611"/>
                  </a:lnTo>
                  <a:lnTo>
                    <a:pt x="2747" y="2610"/>
                  </a:lnTo>
                  <a:lnTo>
                    <a:pt x="2751" y="2610"/>
                  </a:lnTo>
                  <a:lnTo>
                    <a:pt x="2754" y="2610"/>
                  </a:lnTo>
                  <a:lnTo>
                    <a:pt x="2758" y="2610"/>
                  </a:lnTo>
                  <a:lnTo>
                    <a:pt x="2761" y="2610"/>
                  </a:lnTo>
                  <a:lnTo>
                    <a:pt x="2765" y="2610"/>
                  </a:lnTo>
                  <a:lnTo>
                    <a:pt x="2769" y="2610"/>
                  </a:lnTo>
                  <a:lnTo>
                    <a:pt x="2772" y="2609"/>
                  </a:lnTo>
                  <a:lnTo>
                    <a:pt x="2776" y="2609"/>
                  </a:lnTo>
                  <a:lnTo>
                    <a:pt x="2779" y="2609"/>
                  </a:lnTo>
                  <a:lnTo>
                    <a:pt x="2783" y="2609"/>
                  </a:lnTo>
                  <a:lnTo>
                    <a:pt x="2786" y="2609"/>
                  </a:lnTo>
                  <a:lnTo>
                    <a:pt x="2790" y="2608"/>
                  </a:lnTo>
                  <a:lnTo>
                    <a:pt x="2793" y="2608"/>
                  </a:lnTo>
                  <a:lnTo>
                    <a:pt x="2797" y="2608"/>
                  </a:lnTo>
                  <a:lnTo>
                    <a:pt x="2801" y="2608"/>
                  </a:lnTo>
                  <a:lnTo>
                    <a:pt x="2804" y="2607"/>
                  </a:lnTo>
                  <a:lnTo>
                    <a:pt x="2808" y="2607"/>
                  </a:lnTo>
                  <a:lnTo>
                    <a:pt x="2811" y="2607"/>
                  </a:lnTo>
                  <a:lnTo>
                    <a:pt x="2815" y="2606"/>
                  </a:lnTo>
                  <a:lnTo>
                    <a:pt x="2818" y="2606"/>
                  </a:lnTo>
                  <a:lnTo>
                    <a:pt x="2822" y="2606"/>
                  </a:lnTo>
                  <a:lnTo>
                    <a:pt x="2826" y="2605"/>
                  </a:lnTo>
                  <a:lnTo>
                    <a:pt x="2829" y="2605"/>
                  </a:lnTo>
                  <a:lnTo>
                    <a:pt x="2833" y="2605"/>
                  </a:lnTo>
                  <a:lnTo>
                    <a:pt x="2836" y="2604"/>
                  </a:lnTo>
                  <a:lnTo>
                    <a:pt x="2840" y="2604"/>
                  </a:lnTo>
                  <a:lnTo>
                    <a:pt x="2843" y="2604"/>
                  </a:lnTo>
                  <a:lnTo>
                    <a:pt x="2847" y="2603"/>
                  </a:lnTo>
                  <a:lnTo>
                    <a:pt x="2851" y="2603"/>
                  </a:lnTo>
                  <a:lnTo>
                    <a:pt x="2854" y="2602"/>
                  </a:lnTo>
                  <a:lnTo>
                    <a:pt x="2858" y="2602"/>
                  </a:lnTo>
                  <a:lnTo>
                    <a:pt x="2861" y="2601"/>
                  </a:lnTo>
                  <a:lnTo>
                    <a:pt x="2865" y="2601"/>
                  </a:lnTo>
                  <a:lnTo>
                    <a:pt x="2868" y="2601"/>
                  </a:lnTo>
                  <a:lnTo>
                    <a:pt x="2872" y="2600"/>
                  </a:lnTo>
                  <a:lnTo>
                    <a:pt x="2876" y="2600"/>
                  </a:lnTo>
                  <a:lnTo>
                    <a:pt x="2879" y="2599"/>
                  </a:lnTo>
                  <a:lnTo>
                    <a:pt x="2883" y="2598"/>
                  </a:lnTo>
                  <a:lnTo>
                    <a:pt x="2886" y="2598"/>
                  </a:lnTo>
                  <a:lnTo>
                    <a:pt x="2890" y="2597"/>
                  </a:lnTo>
                  <a:lnTo>
                    <a:pt x="2893" y="2597"/>
                  </a:lnTo>
                  <a:lnTo>
                    <a:pt x="2897" y="2596"/>
                  </a:lnTo>
                  <a:lnTo>
                    <a:pt x="2901" y="2596"/>
                  </a:lnTo>
                  <a:lnTo>
                    <a:pt x="2904" y="2595"/>
                  </a:lnTo>
                  <a:lnTo>
                    <a:pt x="2908" y="2594"/>
                  </a:lnTo>
                  <a:lnTo>
                    <a:pt x="2911" y="2594"/>
                  </a:lnTo>
                  <a:lnTo>
                    <a:pt x="2915" y="2593"/>
                  </a:lnTo>
                  <a:lnTo>
                    <a:pt x="2918" y="2592"/>
                  </a:lnTo>
                  <a:lnTo>
                    <a:pt x="2922" y="2592"/>
                  </a:lnTo>
                  <a:lnTo>
                    <a:pt x="2926" y="2591"/>
                  </a:lnTo>
                  <a:lnTo>
                    <a:pt x="2929" y="2590"/>
                  </a:lnTo>
                  <a:lnTo>
                    <a:pt x="2933" y="2590"/>
                  </a:lnTo>
                  <a:lnTo>
                    <a:pt x="2936" y="2589"/>
                  </a:lnTo>
                  <a:lnTo>
                    <a:pt x="2940" y="2588"/>
                  </a:lnTo>
                  <a:lnTo>
                    <a:pt x="2943" y="2587"/>
                  </a:lnTo>
                  <a:lnTo>
                    <a:pt x="2947" y="2587"/>
                  </a:lnTo>
                  <a:lnTo>
                    <a:pt x="2950" y="2586"/>
                  </a:lnTo>
                  <a:lnTo>
                    <a:pt x="2954" y="2585"/>
                  </a:lnTo>
                  <a:lnTo>
                    <a:pt x="2958" y="2584"/>
                  </a:lnTo>
                  <a:lnTo>
                    <a:pt x="2961" y="2583"/>
                  </a:lnTo>
                  <a:lnTo>
                    <a:pt x="2965" y="2582"/>
                  </a:lnTo>
                  <a:lnTo>
                    <a:pt x="2968" y="2582"/>
                  </a:lnTo>
                  <a:lnTo>
                    <a:pt x="2972" y="2581"/>
                  </a:lnTo>
                  <a:lnTo>
                    <a:pt x="2975" y="2580"/>
                  </a:lnTo>
                  <a:lnTo>
                    <a:pt x="2979" y="2579"/>
                  </a:lnTo>
                  <a:lnTo>
                    <a:pt x="2983" y="2578"/>
                  </a:lnTo>
                  <a:lnTo>
                    <a:pt x="2986" y="2577"/>
                  </a:lnTo>
                  <a:lnTo>
                    <a:pt x="2990" y="2576"/>
                  </a:lnTo>
                  <a:lnTo>
                    <a:pt x="2993" y="2575"/>
                  </a:lnTo>
                  <a:lnTo>
                    <a:pt x="2997" y="2574"/>
                  </a:lnTo>
                  <a:lnTo>
                    <a:pt x="3000" y="2573"/>
                  </a:lnTo>
                  <a:lnTo>
                    <a:pt x="3004" y="2572"/>
                  </a:lnTo>
                  <a:lnTo>
                    <a:pt x="3008" y="2571"/>
                  </a:lnTo>
                  <a:lnTo>
                    <a:pt x="3011" y="2570"/>
                  </a:lnTo>
                  <a:lnTo>
                    <a:pt x="3015" y="2569"/>
                  </a:lnTo>
                  <a:lnTo>
                    <a:pt x="3018" y="2568"/>
                  </a:lnTo>
                  <a:lnTo>
                    <a:pt x="3022" y="2567"/>
                  </a:lnTo>
                  <a:lnTo>
                    <a:pt x="3025" y="2565"/>
                  </a:lnTo>
                  <a:lnTo>
                    <a:pt x="3029" y="2564"/>
                  </a:lnTo>
                  <a:lnTo>
                    <a:pt x="3033" y="2563"/>
                  </a:lnTo>
                  <a:lnTo>
                    <a:pt x="3036" y="2562"/>
                  </a:lnTo>
                  <a:lnTo>
                    <a:pt x="3040" y="2561"/>
                  </a:lnTo>
                  <a:lnTo>
                    <a:pt x="3043" y="2560"/>
                  </a:lnTo>
                  <a:lnTo>
                    <a:pt x="3047" y="2558"/>
                  </a:lnTo>
                  <a:lnTo>
                    <a:pt x="3050" y="2557"/>
                  </a:lnTo>
                  <a:lnTo>
                    <a:pt x="3054" y="2556"/>
                  </a:lnTo>
                  <a:lnTo>
                    <a:pt x="3058" y="2554"/>
                  </a:lnTo>
                  <a:lnTo>
                    <a:pt x="3061" y="2553"/>
                  </a:lnTo>
                  <a:lnTo>
                    <a:pt x="3065" y="2552"/>
                  </a:lnTo>
                  <a:lnTo>
                    <a:pt x="3068" y="2550"/>
                  </a:lnTo>
                  <a:lnTo>
                    <a:pt x="3072" y="2549"/>
                  </a:lnTo>
                  <a:lnTo>
                    <a:pt x="3075" y="2548"/>
                  </a:lnTo>
                  <a:lnTo>
                    <a:pt x="3079" y="2546"/>
                  </a:lnTo>
                  <a:lnTo>
                    <a:pt x="3083" y="2545"/>
                  </a:lnTo>
                  <a:lnTo>
                    <a:pt x="3086" y="2543"/>
                  </a:lnTo>
                  <a:lnTo>
                    <a:pt x="3090" y="2542"/>
                  </a:lnTo>
                  <a:lnTo>
                    <a:pt x="3093" y="2541"/>
                  </a:lnTo>
                  <a:lnTo>
                    <a:pt x="3097" y="2539"/>
                  </a:lnTo>
                  <a:lnTo>
                    <a:pt x="3100" y="2538"/>
                  </a:lnTo>
                  <a:lnTo>
                    <a:pt x="3104" y="2536"/>
                  </a:lnTo>
                  <a:lnTo>
                    <a:pt x="3107" y="2534"/>
                  </a:lnTo>
                  <a:lnTo>
                    <a:pt x="3111" y="2533"/>
                  </a:lnTo>
                  <a:lnTo>
                    <a:pt x="3115" y="2531"/>
                  </a:lnTo>
                  <a:lnTo>
                    <a:pt x="3118" y="2530"/>
                  </a:lnTo>
                  <a:lnTo>
                    <a:pt x="3122" y="2528"/>
                  </a:lnTo>
                  <a:lnTo>
                    <a:pt x="3125" y="2526"/>
                  </a:lnTo>
                  <a:lnTo>
                    <a:pt x="3129" y="2525"/>
                  </a:lnTo>
                  <a:lnTo>
                    <a:pt x="3132" y="2523"/>
                  </a:lnTo>
                  <a:lnTo>
                    <a:pt x="3136" y="2521"/>
                  </a:lnTo>
                  <a:lnTo>
                    <a:pt x="3140" y="2520"/>
                  </a:lnTo>
                  <a:lnTo>
                    <a:pt x="3143" y="2518"/>
                  </a:lnTo>
                  <a:lnTo>
                    <a:pt x="3147" y="2516"/>
                  </a:lnTo>
                  <a:lnTo>
                    <a:pt x="3150" y="2514"/>
                  </a:lnTo>
                  <a:lnTo>
                    <a:pt x="3154" y="2512"/>
                  </a:lnTo>
                  <a:lnTo>
                    <a:pt x="3157" y="2511"/>
                  </a:lnTo>
                  <a:lnTo>
                    <a:pt x="3161" y="2509"/>
                  </a:lnTo>
                  <a:lnTo>
                    <a:pt x="3165" y="2507"/>
                  </a:lnTo>
                  <a:lnTo>
                    <a:pt x="3168" y="2505"/>
                  </a:lnTo>
                  <a:lnTo>
                    <a:pt x="3172" y="2503"/>
                  </a:lnTo>
                  <a:lnTo>
                    <a:pt x="3175" y="2501"/>
                  </a:lnTo>
                  <a:lnTo>
                    <a:pt x="3179" y="2499"/>
                  </a:lnTo>
                  <a:lnTo>
                    <a:pt x="3182" y="2497"/>
                  </a:lnTo>
                  <a:lnTo>
                    <a:pt x="3186" y="2495"/>
                  </a:lnTo>
                  <a:lnTo>
                    <a:pt x="3190" y="2493"/>
                  </a:lnTo>
                  <a:lnTo>
                    <a:pt x="3193" y="2491"/>
                  </a:lnTo>
                  <a:lnTo>
                    <a:pt x="3197" y="2489"/>
                  </a:lnTo>
                  <a:lnTo>
                    <a:pt x="3200" y="2487"/>
                  </a:lnTo>
                  <a:lnTo>
                    <a:pt x="3204" y="2485"/>
                  </a:lnTo>
                  <a:lnTo>
                    <a:pt x="3207" y="2482"/>
                  </a:lnTo>
                  <a:lnTo>
                    <a:pt x="3211" y="2480"/>
                  </a:lnTo>
                  <a:lnTo>
                    <a:pt x="3215" y="2478"/>
                  </a:lnTo>
                  <a:lnTo>
                    <a:pt x="3218" y="2476"/>
                  </a:lnTo>
                  <a:lnTo>
                    <a:pt x="3222" y="2474"/>
                  </a:lnTo>
                  <a:lnTo>
                    <a:pt x="3225" y="2471"/>
                  </a:lnTo>
                  <a:lnTo>
                    <a:pt x="3229" y="2469"/>
                  </a:lnTo>
                  <a:lnTo>
                    <a:pt x="3232" y="2467"/>
                  </a:lnTo>
                  <a:lnTo>
                    <a:pt x="3236" y="2464"/>
                  </a:lnTo>
                  <a:lnTo>
                    <a:pt x="3239" y="2462"/>
                  </a:lnTo>
                  <a:lnTo>
                    <a:pt x="3243" y="2460"/>
                  </a:lnTo>
                  <a:lnTo>
                    <a:pt x="3247" y="2457"/>
                  </a:lnTo>
                  <a:lnTo>
                    <a:pt x="3250" y="2455"/>
                  </a:lnTo>
                  <a:lnTo>
                    <a:pt x="3254" y="2452"/>
                  </a:lnTo>
                  <a:lnTo>
                    <a:pt x="3257" y="2450"/>
                  </a:lnTo>
                  <a:lnTo>
                    <a:pt x="3261" y="2447"/>
                  </a:lnTo>
                  <a:lnTo>
                    <a:pt x="3264" y="2445"/>
                  </a:lnTo>
                  <a:lnTo>
                    <a:pt x="3268" y="2442"/>
                  </a:lnTo>
                  <a:lnTo>
                    <a:pt x="3272" y="2440"/>
                  </a:lnTo>
                  <a:lnTo>
                    <a:pt x="3275" y="2437"/>
                  </a:lnTo>
                  <a:lnTo>
                    <a:pt x="3279" y="2434"/>
                  </a:lnTo>
                  <a:lnTo>
                    <a:pt x="3282" y="2432"/>
                  </a:lnTo>
                  <a:lnTo>
                    <a:pt x="3286" y="2429"/>
                  </a:lnTo>
                  <a:lnTo>
                    <a:pt x="3289" y="2426"/>
                  </a:lnTo>
                  <a:lnTo>
                    <a:pt x="3293" y="2423"/>
                  </a:lnTo>
                  <a:lnTo>
                    <a:pt x="3297" y="2421"/>
                  </a:lnTo>
                  <a:lnTo>
                    <a:pt x="3300" y="2418"/>
                  </a:lnTo>
                  <a:lnTo>
                    <a:pt x="3304" y="2415"/>
                  </a:lnTo>
                  <a:lnTo>
                    <a:pt x="3307" y="2412"/>
                  </a:lnTo>
                  <a:lnTo>
                    <a:pt x="3311" y="2409"/>
                  </a:lnTo>
                  <a:lnTo>
                    <a:pt x="3314" y="2406"/>
                  </a:lnTo>
                  <a:lnTo>
                    <a:pt x="3318" y="2403"/>
                  </a:lnTo>
                  <a:lnTo>
                    <a:pt x="3322" y="2400"/>
                  </a:lnTo>
                  <a:lnTo>
                    <a:pt x="3325" y="2397"/>
                  </a:lnTo>
                  <a:lnTo>
                    <a:pt x="3329" y="2394"/>
                  </a:lnTo>
                  <a:lnTo>
                    <a:pt x="3332" y="2391"/>
                  </a:lnTo>
                  <a:lnTo>
                    <a:pt x="3336" y="2388"/>
                  </a:lnTo>
                  <a:lnTo>
                    <a:pt x="3339" y="2385"/>
                  </a:lnTo>
                  <a:lnTo>
                    <a:pt x="3343" y="2382"/>
                  </a:lnTo>
                  <a:lnTo>
                    <a:pt x="3347" y="2379"/>
                  </a:lnTo>
                  <a:lnTo>
                    <a:pt x="3350" y="2376"/>
                  </a:lnTo>
                  <a:lnTo>
                    <a:pt x="3354" y="2373"/>
                  </a:lnTo>
                  <a:lnTo>
                    <a:pt x="3357" y="2369"/>
                  </a:lnTo>
                  <a:lnTo>
                    <a:pt x="3361" y="2366"/>
                  </a:lnTo>
                  <a:lnTo>
                    <a:pt x="3364" y="2363"/>
                  </a:lnTo>
                  <a:lnTo>
                    <a:pt x="3368" y="2359"/>
                  </a:lnTo>
                  <a:lnTo>
                    <a:pt x="3372" y="2356"/>
                  </a:lnTo>
                  <a:lnTo>
                    <a:pt x="3375" y="2353"/>
                  </a:lnTo>
                  <a:lnTo>
                    <a:pt x="3379" y="2349"/>
                  </a:lnTo>
                  <a:lnTo>
                    <a:pt x="3382" y="2346"/>
                  </a:lnTo>
                  <a:lnTo>
                    <a:pt x="3386" y="2342"/>
                  </a:lnTo>
                  <a:lnTo>
                    <a:pt x="3389" y="2339"/>
                  </a:lnTo>
                  <a:lnTo>
                    <a:pt x="3393" y="2335"/>
                  </a:lnTo>
                  <a:lnTo>
                    <a:pt x="3396" y="2332"/>
                  </a:lnTo>
                  <a:lnTo>
                    <a:pt x="3400" y="2328"/>
                  </a:lnTo>
                  <a:lnTo>
                    <a:pt x="3404" y="2325"/>
                  </a:lnTo>
                  <a:lnTo>
                    <a:pt x="3407" y="2321"/>
                  </a:lnTo>
                  <a:lnTo>
                    <a:pt x="3411" y="2317"/>
                  </a:lnTo>
                  <a:lnTo>
                    <a:pt x="3414" y="2313"/>
                  </a:lnTo>
                  <a:lnTo>
                    <a:pt x="3418" y="2310"/>
                  </a:lnTo>
                  <a:lnTo>
                    <a:pt x="3421" y="2306"/>
                  </a:lnTo>
                  <a:lnTo>
                    <a:pt x="3425" y="2302"/>
                  </a:lnTo>
                  <a:lnTo>
                    <a:pt x="3429" y="2298"/>
                  </a:lnTo>
                  <a:lnTo>
                    <a:pt x="3432" y="2294"/>
                  </a:lnTo>
                  <a:lnTo>
                    <a:pt x="3436" y="2291"/>
                  </a:lnTo>
                  <a:lnTo>
                    <a:pt x="3439" y="2287"/>
                  </a:lnTo>
                  <a:lnTo>
                    <a:pt x="3443" y="2283"/>
                  </a:lnTo>
                  <a:lnTo>
                    <a:pt x="3446" y="2279"/>
                  </a:lnTo>
                  <a:lnTo>
                    <a:pt x="3450" y="2275"/>
                  </a:lnTo>
                  <a:lnTo>
                    <a:pt x="3454" y="2271"/>
                  </a:lnTo>
                  <a:lnTo>
                    <a:pt x="3457" y="2266"/>
                  </a:lnTo>
                  <a:lnTo>
                    <a:pt x="3461" y="2262"/>
                  </a:lnTo>
                  <a:lnTo>
                    <a:pt x="3464" y="2258"/>
                  </a:lnTo>
                  <a:lnTo>
                    <a:pt x="3468" y="2254"/>
                  </a:lnTo>
                  <a:lnTo>
                    <a:pt x="3471" y="2250"/>
                  </a:lnTo>
                  <a:lnTo>
                    <a:pt x="3475" y="2245"/>
                  </a:lnTo>
                  <a:lnTo>
                    <a:pt x="3479" y="2241"/>
                  </a:lnTo>
                  <a:lnTo>
                    <a:pt x="3482" y="2237"/>
                  </a:lnTo>
                  <a:lnTo>
                    <a:pt x="3486" y="2232"/>
                  </a:lnTo>
                  <a:lnTo>
                    <a:pt x="3489" y="2228"/>
                  </a:lnTo>
                  <a:lnTo>
                    <a:pt x="3493" y="2224"/>
                  </a:lnTo>
                  <a:lnTo>
                    <a:pt x="3496" y="2219"/>
                  </a:lnTo>
                  <a:lnTo>
                    <a:pt x="3500" y="2215"/>
                  </a:lnTo>
                  <a:lnTo>
                    <a:pt x="3504" y="2210"/>
                  </a:lnTo>
                  <a:lnTo>
                    <a:pt x="3507" y="2206"/>
                  </a:lnTo>
                  <a:lnTo>
                    <a:pt x="3511" y="2201"/>
                  </a:lnTo>
                  <a:lnTo>
                    <a:pt x="3514" y="2196"/>
                  </a:lnTo>
                  <a:lnTo>
                    <a:pt x="3518" y="2192"/>
                  </a:lnTo>
                  <a:lnTo>
                    <a:pt x="3521" y="2187"/>
                  </a:lnTo>
                  <a:lnTo>
                    <a:pt x="3525" y="2182"/>
                  </a:lnTo>
                  <a:lnTo>
                    <a:pt x="3529" y="2177"/>
                  </a:lnTo>
                  <a:lnTo>
                    <a:pt x="3532" y="2173"/>
                  </a:lnTo>
                  <a:lnTo>
                    <a:pt x="3536" y="2168"/>
                  </a:lnTo>
                  <a:lnTo>
                    <a:pt x="3539" y="2163"/>
                  </a:lnTo>
                  <a:lnTo>
                    <a:pt x="3543" y="2158"/>
                  </a:lnTo>
                  <a:lnTo>
                    <a:pt x="3546" y="2153"/>
                  </a:lnTo>
                  <a:lnTo>
                    <a:pt x="3550" y="2148"/>
                  </a:lnTo>
                  <a:lnTo>
                    <a:pt x="3553" y="2143"/>
                  </a:lnTo>
                  <a:lnTo>
                    <a:pt x="3557" y="2138"/>
                  </a:lnTo>
                  <a:lnTo>
                    <a:pt x="3561" y="2133"/>
                  </a:lnTo>
                  <a:lnTo>
                    <a:pt x="3564" y="2128"/>
                  </a:lnTo>
                  <a:lnTo>
                    <a:pt x="3568" y="2122"/>
                  </a:lnTo>
                  <a:lnTo>
                    <a:pt x="3571" y="2117"/>
                  </a:lnTo>
                  <a:lnTo>
                    <a:pt x="3575" y="2112"/>
                  </a:lnTo>
                  <a:lnTo>
                    <a:pt x="3578" y="2107"/>
                  </a:lnTo>
                  <a:lnTo>
                    <a:pt x="3582" y="2101"/>
                  </a:lnTo>
                  <a:lnTo>
                    <a:pt x="3586" y="2096"/>
                  </a:lnTo>
                  <a:lnTo>
                    <a:pt x="3589" y="2091"/>
                  </a:lnTo>
                  <a:lnTo>
                    <a:pt x="3593" y="2085"/>
                  </a:lnTo>
                  <a:lnTo>
                    <a:pt x="3596" y="2080"/>
                  </a:lnTo>
                  <a:lnTo>
                    <a:pt x="3600" y="2074"/>
                  </a:lnTo>
                  <a:lnTo>
                    <a:pt x="3603" y="2069"/>
                  </a:lnTo>
                  <a:lnTo>
                    <a:pt x="3607" y="2063"/>
                  </a:lnTo>
                  <a:lnTo>
                    <a:pt x="3611" y="2057"/>
                  </a:lnTo>
                  <a:lnTo>
                    <a:pt x="3614" y="2052"/>
                  </a:lnTo>
                  <a:lnTo>
                    <a:pt x="3618" y="2046"/>
                  </a:lnTo>
                  <a:lnTo>
                    <a:pt x="3621" y="2040"/>
                  </a:lnTo>
                  <a:lnTo>
                    <a:pt x="3625" y="2034"/>
                  </a:lnTo>
                  <a:lnTo>
                    <a:pt x="3628" y="2029"/>
                  </a:lnTo>
                  <a:lnTo>
                    <a:pt x="3632" y="2023"/>
                  </a:lnTo>
                  <a:lnTo>
                    <a:pt x="3636" y="2017"/>
                  </a:lnTo>
                  <a:lnTo>
                    <a:pt x="3639" y="2011"/>
                  </a:lnTo>
                  <a:lnTo>
                    <a:pt x="3643" y="2005"/>
                  </a:lnTo>
                  <a:lnTo>
                    <a:pt x="3646" y="1999"/>
                  </a:lnTo>
                  <a:lnTo>
                    <a:pt x="3650" y="1993"/>
                  </a:lnTo>
                  <a:lnTo>
                    <a:pt x="3653" y="1987"/>
                  </a:lnTo>
                  <a:lnTo>
                    <a:pt x="3657" y="1980"/>
                  </a:lnTo>
                  <a:lnTo>
                    <a:pt x="3661" y="1974"/>
                  </a:lnTo>
                  <a:lnTo>
                    <a:pt x="3664" y="1968"/>
                  </a:lnTo>
                  <a:lnTo>
                    <a:pt x="3668" y="1962"/>
                  </a:lnTo>
                  <a:lnTo>
                    <a:pt x="3671" y="1955"/>
                  </a:lnTo>
                  <a:lnTo>
                    <a:pt x="3675" y="1949"/>
                  </a:lnTo>
                  <a:lnTo>
                    <a:pt x="3678" y="1943"/>
                  </a:lnTo>
                  <a:lnTo>
                    <a:pt x="3682" y="1936"/>
                  </a:lnTo>
                  <a:lnTo>
                    <a:pt x="3686" y="1930"/>
                  </a:lnTo>
                  <a:lnTo>
                    <a:pt x="3689" y="1923"/>
                  </a:lnTo>
                  <a:lnTo>
                    <a:pt x="3693" y="1917"/>
                  </a:lnTo>
                  <a:lnTo>
                    <a:pt x="3696" y="1910"/>
                  </a:lnTo>
                  <a:lnTo>
                    <a:pt x="3700" y="1903"/>
                  </a:lnTo>
                  <a:lnTo>
                    <a:pt x="3703" y="1897"/>
                  </a:lnTo>
                  <a:lnTo>
                    <a:pt x="3707" y="1890"/>
                  </a:lnTo>
                  <a:lnTo>
                    <a:pt x="3710" y="1883"/>
                  </a:lnTo>
                  <a:lnTo>
                    <a:pt x="3714" y="1876"/>
                  </a:lnTo>
                  <a:lnTo>
                    <a:pt x="3718" y="1869"/>
                  </a:lnTo>
                  <a:lnTo>
                    <a:pt x="3721" y="1862"/>
                  </a:lnTo>
                  <a:lnTo>
                    <a:pt x="3725" y="1855"/>
                  </a:lnTo>
                  <a:lnTo>
                    <a:pt x="3728" y="1848"/>
                  </a:lnTo>
                  <a:lnTo>
                    <a:pt x="3732" y="1841"/>
                  </a:lnTo>
                  <a:lnTo>
                    <a:pt x="3735" y="1834"/>
                  </a:lnTo>
                  <a:lnTo>
                    <a:pt x="3739" y="1827"/>
                  </a:lnTo>
                  <a:lnTo>
                    <a:pt x="3743" y="1820"/>
                  </a:lnTo>
                  <a:lnTo>
                    <a:pt x="3746" y="1813"/>
                  </a:lnTo>
                  <a:lnTo>
                    <a:pt x="3750" y="1805"/>
                  </a:lnTo>
                  <a:lnTo>
                    <a:pt x="3753" y="1798"/>
                  </a:lnTo>
                  <a:lnTo>
                    <a:pt x="3757" y="1791"/>
                  </a:lnTo>
                  <a:lnTo>
                    <a:pt x="3760" y="1783"/>
                  </a:lnTo>
                  <a:lnTo>
                    <a:pt x="3764" y="1776"/>
                  </a:lnTo>
                  <a:lnTo>
                    <a:pt x="3768" y="1768"/>
                  </a:lnTo>
                  <a:lnTo>
                    <a:pt x="3771" y="1761"/>
                  </a:lnTo>
                  <a:lnTo>
                    <a:pt x="3775" y="1753"/>
                  </a:lnTo>
                  <a:lnTo>
                    <a:pt x="3778" y="1746"/>
                  </a:lnTo>
                  <a:lnTo>
                    <a:pt x="3782" y="1738"/>
                  </a:lnTo>
                  <a:lnTo>
                    <a:pt x="3785" y="1730"/>
                  </a:lnTo>
                  <a:lnTo>
                    <a:pt x="3789" y="1722"/>
                  </a:lnTo>
                  <a:lnTo>
                    <a:pt x="3793" y="1714"/>
                  </a:lnTo>
                  <a:lnTo>
                    <a:pt x="3796" y="1707"/>
                  </a:lnTo>
                  <a:lnTo>
                    <a:pt x="3800" y="1699"/>
                  </a:lnTo>
                  <a:lnTo>
                    <a:pt x="3803" y="1691"/>
                  </a:lnTo>
                  <a:lnTo>
                    <a:pt x="3807" y="1683"/>
                  </a:lnTo>
                  <a:lnTo>
                    <a:pt x="3810" y="1675"/>
                  </a:lnTo>
                  <a:lnTo>
                    <a:pt x="3814" y="1666"/>
                  </a:lnTo>
                  <a:lnTo>
                    <a:pt x="3818" y="1658"/>
                  </a:lnTo>
                  <a:lnTo>
                    <a:pt x="3821" y="1650"/>
                  </a:lnTo>
                  <a:lnTo>
                    <a:pt x="3825" y="1642"/>
                  </a:lnTo>
                  <a:lnTo>
                    <a:pt x="3828" y="1633"/>
                  </a:lnTo>
                  <a:lnTo>
                    <a:pt x="3832" y="1625"/>
                  </a:lnTo>
                  <a:lnTo>
                    <a:pt x="3835" y="1617"/>
                  </a:lnTo>
                  <a:lnTo>
                    <a:pt x="3839" y="1608"/>
                  </a:lnTo>
                  <a:lnTo>
                    <a:pt x="3843" y="1600"/>
                  </a:lnTo>
                  <a:lnTo>
                    <a:pt x="3846" y="1591"/>
                  </a:lnTo>
                  <a:lnTo>
                    <a:pt x="3850" y="1582"/>
                  </a:lnTo>
                  <a:lnTo>
                    <a:pt x="3853" y="1574"/>
                  </a:lnTo>
                  <a:lnTo>
                    <a:pt x="3857" y="1565"/>
                  </a:lnTo>
                  <a:lnTo>
                    <a:pt x="3860" y="1556"/>
                  </a:lnTo>
                  <a:lnTo>
                    <a:pt x="3864" y="1548"/>
                  </a:lnTo>
                  <a:lnTo>
                    <a:pt x="3867" y="1539"/>
                  </a:lnTo>
                  <a:lnTo>
                    <a:pt x="3871" y="1530"/>
                  </a:lnTo>
                  <a:lnTo>
                    <a:pt x="3875" y="1521"/>
                  </a:lnTo>
                  <a:lnTo>
                    <a:pt x="3878" y="1512"/>
                  </a:lnTo>
                  <a:lnTo>
                    <a:pt x="3882" y="1503"/>
                  </a:lnTo>
                  <a:lnTo>
                    <a:pt x="3885" y="1494"/>
                  </a:lnTo>
                  <a:lnTo>
                    <a:pt x="3889" y="1484"/>
                  </a:lnTo>
                  <a:lnTo>
                    <a:pt x="3892" y="1475"/>
                  </a:lnTo>
                  <a:lnTo>
                    <a:pt x="3896" y="1466"/>
                  </a:lnTo>
                  <a:lnTo>
                    <a:pt x="3900" y="1456"/>
                  </a:lnTo>
                  <a:lnTo>
                    <a:pt x="3903" y="1447"/>
                  </a:lnTo>
                  <a:lnTo>
                    <a:pt x="3907" y="1438"/>
                  </a:lnTo>
                  <a:lnTo>
                    <a:pt x="3910" y="1428"/>
                  </a:lnTo>
                  <a:lnTo>
                    <a:pt x="3914" y="1419"/>
                  </a:lnTo>
                  <a:lnTo>
                    <a:pt x="3917" y="1409"/>
                  </a:lnTo>
                  <a:lnTo>
                    <a:pt x="3921" y="1399"/>
                  </a:lnTo>
                  <a:lnTo>
                    <a:pt x="3925" y="1390"/>
                  </a:lnTo>
                  <a:lnTo>
                    <a:pt x="3928" y="1380"/>
                  </a:lnTo>
                  <a:lnTo>
                    <a:pt x="3932" y="1370"/>
                  </a:lnTo>
                  <a:lnTo>
                    <a:pt x="3935" y="1360"/>
                  </a:lnTo>
                  <a:lnTo>
                    <a:pt x="3939" y="1350"/>
                  </a:lnTo>
                  <a:lnTo>
                    <a:pt x="3942" y="1340"/>
                  </a:lnTo>
                  <a:lnTo>
                    <a:pt x="3946" y="1330"/>
                  </a:lnTo>
                  <a:lnTo>
                    <a:pt x="3950" y="1320"/>
                  </a:lnTo>
                  <a:lnTo>
                    <a:pt x="3953" y="1310"/>
                  </a:lnTo>
                  <a:lnTo>
                    <a:pt x="3957" y="1300"/>
                  </a:lnTo>
                  <a:lnTo>
                    <a:pt x="3960" y="1289"/>
                  </a:lnTo>
                  <a:lnTo>
                    <a:pt x="3964" y="1279"/>
                  </a:lnTo>
                  <a:lnTo>
                    <a:pt x="3967" y="1269"/>
                  </a:lnTo>
                  <a:lnTo>
                    <a:pt x="3971" y="1258"/>
                  </a:lnTo>
                  <a:lnTo>
                    <a:pt x="3975" y="1248"/>
                  </a:lnTo>
                  <a:lnTo>
                    <a:pt x="3978" y="1237"/>
                  </a:lnTo>
                  <a:lnTo>
                    <a:pt x="3982" y="1227"/>
                  </a:lnTo>
                  <a:lnTo>
                    <a:pt x="3985" y="1216"/>
                  </a:lnTo>
                  <a:lnTo>
                    <a:pt x="3989" y="1205"/>
                  </a:lnTo>
                  <a:lnTo>
                    <a:pt x="3992" y="1195"/>
                  </a:lnTo>
                  <a:lnTo>
                    <a:pt x="3996" y="1184"/>
                  </a:lnTo>
                  <a:lnTo>
                    <a:pt x="4000" y="1173"/>
                  </a:lnTo>
                  <a:lnTo>
                    <a:pt x="4003" y="1162"/>
                  </a:lnTo>
                  <a:lnTo>
                    <a:pt x="4007" y="1151"/>
                  </a:lnTo>
                  <a:lnTo>
                    <a:pt x="4010" y="1140"/>
                  </a:lnTo>
                  <a:lnTo>
                    <a:pt x="4014" y="1129"/>
                  </a:lnTo>
                  <a:lnTo>
                    <a:pt x="4017" y="1118"/>
                  </a:lnTo>
                  <a:lnTo>
                    <a:pt x="4021" y="1106"/>
                  </a:lnTo>
                  <a:lnTo>
                    <a:pt x="4024" y="1095"/>
                  </a:lnTo>
                  <a:lnTo>
                    <a:pt x="4028" y="1084"/>
                  </a:lnTo>
                  <a:lnTo>
                    <a:pt x="4032" y="1072"/>
                  </a:lnTo>
                  <a:lnTo>
                    <a:pt x="4035" y="1061"/>
                  </a:lnTo>
                  <a:lnTo>
                    <a:pt x="4039" y="1049"/>
                  </a:lnTo>
                  <a:lnTo>
                    <a:pt x="4042" y="1038"/>
                  </a:lnTo>
                  <a:lnTo>
                    <a:pt x="4046" y="1026"/>
                  </a:lnTo>
                  <a:lnTo>
                    <a:pt x="4049" y="1014"/>
                  </a:lnTo>
                  <a:lnTo>
                    <a:pt x="4053" y="1003"/>
                  </a:lnTo>
                  <a:lnTo>
                    <a:pt x="4057" y="991"/>
                  </a:lnTo>
                  <a:lnTo>
                    <a:pt x="4060" y="979"/>
                  </a:lnTo>
                  <a:lnTo>
                    <a:pt x="4064" y="967"/>
                  </a:lnTo>
                  <a:lnTo>
                    <a:pt x="4067" y="955"/>
                  </a:lnTo>
                  <a:lnTo>
                    <a:pt x="4071" y="943"/>
                  </a:lnTo>
                  <a:lnTo>
                    <a:pt x="4074" y="931"/>
                  </a:lnTo>
                  <a:lnTo>
                    <a:pt x="4078" y="918"/>
                  </a:lnTo>
                  <a:lnTo>
                    <a:pt x="4082" y="906"/>
                  </a:lnTo>
                  <a:lnTo>
                    <a:pt x="4085" y="894"/>
                  </a:lnTo>
                  <a:lnTo>
                    <a:pt x="4089" y="881"/>
                  </a:lnTo>
                  <a:lnTo>
                    <a:pt x="4092" y="869"/>
                  </a:lnTo>
                  <a:lnTo>
                    <a:pt x="4096" y="856"/>
                  </a:lnTo>
                  <a:lnTo>
                    <a:pt x="4099" y="844"/>
                  </a:lnTo>
                  <a:lnTo>
                    <a:pt x="4103" y="831"/>
                  </a:lnTo>
                  <a:lnTo>
                    <a:pt x="4107" y="819"/>
                  </a:lnTo>
                  <a:lnTo>
                    <a:pt x="4110" y="806"/>
                  </a:lnTo>
                  <a:lnTo>
                    <a:pt x="4114" y="793"/>
                  </a:lnTo>
                  <a:lnTo>
                    <a:pt x="4117" y="780"/>
                  </a:lnTo>
                  <a:lnTo>
                    <a:pt x="4121" y="767"/>
                  </a:lnTo>
                  <a:lnTo>
                    <a:pt x="4124" y="754"/>
                  </a:lnTo>
                  <a:lnTo>
                    <a:pt x="4128" y="741"/>
                  </a:lnTo>
                  <a:lnTo>
                    <a:pt x="4132" y="728"/>
                  </a:lnTo>
                  <a:lnTo>
                    <a:pt x="4135" y="715"/>
                  </a:lnTo>
                  <a:lnTo>
                    <a:pt x="4139" y="701"/>
                  </a:lnTo>
                  <a:lnTo>
                    <a:pt x="4142" y="688"/>
                  </a:lnTo>
                  <a:lnTo>
                    <a:pt x="4146" y="675"/>
                  </a:lnTo>
                  <a:lnTo>
                    <a:pt x="4149" y="661"/>
                  </a:lnTo>
                  <a:lnTo>
                    <a:pt x="4153" y="647"/>
                  </a:lnTo>
                  <a:lnTo>
                    <a:pt x="4157" y="634"/>
                  </a:lnTo>
                  <a:lnTo>
                    <a:pt x="4160" y="620"/>
                  </a:lnTo>
                  <a:lnTo>
                    <a:pt x="4164" y="606"/>
                  </a:lnTo>
                  <a:lnTo>
                    <a:pt x="4167" y="593"/>
                  </a:lnTo>
                  <a:lnTo>
                    <a:pt x="4171" y="579"/>
                  </a:lnTo>
                  <a:lnTo>
                    <a:pt x="4174" y="565"/>
                  </a:lnTo>
                  <a:lnTo>
                    <a:pt x="4178" y="551"/>
                  </a:lnTo>
                  <a:lnTo>
                    <a:pt x="4181" y="537"/>
                  </a:lnTo>
                  <a:lnTo>
                    <a:pt x="4185" y="523"/>
                  </a:lnTo>
                  <a:lnTo>
                    <a:pt x="4189" y="508"/>
                  </a:lnTo>
                  <a:lnTo>
                    <a:pt x="4192" y="494"/>
                  </a:lnTo>
                  <a:lnTo>
                    <a:pt x="4196" y="480"/>
                  </a:lnTo>
                  <a:lnTo>
                    <a:pt x="4199" y="465"/>
                  </a:lnTo>
                  <a:lnTo>
                    <a:pt x="4203" y="451"/>
                  </a:lnTo>
                  <a:lnTo>
                    <a:pt x="4206" y="436"/>
                  </a:lnTo>
                  <a:lnTo>
                    <a:pt x="4210" y="422"/>
                  </a:lnTo>
                  <a:lnTo>
                    <a:pt x="4214" y="407"/>
                  </a:lnTo>
                  <a:lnTo>
                    <a:pt x="4217" y="392"/>
                  </a:lnTo>
                  <a:lnTo>
                    <a:pt x="4221" y="377"/>
                  </a:lnTo>
                  <a:lnTo>
                    <a:pt x="4224" y="362"/>
                  </a:lnTo>
                  <a:lnTo>
                    <a:pt x="4228" y="347"/>
                  </a:lnTo>
                  <a:lnTo>
                    <a:pt x="4231" y="332"/>
                  </a:lnTo>
                  <a:lnTo>
                    <a:pt x="4235" y="317"/>
                  </a:lnTo>
                  <a:lnTo>
                    <a:pt x="4239" y="302"/>
                  </a:lnTo>
                  <a:lnTo>
                    <a:pt x="4242" y="287"/>
                  </a:lnTo>
                  <a:lnTo>
                    <a:pt x="4246" y="271"/>
                  </a:lnTo>
                  <a:lnTo>
                    <a:pt x="4249" y="256"/>
                  </a:lnTo>
                  <a:lnTo>
                    <a:pt x="4253" y="240"/>
                  </a:lnTo>
                  <a:lnTo>
                    <a:pt x="4256" y="225"/>
                  </a:lnTo>
                  <a:lnTo>
                    <a:pt x="4260" y="209"/>
                  </a:lnTo>
                  <a:lnTo>
                    <a:pt x="4264" y="194"/>
                  </a:lnTo>
                  <a:lnTo>
                    <a:pt x="4267" y="178"/>
                  </a:lnTo>
                  <a:lnTo>
                    <a:pt x="4271" y="162"/>
                  </a:lnTo>
                  <a:lnTo>
                    <a:pt x="4274" y="146"/>
                  </a:lnTo>
                  <a:lnTo>
                    <a:pt x="4278" y="130"/>
                  </a:lnTo>
                  <a:lnTo>
                    <a:pt x="4281" y="114"/>
                  </a:lnTo>
                  <a:lnTo>
                    <a:pt x="4285" y="98"/>
                  </a:lnTo>
                  <a:lnTo>
                    <a:pt x="4289" y="82"/>
                  </a:lnTo>
                  <a:lnTo>
                    <a:pt x="4292" y="65"/>
                  </a:lnTo>
                  <a:lnTo>
                    <a:pt x="4296" y="49"/>
                  </a:lnTo>
                  <a:lnTo>
                    <a:pt x="4299" y="33"/>
                  </a:lnTo>
                  <a:lnTo>
                    <a:pt x="4303" y="16"/>
                  </a:lnTo>
                  <a:lnTo>
                    <a:pt x="4306" y="0"/>
                  </a:lnTo>
                </a:path>
              </a:pathLst>
            </a:custGeom>
            <a:noFill/>
            <a:ln w="20638">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24584" name="Text Box 23"/>
          <p:cNvSpPr txBox="1">
            <a:spLocks noChangeArrowheads="1"/>
          </p:cNvSpPr>
          <p:nvPr/>
        </p:nvSpPr>
        <p:spPr bwMode="auto">
          <a:xfrm>
            <a:off x="1254125" y="6299200"/>
            <a:ext cx="585788" cy="33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1414" tIns="45708" rIns="91414" bIns="45708">
            <a:spAutoFit/>
          </a:bodyPr>
          <a:lstStyle>
            <a:lvl1pPr eaLnBrk="0" hangingPunct="0">
              <a:defRPr sz="2400">
                <a:solidFill>
                  <a:schemeClr val="tx1"/>
                </a:solidFill>
                <a:latin typeface="Tahoma" charset="0"/>
                <a:ea typeface="ＭＳ Ｐゴシック" charset="0"/>
                <a:cs typeface="ＭＳ Ｐゴシック" charset="0"/>
              </a:defRPr>
            </a:lvl1pPr>
            <a:lvl2pPr marL="37931725" indent="-37474525" eaLnBrk="0" hangingPunct="0">
              <a:defRPr sz="2400">
                <a:solidFill>
                  <a:schemeClr val="tx1"/>
                </a:solidFill>
                <a:latin typeface="Tahoma" charset="0"/>
                <a:ea typeface="ＭＳ Ｐゴシック" charset="0"/>
              </a:defRPr>
            </a:lvl2pPr>
            <a:lvl3pPr eaLnBrk="0" hangingPunct="0">
              <a:defRPr sz="2400">
                <a:solidFill>
                  <a:schemeClr val="tx1"/>
                </a:solidFill>
                <a:latin typeface="Tahoma" charset="0"/>
                <a:ea typeface="ＭＳ Ｐゴシック" charset="0"/>
              </a:defRPr>
            </a:lvl3pPr>
            <a:lvl4pPr eaLnBrk="0" hangingPunct="0">
              <a:defRPr sz="2400">
                <a:solidFill>
                  <a:schemeClr val="tx1"/>
                </a:solidFill>
                <a:latin typeface="Tahoma" charset="0"/>
                <a:ea typeface="ＭＳ Ｐゴシック" charset="0"/>
              </a:defRPr>
            </a:lvl4pPr>
            <a:lvl5pPr eaLnBrk="0" hangingPunct="0">
              <a:defRPr sz="2400">
                <a:solidFill>
                  <a:schemeClr val="tx1"/>
                </a:solidFill>
                <a:latin typeface="Tahoma" charset="0"/>
                <a:ea typeface="ＭＳ Ｐゴシック" charset="0"/>
              </a:defRPr>
            </a:lvl5pPr>
            <a:lvl6pPr marL="457200" eaLnBrk="0" fontAlgn="base" hangingPunct="0">
              <a:spcBef>
                <a:spcPct val="0"/>
              </a:spcBef>
              <a:spcAft>
                <a:spcPct val="0"/>
              </a:spcAft>
              <a:defRPr sz="2400">
                <a:solidFill>
                  <a:schemeClr val="tx1"/>
                </a:solidFill>
                <a:latin typeface="Tahoma" charset="0"/>
                <a:ea typeface="ＭＳ Ｐゴシック" charset="0"/>
              </a:defRPr>
            </a:lvl6pPr>
            <a:lvl7pPr marL="914400" eaLnBrk="0" fontAlgn="base" hangingPunct="0">
              <a:spcBef>
                <a:spcPct val="0"/>
              </a:spcBef>
              <a:spcAft>
                <a:spcPct val="0"/>
              </a:spcAft>
              <a:defRPr sz="2400">
                <a:solidFill>
                  <a:schemeClr val="tx1"/>
                </a:solidFill>
                <a:latin typeface="Tahoma" charset="0"/>
                <a:ea typeface="ＭＳ Ｐゴシック" charset="0"/>
              </a:defRPr>
            </a:lvl7pPr>
            <a:lvl8pPr marL="1371600" eaLnBrk="0" fontAlgn="base" hangingPunct="0">
              <a:spcBef>
                <a:spcPct val="0"/>
              </a:spcBef>
              <a:spcAft>
                <a:spcPct val="0"/>
              </a:spcAft>
              <a:defRPr sz="2400">
                <a:solidFill>
                  <a:schemeClr val="tx1"/>
                </a:solidFill>
                <a:latin typeface="Tahoma" charset="0"/>
                <a:ea typeface="ＭＳ Ｐゴシック" charset="0"/>
              </a:defRPr>
            </a:lvl8pPr>
            <a:lvl9pPr marL="1828800" eaLnBrk="0" fontAlgn="base" hangingPunct="0">
              <a:spcBef>
                <a:spcPct val="0"/>
              </a:spcBef>
              <a:spcAft>
                <a:spcPct val="0"/>
              </a:spcAft>
              <a:defRPr sz="2400">
                <a:solidFill>
                  <a:schemeClr val="tx1"/>
                </a:solidFill>
                <a:latin typeface="Tahoma" charset="0"/>
                <a:ea typeface="ＭＳ Ｐゴシック" charset="0"/>
              </a:defRPr>
            </a:lvl9pPr>
          </a:lstStyle>
          <a:p>
            <a:pPr algn="ctr">
              <a:lnSpc>
                <a:spcPct val="98000"/>
              </a:lnSpc>
              <a:spcBef>
                <a:spcPct val="50000"/>
              </a:spcBef>
            </a:pPr>
            <a:r>
              <a:rPr lang="en-GB" sz="1600">
                <a:latin typeface="Arial" charset="0"/>
                <a:ea typeface="MS PGothic" charset="0"/>
                <a:cs typeface="MS PGothic" charset="0"/>
              </a:rPr>
              <a:t>&lt;1.5</a:t>
            </a:r>
            <a:endParaRPr lang="de-DE" sz="1600">
              <a:latin typeface="Arial" charset="0"/>
              <a:ea typeface="MS PGothic" charset="0"/>
              <a:cs typeface="MS PGothic" charset="0"/>
            </a:endParaRPr>
          </a:p>
        </p:txBody>
      </p:sp>
      <p:sp>
        <p:nvSpPr>
          <p:cNvPr id="24585" name="Text Box 24"/>
          <p:cNvSpPr txBox="1">
            <a:spLocks noChangeArrowheads="1"/>
          </p:cNvSpPr>
          <p:nvPr/>
        </p:nvSpPr>
        <p:spPr bwMode="auto">
          <a:xfrm>
            <a:off x="2063750" y="6299200"/>
            <a:ext cx="862013" cy="33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1414" tIns="45708" rIns="91414" bIns="45708">
            <a:spAutoFit/>
          </a:bodyPr>
          <a:lstStyle>
            <a:lvl1pPr eaLnBrk="0" hangingPunct="0">
              <a:defRPr sz="2400">
                <a:solidFill>
                  <a:schemeClr val="tx1"/>
                </a:solidFill>
                <a:latin typeface="Tahoma" charset="0"/>
                <a:ea typeface="ＭＳ Ｐゴシック" charset="0"/>
                <a:cs typeface="ＭＳ Ｐゴシック" charset="0"/>
              </a:defRPr>
            </a:lvl1pPr>
            <a:lvl2pPr marL="37931725" indent="-37474525" eaLnBrk="0" hangingPunct="0">
              <a:defRPr sz="2400">
                <a:solidFill>
                  <a:schemeClr val="tx1"/>
                </a:solidFill>
                <a:latin typeface="Tahoma" charset="0"/>
                <a:ea typeface="ＭＳ Ｐゴシック" charset="0"/>
              </a:defRPr>
            </a:lvl2pPr>
            <a:lvl3pPr eaLnBrk="0" hangingPunct="0">
              <a:defRPr sz="2400">
                <a:solidFill>
                  <a:schemeClr val="tx1"/>
                </a:solidFill>
                <a:latin typeface="Tahoma" charset="0"/>
                <a:ea typeface="ＭＳ Ｐゴシック" charset="0"/>
              </a:defRPr>
            </a:lvl3pPr>
            <a:lvl4pPr eaLnBrk="0" hangingPunct="0">
              <a:defRPr sz="2400">
                <a:solidFill>
                  <a:schemeClr val="tx1"/>
                </a:solidFill>
                <a:latin typeface="Tahoma" charset="0"/>
                <a:ea typeface="ＭＳ Ｐゴシック" charset="0"/>
              </a:defRPr>
            </a:lvl4pPr>
            <a:lvl5pPr eaLnBrk="0" hangingPunct="0">
              <a:defRPr sz="2400">
                <a:solidFill>
                  <a:schemeClr val="tx1"/>
                </a:solidFill>
                <a:latin typeface="Tahoma" charset="0"/>
                <a:ea typeface="ＭＳ Ｐゴシック" charset="0"/>
              </a:defRPr>
            </a:lvl5pPr>
            <a:lvl6pPr marL="457200" eaLnBrk="0" fontAlgn="base" hangingPunct="0">
              <a:spcBef>
                <a:spcPct val="0"/>
              </a:spcBef>
              <a:spcAft>
                <a:spcPct val="0"/>
              </a:spcAft>
              <a:defRPr sz="2400">
                <a:solidFill>
                  <a:schemeClr val="tx1"/>
                </a:solidFill>
                <a:latin typeface="Tahoma" charset="0"/>
                <a:ea typeface="ＭＳ Ｐゴシック" charset="0"/>
              </a:defRPr>
            </a:lvl6pPr>
            <a:lvl7pPr marL="914400" eaLnBrk="0" fontAlgn="base" hangingPunct="0">
              <a:spcBef>
                <a:spcPct val="0"/>
              </a:spcBef>
              <a:spcAft>
                <a:spcPct val="0"/>
              </a:spcAft>
              <a:defRPr sz="2400">
                <a:solidFill>
                  <a:schemeClr val="tx1"/>
                </a:solidFill>
                <a:latin typeface="Tahoma" charset="0"/>
                <a:ea typeface="ＭＳ Ｐゴシック" charset="0"/>
              </a:defRPr>
            </a:lvl7pPr>
            <a:lvl8pPr marL="1371600" eaLnBrk="0" fontAlgn="base" hangingPunct="0">
              <a:spcBef>
                <a:spcPct val="0"/>
              </a:spcBef>
              <a:spcAft>
                <a:spcPct val="0"/>
              </a:spcAft>
              <a:defRPr sz="2400">
                <a:solidFill>
                  <a:schemeClr val="tx1"/>
                </a:solidFill>
                <a:latin typeface="Tahoma" charset="0"/>
                <a:ea typeface="ＭＳ Ｐゴシック" charset="0"/>
              </a:defRPr>
            </a:lvl8pPr>
            <a:lvl9pPr marL="1828800" eaLnBrk="0" fontAlgn="base" hangingPunct="0">
              <a:spcBef>
                <a:spcPct val="0"/>
              </a:spcBef>
              <a:spcAft>
                <a:spcPct val="0"/>
              </a:spcAft>
              <a:defRPr sz="2400">
                <a:solidFill>
                  <a:schemeClr val="tx1"/>
                </a:solidFill>
                <a:latin typeface="Tahoma" charset="0"/>
                <a:ea typeface="ＭＳ Ｐゴシック" charset="0"/>
              </a:defRPr>
            </a:lvl9pPr>
          </a:lstStyle>
          <a:p>
            <a:pPr algn="ctr">
              <a:lnSpc>
                <a:spcPct val="98000"/>
              </a:lnSpc>
              <a:spcBef>
                <a:spcPct val="50000"/>
              </a:spcBef>
            </a:pPr>
            <a:r>
              <a:rPr lang="en-GB" sz="1600">
                <a:latin typeface="Arial" charset="0"/>
                <a:ea typeface="MS PGothic" charset="0"/>
                <a:cs typeface="MS PGothic" charset="0"/>
              </a:rPr>
              <a:t>1.5–1.9</a:t>
            </a:r>
            <a:endParaRPr lang="de-DE" sz="1600">
              <a:latin typeface="Arial" charset="0"/>
              <a:ea typeface="MS PGothic" charset="0"/>
              <a:cs typeface="MS PGothic" charset="0"/>
            </a:endParaRPr>
          </a:p>
        </p:txBody>
      </p:sp>
      <p:sp>
        <p:nvSpPr>
          <p:cNvPr id="24586" name="Text Box 25"/>
          <p:cNvSpPr txBox="1">
            <a:spLocks noChangeArrowheads="1"/>
          </p:cNvSpPr>
          <p:nvPr/>
        </p:nvSpPr>
        <p:spPr bwMode="auto">
          <a:xfrm>
            <a:off x="3013075" y="6299200"/>
            <a:ext cx="862013" cy="33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1414" tIns="45708" rIns="91414" bIns="45708">
            <a:spAutoFit/>
          </a:bodyPr>
          <a:lstStyle>
            <a:lvl1pPr eaLnBrk="0" hangingPunct="0">
              <a:defRPr sz="2400">
                <a:solidFill>
                  <a:schemeClr val="tx1"/>
                </a:solidFill>
                <a:latin typeface="Tahoma" charset="0"/>
                <a:ea typeface="ＭＳ Ｐゴシック" charset="0"/>
                <a:cs typeface="ＭＳ Ｐゴシック" charset="0"/>
              </a:defRPr>
            </a:lvl1pPr>
            <a:lvl2pPr marL="37931725" indent="-37474525" eaLnBrk="0" hangingPunct="0">
              <a:defRPr sz="2400">
                <a:solidFill>
                  <a:schemeClr val="tx1"/>
                </a:solidFill>
                <a:latin typeface="Tahoma" charset="0"/>
                <a:ea typeface="ＭＳ Ｐゴシック" charset="0"/>
              </a:defRPr>
            </a:lvl2pPr>
            <a:lvl3pPr eaLnBrk="0" hangingPunct="0">
              <a:defRPr sz="2400">
                <a:solidFill>
                  <a:schemeClr val="tx1"/>
                </a:solidFill>
                <a:latin typeface="Tahoma" charset="0"/>
                <a:ea typeface="ＭＳ Ｐゴシック" charset="0"/>
              </a:defRPr>
            </a:lvl3pPr>
            <a:lvl4pPr eaLnBrk="0" hangingPunct="0">
              <a:defRPr sz="2400">
                <a:solidFill>
                  <a:schemeClr val="tx1"/>
                </a:solidFill>
                <a:latin typeface="Tahoma" charset="0"/>
                <a:ea typeface="ＭＳ Ｐゴシック" charset="0"/>
              </a:defRPr>
            </a:lvl4pPr>
            <a:lvl5pPr eaLnBrk="0" hangingPunct="0">
              <a:defRPr sz="2400">
                <a:solidFill>
                  <a:schemeClr val="tx1"/>
                </a:solidFill>
                <a:latin typeface="Tahoma" charset="0"/>
                <a:ea typeface="ＭＳ Ｐゴシック" charset="0"/>
              </a:defRPr>
            </a:lvl5pPr>
            <a:lvl6pPr marL="457200" eaLnBrk="0" fontAlgn="base" hangingPunct="0">
              <a:spcBef>
                <a:spcPct val="0"/>
              </a:spcBef>
              <a:spcAft>
                <a:spcPct val="0"/>
              </a:spcAft>
              <a:defRPr sz="2400">
                <a:solidFill>
                  <a:schemeClr val="tx1"/>
                </a:solidFill>
                <a:latin typeface="Tahoma" charset="0"/>
                <a:ea typeface="ＭＳ Ｐゴシック" charset="0"/>
              </a:defRPr>
            </a:lvl6pPr>
            <a:lvl7pPr marL="914400" eaLnBrk="0" fontAlgn="base" hangingPunct="0">
              <a:spcBef>
                <a:spcPct val="0"/>
              </a:spcBef>
              <a:spcAft>
                <a:spcPct val="0"/>
              </a:spcAft>
              <a:defRPr sz="2400">
                <a:solidFill>
                  <a:schemeClr val="tx1"/>
                </a:solidFill>
                <a:latin typeface="Tahoma" charset="0"/>
                <a:ea typeface="ＭＳ Ｐゴシック" charset="0"/>
              </a:defRPr>
            </a:lvl7pPr>
            <a:lvl8pPr marL="1371600" eaLnBrk="0" fontAlgn="base" hangingPunct="0">
              <a:spcBef>
                <a:spcPct val="0"/>
              </a:spcBef>
              <a:spcAft>
                <a:spcPct val="0"/>
              </a:spcAft>
              <a:defRPr sz="2400">
                <a:solidFill>
                  <a:schemeClr val="tx1"/>
                </a:solidFill>
                <a:latin typeface="Tahoma" charset="0"/>
                <a:ea typeface="ＭＳ Ｐゴシック" charset="0"/>
              </a:defRPr>
            </a:lvl8pPr>
            <a:lvl9pPr marL="1828800" eaLnBrk="0" fontAlgn="base" hangingPunct="0">
              <a:spcBef>
                <a:spcPct val="0"/>
              </a:spcBef>
              <a:spcAft>
                <a:spcPct val="0"/>
              </a:spcAft>
              <a:defRPr sz="2400">
                <a:solidFill>
                  <a:schemeClr val="tx1"/>
                </a:solidFill>
                <a:latin typeface="Tahoma" charset="0"/>
                <a:ea typeface="ＭＳ Ｐゴシック" charset="0"/>
              </a:defRPr>
            </a:lvl9pPr>
          </a:lstStyle>
          <a:p>
            <a:pPr algn="ctr">
              <a:lnSpc>
                <a:spcPct val="98000"/>
              </a:lnSpc>
              <a:spcBef>
                <a:spcPct val="50000"/>
              </a:spcBef>
            </a:pPr>
            <a:r>
              <a:rPr lang="en-GB" sz="1600">
                <a:latin typeface="Arial" charset="0"/>
                <a:ea typeface="MS PGothic" charset="0"/>
                <a:cs typeface="MS PGothic" charset="0"/>
              </a:rPr>
              <a:t>2.0–2.5</a:t>
            </a:r>
            <a:endParaRPr lang="de-DE" sz="1600">
              <a:latin typeface="Arial" charset="0"/>
              <a:ea typeface="MS PGothic" charset="0"/>
              <a:cs typeface="MS PGothic" charset="0"/>
            </a:endParaRPr>
          </a:p>
        </p:txBody>
      </p:sp>
      <p:sp>
        <p:nvSpPr>
          <p:cNvPr id="24587" name="Text Box 26"/>
          <p:cNvSpPr txBox="1">
            <a:spLocks noChangeArrowheads="1"/>
          </p:cNvSpPr>
          <p:nvPr/>
        </p:nvSpPr>
        <p:spPr bwMode="auto">
          <a:xfrm>
            <a:off x="3971925" y="6299200"/>
            <a:ext cx="862013" cy="33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1414" tIns="45708" rIns="91414" bIns="45708">
            <a:spAutoFit/>
          </a:bodyPr>
          <a:lstStyle>
            <a:lvl1pPr eaLnBrk="0" hangingPunct="0">
              <a:defRPr sz="2400">
                <a:solidFill>
                  <a:schemeClr val="tx1"/>
                </a:solidFill>
                <a:latin typeface="Tahoma" charset="0"/>
                <a:ea typeface="ＭＳ Ｐゴシック" charset="0"/>
                <a:cs typeface="ＭＳ Ｐゴシック" charset="0"/>
              </a:defRPr>
            </a:lvl1pPr>
            <a:lvl2pPr marL="37931725" indent="-37474525" eaLnBrk="0" hangingPunct="0">
              <a:defRPr sz="2400">
                <a:solidFill>
                  <a:schemeClr val="tx1"/>
                </a:solidFill>
                <a:latin typeface="Tahoma" charset="0"/>
                <a:ea typeface="ＭＳ Ｐゴシック" charset="0"/>
              </a:defRPr>
            </a:lvl2pPr>
            <a:lvl3pPr eaLnBrk="0" hangingPunct="0">
              <a:defRPr sz="2400">
                <a:solidFill>
                  <a:schemeClr val="tx1"/>
                </a:solidFill>
                <a:latin typeface="Tahoma" charset="0"/>
                <a:ea typeface="ＭＳ Ｐゴシック" charset="0"/>
              </a:defRPr>
            </a:lvl3pPr>
            <a:lvl4pPr eaLnBrk="0" hangingPunct="0">
              <a:defRPr sz="2400">
                <a:solidFill>
                  <a:schemeClr val="tx1"/>
                </a:solidFill>
                <a:latin typeface="Tahoma" charset="0"/>
                <a:ea typeface="ＭＳ Ｐゴシック" charset="0"/>
              </a:defRPr>
            </a:lvl4pPr>
            <a:lvl5pPr eaLnBrk="0" hangingPunct="0">
              <a:defRPr sz="2400">
                <a:solidFill>
                  <a:schemeClr val="tx1"/>
                </a:solidFill>
                <a:latin typeface="Tahoma" charset="0"/>
                <a:ea typeface="ＭＳ Ｐゴシック" charset="0"/>
              </a:defRPr>
            </a:lvl5pPr>
            <a:lvl6pPr marL="457200" eaLnBrk="0" fontAlgn="base" hangingPunct="0">
              <a:spcBef>
                <a:spcPct val="0"/>
              </a:spcBef>
              <a:spcAft>
                <a:spcPct val="0"/>
              </a:spcAft>
              <a:defRPr sz="2400">
                <a:solidFill>
                  <a:schemeClr val="tx1"/>
                </a:solidFill>
                <a:latin typeface="Tahoma" charset="0"/>
                <a:ea typeface="ＭＳ Ｐゴシック" charset="0"/>
              </a:defRPr>
            </a:lvl6pPr>
            <a:lvl7pPr marL="914400" eaLnBrk="0" fontAlgn="base" hangingPunct="0">
              <a:spcBef>
                <a:spcPct val="0"/>
              </a:spcBef>
              <a:spcAft>
                <a:spcPct val="0"/>
              </a:spcAft>
              <a:defRPr sz="2400">
                <a:solidFill>
                  <a:schemeClr val="tx1"/>
                </a:solidFill>
                <a:latin typeface="Tahoma" charset="0"/>
                <a:ea typeface="ＭＳ Ｐゴシック" charset="0"/>
              </a:defRPr>
            </a:lvl7pPr>
            <a:lvl8pPr marL="1371600" eaLnBrk="0" fontAlgn="base" hangingPunct="0">
              <a:spcBef>
                <a:spcPct val="0"/>
              </a:spcBef>
              <a:spcAft>
                <a:spcPct val="0"/>
              </a:spcAft>
              <a:defRPr sz="2400">
                <a:solidFill>
                  <a:schemeClr val="tx1"/>
                </a:solidFill>
                <a:latin typeface="Tahoma" charset="0"/>
                <a:ea typeface="ＭＳ Ｐゴシック" charset="0"/>
              </a:defRPr>
            </a:lvl8pPr>
            <a:lvl9pPr marL="1828800" eaLnBrk="0" fontAlgn="base" hangingPunct="0">
              <a:spcBef>
                <a:spcPct val="0"/>
              </a:spcBef>
              <a:spcAft>
                <a:spcPct val="0"/>
              </a:spcAft>
              <a:defRPr sz="2400">
                <a:solidFill>
                  <a:schemeClr val="tx1"/>
                </a:solidFill>
                <a:latin typeface="Tahoma" charset="0"/>
                <a:ea typeface="ＭＳ Ｐゴシック" charset="0"/>
              </a:defRPr>
            </a:lvl9pPr>
          </a:lstStyle>
          <a:p>
            <a:pPr algn="ctr">
              <a:lnSpc>
                <a:spcPct val="98000"/>
              </a:lnSpc>
              <a:spcBef>
                <a:spcPct val="50000"/>
              </a:spcBef>
            </a:pPr>
            <a:r>
              <a:rPr lang="en-GB" sz="1600">
                <a:latin typeface="Arial" charset="0"/>
                <a:ea typeface="MS PGothic" charset="0"/>
                <a:cs typeface="MS PGothic" charset="0"/>
              </a:rPr>
              <a:t>2.6–3.0</a:t>
            </a:r>
            <a:endParaRPr lang="de-DE" sz="1600">
              <a:latin typeface="Arial" charset="0"/>
              <a:ea typeface="MS PGothic" charset="0"/>
              <a:cs typeface="MS PGothic" charset="0"/>
            </a:endParaRPr>
          </a:p>
        </p:txBody>
      </p:sp>
      <p:sp>
        <p:nvSpPr>
          <p:cNvPr id="24588" name="Text Box 27"/>
          <p:cNvSpPr txBox="1">
            <a:spLocks noChangeArrowheads="1"/>
          </p:cNvSpPr>
          <p:nvPr/>
        </p:nvSpPr>
        <p:spPr bwMode="auto">
          <a:xfrm>
            <a:off x="4926013" y="6299200"/>
            <a:ext cx="862012" cy="33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1414" tIns="45708" rIns="91414" bIns="45708">
            <a:spAutoFit/>
          </a:bodyPr>
          <a:lstStyle>
            <a:lvl1pPr eaLnBrk="0" hangingPunct="0">
              <a:defRPr sz="2400">
                <a:solidFill>
                  <a:schemeClr val="tx1"/>
                </a:solidFill>
                <a:latin typeface="Tahoma" charset="0"/>
                <a:ea typeface="ＭＳ Ｐゴシック" charset="0"/>
                <a:cs typeface="ＭＳ Ｐゴシック" charset="0"/>
              </a:defRPr>
            </a:lvl1pPr>
            <a:lvl2pPr marL="37931725" indent="-37474525" eaLnBrk="0" hangingPunct="0">
              <a:defRPr sz="2400">
                <a:solidFill>
                  <a:schemeClr val="tx1"/>
                </a:solidFill>
                <a:latin typeface="Tahoma" charset="0"/>
                <a:ea typeface="ＭＳ Ｐゴシック" charset="0"/>
              </a:defRPr>
            </a:lvl2pPr>
            <a:lvl3pPr eaLnBrk="0" hangingPunct="0">
              <a:defRPr sz="2400">
                <a:solidFill>
                  <a:schemeClr val="tx1"/>
                </a:solidFill>
                <a:latin typeface="Tahoma" charset="0"/>
                <a:ea typeface="ＭＳ Ｐゴシック" charset="0"/>
              </a:defRPr>
            </a:lvl3pPr>
            <a:lvl4pPr eaLnBrk="0" hangingPunct="0">
              <a:defRPr sz="2400">
                <a:solidFill>
                  <a:schemeClr val="tx1"/>
                </a:solidFill>
                <a:latin typeface="Tahoma" charset="0"/>
                <a:ea typeface="ＭＳ Ｐゴシック" charset="0"/>
              </a:defRPr>
            </a:lvl4pPr>
            <a:lvl5pPr eaLnBrk="0" hangingPunct="0">
              <a:defRPr sz="2400">
                <a:solidFill>
                  <a:schemeClr val="tx1"/>
                </a:solidFill>
                <a:latin typeface="Tahoma" charset="0"/>
                <a:ea typeface="ＭＳ Ｐゴシック" charset="0"/>
              </a:defRPr>
            </a:lvl5pPr>
            <a:lvl6pPr marL="457200" eaLnBrk="0" fontAlgn="base" hangingPunct="0">
              <a:spcBef>
                <a:spcPct val="0"/>
              </a:spcBef>
              <a:spcAft>
                <a:spcPct val="0"/>
              </a:spcAft>
              <a:defRPr sz="2400">
                <a:solidFill>
                  <a:schemeClr val="tx1"/>
                </a:solidFill>
                <a:latin typeface="Tahoma" charset="0"/>
                <a:ea typeface="ＭＳ Ｐゴシック" charset="0"/>
              </a:defRPr>
            </a:lvl6pPr>
            <a:lvl7pPr marL="914400" eaLnBrk="0" fontAlgn="base" hangingPunct="0">
              <a:spcBef>
                <a:spcPct val="0"/>
              </a:spcBef>
              <a:spcAft>
                <a:spcPct val="0"/>
              </a:spcAft>
              <a:defRPr sz="2400">
                <a:solidFill>
                  <a:schemeClr val="tx1"/>
                </a:solidFill>
                <a:latin typeface="Tahoma" charset="0"/>
                <a:ea typeface="ＭＳ Ｐゴシック" charset="0"/>
              </a:defRPr>
            </a:lvl7pPr>
            <a:lvl8pPr marL="1371600" eaLnBrk="0" fontAlgn="base" hangingPunct="0">
              <a:spcBef>
                <a:spcPct val="0"/>
              </a:spcBef>
              <a:spcAft>
                <a:spcPct val="0"/>
              </a:spcAft>
              <a:defRPr sz="2400">
                <a:solidFill>
                  <a:schemeClr val="tx1"/>
                </a:solidFill>
                <a:latin typeface="Tahoma" charset="0"/>
                <a:ea typeface="ＭＳ Ｐゴシック" charset="0"/>
              </a:defRPr>
            </a:lvl8pPr>
            <a:lvl9pPr marL="1828800" eaLnBrk="0" fontAlgn="base" hangingPunct="0">
              <a:spcBef>
                <a:spcPct val="0"/>
              </a:spcBef>
              <a:spcAft>
                <a:spcPct val="0"/>
              </a:spcAft>
              <a:defRPr sz="2400">
                <a:solidFill>
                  <a:schemeClr val="tx1"/>
                </a:solidFill>
                <a:latin typeface="Tahoma" charset="0"/>
                <a:ea typeface="ＭＳ Ｐゴシック" charset="0"/>
              </a:defRPr>
            </a:lvl9pPr>
          </a:lstStyle>
          <a:p>
            <a:pPr algn="ctr">
              <a:lnSpc>
                <a:spcPct val="98000"/>
              </a:lnSpc>
              <a:spcBef>
                <a:spcPct val="50000"/>
              </a:spcBef>
            </a:pPr>
            <a:r>
              <a:rPr lang="en-GB" sz="1600">
                <a:latin typeface="Arial" charset="0"/>
                <a:ea typeface="MS PGothic" charset="0"/>
                <a:cs typeface="MS PGothic" charset="0"/>
              </a:rPr>
              <a:t>3.1–3.5</a:t>
            </a:r>
            <a:endParaRPr lang="de-DE" sz="1600">
              <a:latin typeface="Arial" charset="0"/>
              <a:ea typeface="MS PGothic" charset="0"/>
              <a:cs typeface="MS PGothic" charset="0"/>
            </a:endParaRPr>
          </a:p>
        </p:txBody>
      </p:sp>
      <p:sp>
        <p:nvSpPr>
          <p:cNvPr id="24589" name="Text Box 28"/>
          <p:cNvSpPr txBox="1">
            <a:spLocks noChangeArrowheads="1"/>
          </p:cNvSpPr>
          <p:nvPr/>
        </p:nvSpPr>
        <p:spPr bwMode="auto">
          <a:xfrm>
            <a:off x="5892800" y="6299200"/>
            <a:ext cx="817563" cy="33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1414" tIns="45708" rIns="91414" bIns="45708">
            <a:spAutoFit/>
          </a:bodyPr>
          <a:lstStyle>
            <a:lvl1pPr eaLnBrk="0" hangingPunct="0">
              <a:defRPr sz="2400">
                <a:solidFill>
                  <a:schemeClr val="tx1"/>
                </a:solidFill>
                <a:latin typeface="Tahoma" charset="0"/>
                <a:ea typeface="ＭＳ Ｐゴシック" charset="0"/>
                <a:cs typeface="ＭＳ Ｐゴシック" charset="0"/>
              </a:defRPr>
            </a:lvl1pPr>
            <a:lvl2pPr marL="37931725" indent="-37474525" eaLnBrk="0" hangingPunct="0">
              <a:defRPr sz="2400">
                <a:solidFill>
                  <a:schemeClr val="tx1"/>
                </a:solidFill>
                <a:latin typeface="Tahoma" charset="0"/>
                <a:ea typeface="ＭＳ Ｐゴシック" charset="0"/>
              </a:defRPr>
            </a:lvl2pPr>
            <a:lvl3pPr eaLnBrk="0" hangingPunct="0">
              <a:defRPr sz="2400">
                <a:solidFill>
                  <a:schemeClr val="tx1"/>
                </a:solidFill>
                <a:latin typeface="Tahoma" charset="0"/>
                <a:ea typeface="ＭＳ Ｐゴシック" charset="0"/>
              </a:defRPr>
            </a:lvl3pPr>
            <a:lvl4pPr eaLnBrk="0" hangingPunct="0">
              <a:defRPr sz="2400">
                <a:solidFill>
                  <a:schemeClr val="tx1"/>
                </a:solidFill>
                <a:latin typeface="Tahoma" charset="0"/>
                <a:ea typeface="ＭＳ Ｐゴシック" charset="0"/>
              </a:defRPr>
            </a:lvl4pPr>
            <a:lvl5pPr eaLnBrk="0" hangingPunct="0">
              <a:defRPr sz="2400">
                <a:solidFill>
                  <a:schemeClr val="tx1"/>
                </a:solidFill>
                <a:latin typeface="Tahoma" charset="0"/>
                <a:ea typeface="ＭＳ Ｐゴシック" charset="0"/>
              </a:defRPr>
            </a:lvl5pPr>
            <a:lvl6pPr marL="457200" eaLnBrk="0" fontAlgn="base" hangingPunct="0">
              <a:spcBef>
                <a:spcPct val="0"/>
              </a:spcBef>
              <a:spcAft>
                <a:spcPct val="0"/>
              </a:spcAft>
              <a:defRPr sz="2400">
                <a:solidFill>
                  <a:schemeClr val="tx1"/>
                </a:solidFill>
                <a:latin typeface="Tahoma" charset="0"/>
                <a:ea typeface="ＭＳ Ｐゴシック" charset="0"/>
              </a:defRPr>
            </a:lvl6pPr>
            <a:lvl7pPr marL="914400" eaLnBrk="0" fontAlgn="base" hangingPunct="0">
              <a:spcBef>
                <a:spcPct val="0"/>
              </a:spcBef>
              <a:spcAft>
                <a:spcPct val="0"/>
              </a:spcAft>
              <a:defRPr sz="2400">
                <a:solidFill>
                  <a:schemeClr val="tx1"/>
                </a:solidFill>
                <a:latin typeface="Tahoma" charset="0"/>
                <a:ea typeface="ＭＳ Ｐゴシック" charset="0"/>
              </a:defRPr>
            </a:lvl7pPr>
            <a:lvl8pPr marL="1371600" eaLnBrk="0" fontAlgn="base" hangingPunct="0">
              <a:spcBef>
                <a:spcPct val="0"/>
              </a:spcBef>
              <a:spcAft>
                <a:spcPct val="0"/>
              </a:spcAft>
              <a:defRPr sz="2400">
                <a:solidFill>
                  <a:schemeClr val="tx1"/>
                </a:solidFill>
                <a:latin typeface="Tahoma" charset="0"/>
                <a:ea typeface="ＭＳ Ｐゴシック" charset="0"/>
              </a:defRPr>
            </a:lvl8pPr>
            <a:lvl9pPr marL="1828800" eaLnBrk="0" fontAlgn="base" hangingPunct="0">
              <a:spcBef>
                <a:spcPct val="0"/>
              </a:spcBef>
              <a:spcAft>
                <a:spcPct val="0"/>
              </a:spcAft>
              <a:defRPr sz="2400">
                <a:solidFill>
                  <a:schemeClr val="tx1"/>
                </a:solidFill>
                <a:latin typeface="Tahoma" charset="0"/>
                <a:ea typeface="ＭＳ Ｐゴシック" charset="0"/>
              </a:defRPr>
            </a:lvl9pPr>
          </a:lstStyle>
          <a:p>
            <a:pPr algn="ctr">
              <a:lnSpc>
                <a:spcPct val="98000"/>
              </a:lnSpc>
              <a:spcBef>
                <a:spcPct val="50000"/>
              </a:spcBef>
            </a:pPr>
            <a:r>
              <a:rPr lang="en-GB" sz="1600">
                <a:latin typeface="Arial" charset="0"/>
                <a:ea typeface="MS PGothic" charset="0"/>
                <a:cs typeface="MS PGothic" charset="0"/>
              </a:rPr>
              <a:t>3.6-4.0</a:t>
            </a:r>
            <a:endParaRPr lang="de-DE" sz="1600">
              <a:latin typeface="Arial" charset="0"/>
              <a:ea typeface="MS PGothic" charset="0"/>
              <a:cs typeface="MS PGothic" charset="0"/>
            </a:endParaRPr>
          </a:p>
        </p:txBody>
      </p:sp>
      <p:sp>
        <p:nvSpPr>
          <p:cNvPr id="24590" name="Text Box 29"/>
          <p:cNvSpPr txBox="1">
            <a:spLocks noChangeArrowheads="1"/>
          </p:cNvSpPr>
          <p:nvPr/>
        </p:nvSpPr>
        <p:spPr bwMode="auto">
          <a:xfrm>
            <a:off x="6865938" y="6299200"/>
            <a:ext cx="817562" cy="33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1414" tIns="45708" rIns="91414" bIns="45708">
            <a:spAutoFit/>
          </a:bodyPr>
          <a:lstStyle>
            <a:lvl1pPr eaLnBrk="0" hangingPunct="0">
              <a:defRPr sz="2400">
                <a:solidFill>
                  <a:schemeClr val="tx1"/>
                </a:solidFill>
                <a:latin typeface="Tahoma" charset="0"/>
                <a:ea typeface="ＭＳ Ｐゴシック" charset="0"/>
                <a:cs typeface="ＭＳ Ｐゴシック" charset="0"/>
              </a:defRPr>
            </a:lvl1pPr>
            <a:lvl2pPr marL="37931725" indent="-37474525" eaLnBrk="0" hangingPunct="0">
              <a:defRPr sz="2400">
                <a:solidFill>
                  <a:schemeClr val="tx1"/>
                </a:solidFill>
                <a:latin typeface="Tahoma" charset="0"/>
                <a:ea typeface="ＭＳ Ｐゴシック" charset="0"/>
              </a:defRPr>
            </a:lvl2pPr>
            <a:lvl3pPr eaLnBrk="0" hangingPunct="0">
              <a:defRPr sz="2400">
                <a:solidFill>
                  <a:schemeClr val="tx1"/>
                </a:solidFill>
                <a:latin typeface="Tahoma" charset="0"/>
                <a:ea typeface="ＭＳ Ｐゴシック" charset="0"/>
              </a:defRPr>
            </a:lvl3pPr>
            <a:lvl4pPr eaLnBrk="0" hangingPunct="0">
              <a:defRPr sz="2400">
                <a:solidFill>
                  <a:schemeClr val="tx1"/>
                </a:solidFill>
                <a:latin typeface="Tahoma" charset="0"/>
                <a:ea typeface="ＭＳ Ｐゴシック" charset="0"/>
              </a:defRPr>
            </a:lvl4pPr>
            <a:lvl5pPr eaLnBrk="0" hangingPunct="0">
              <a:defRPr sz="2400">
                <a:solidFill>
                  <a:schemeClr val="tx1"/>
                </a:solidFill>
                <a:latin typeface="Tahoma" charset="0"/>
                <a:ea typeface="ＭＳ Ｐゴシック" charset="0"/>
              </a:defRPr>
            </a:lvl5pPr>
            <a:lvl6pPr marL="457200" eaLnBrk="0" fontAlgn="base" hangingPunct="0">
              <a:spcBef>
                <a:spcPct val="0"/>
              </a:spcBef>
              <a:spcAft>
                <a:spcPct val="0"/>
              </a:spcAft>
              <a:defRPr sz="2400">
                <a:solidFill>
                  <a:schemeClr val="tx1"/>
                </a:solidFill>
                <a:latin typeface="Tahoma" charset="0"/>
                <a:ea typeface="ＭＳ Ｐゴシック" charset="0"/>
              </a:defRPr>
            </a:lvl6pPr>
            <a:lvl7pPr marL="914400" eaLnBrk="0" fontAlgn="base" hangingPunct="0">
              <a:spcBef>
                <a:spcPct val="0"/>
              </a:spcBef>
              <a:spcAft>
                <a:spcPct val="0"/>
              </a:spcAft>
              <a:defRPr sz="2400">
                <a:solidFill>
                  <a:schemeClr val="tx1"/>
                </a:solidFill>
                <a:latin typeface="Tahoma" charset="0"/>
                <a:ea typeface="ＭＳ Ｐゴシック" charset="0"/>
              </a:defRPr>
            </a:lvl7pPr>
            <a:lvl8pPr marL="1371600" eaLnBrk="0" fontAlgn="base" hangingPunct="0">
              <a:spcBef>
                <a:spcPct val="0"/>
              </a:spcBef>
              <a:spcAft>
                <a:spcPct val="0"/>
              </a:spcAft>
              <a:defRPr sz="2400">
                <a:solidFill>
                  <a:schemeClr val="tx1"/>
                </a:solidFill>
                <a:latin typeface="Tahoma" charset="0"/>
                <a:ea typeface="ＭＳ Ｐゴシック" charset="0"/>
              </a:defRPr>
            </a:lvl8pPr>
            <a:lvl9pPr marL="1828800" eaLnBrk="0" fontAlgn="base" hangingPunct="0">
              <a:spcBef>
                <a:spcPct val="0"/>
              </a:spcBef>
              <a:spcAft>
                <a:spcPct val="0"/>
              </a:spcAft>
              <a:defRPr sz="2400">
                <a:solidFill>
                  <a:schemeClr val="tx1"/>
                </a:solidFill>
                <a:latin typeface="Tahoma" charset="0"/>
                <a:ea typeface="ＭＳ Ｐゴシック" charset="0"/>
              </a:defRPr>
            </a:lvl9pPr>
          </a:lstStyle>
          <a:p>
            <a:pPr algn="ctr">
              <a:lnSpc>
                <a:spcPct val="98000"/>
              </a:lnSpc>
              <a:spcBef>
                <a:spcPct val="50000"/>
              </a:spcBef>
            </a:pPr>
            <a:r>
              <a:rPr lang="en-GB" sz="1600">
                <a:latin typeface="Arial" charset="0"/>
                <a:ea typeface="MS PGothic" charset="0"/>
                <a:cs typeface="MS PGothic" charset="0"/>
              </a:rPr>
              <a:t>4.1-4.5</a:t>
            </a:r>
            <a:endParaRPr lang="de-DE" sz="1600">
              <a:latin typeface="Arial" charset="0"/>
              <a:ea typeface="MS PGothic" charset="0"/>
              <a:cs typeface="MS PGothic" charset="0"/>
            </a:endParaRPr>
          </a:p>
        </p:txBody>
      </p:sp>
      <p:sp>
        <p:nvSpPr>
          <p:cNvPr id="24591" name="Text Box 30"/>
          <p:cNvSpPr txBox="1">
            <a:spLocks noChangeArrowheads="1"/>
          </p:cNvSpPr>
          <p:nvPr/>
        </p:nvSpPr>
        <p:spPr bwMode="auto">
          <a:xfrm>
            <a:off x="7927975" y="6299200"/>
            <a:ext cx="585788" cy="33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1414" tIns="45708" rIns="91414" bIns="45708">
            <a:spAutoFit/>
          </a:bodyPr>
          <a:lstStyle>
            <a:lvl1pPr eaLnBrk="0" hangingPunct="0">
              <a:defRPr sz="2400">
                <a:solidFill>
                  <a:schemeClr val="tx1"/>
                </a:solidFill>
                <a:latin typeface="Tahoma" charset="0"/>
                <a:ea typeface="ＭＳ Ｐゴシック" charset="0"/>
                <a:cs typeface="ＭＳ Ｐゴシック" charset="0"/>
              </a:defRPr>
            </a:lvl1pPr>
            <a:lvl2pPr marL="37931725" indent="-37474525" eaLnBrk="0" hangingPunct="0">
              <a:defRPr sz="2400">
                <a:solidFill>
                  <a:schemeClr val="tx1"/>
                </a:solidFill>
                <a:latin typeface="Tahoma" charset="0"/>
                <a:ea typeface="ＭＳ Ｐゴシック" charset="0"/>
              </a:defRPr>
            </a:lvl2pPr>
            <a:lvl3pPr eaLnBrk="0" hangingPunct="0">
              <a:defRPr sz="2400">
                <a:solidFill>
                  <a:schemeClr val="tx1"/>
                </a:solidFill>
                <a:latin typeface="Tahoma" charset="0"/>
                <a:ea typeface="ＭＳ Ｐゴシック" charset="0"/>
              </a:defRPr>
            </a:lvl3pPr>
            <a:lvl4pPr eaLnBrk="0" hangingPunct="0">
              <a:defRPr sz="2400">
                <a:solidFill>
                  <a:schemeClr val="tx1"/>
                </a:solidFill>
                <a:latin typeface="Tahoma" charset="0"/>
                <a:ea typeface="ＭＳ Ｐゴシック" charset="0"/>
              </a:defRPr>
            </a:lvl4pPr>
            <a:lvl5pPr eaLnBrk="0" hangingPunct="0">
              <a:defRPr sz="2400">
                <a:solidFill>
                  <a:schemeClr val="tx1"/>
                </a:solidFill>
                <a:latin typeface="Tahoma" charset="0"/>
                <a:ea typeface="ＭＳ Ｐゴシック" charset="0"/>
              </a:defRPr>
            </a:lvl5pPr>
            <a:lvl6pPr marL="457200" eaLnBrk="0" fontAlgn="base" hangingPunct="0">
              <a:spcBef>
                <a:spcPct val="0"/>
              </a:spcBef>
              <a:spcAft>
                <a:spcPct val="0"/>
              </a:spcAft>
              <a:defRPr sz="2400">
                <a:solidFill>
                  <a:schemeClr val="tx1"/>
                </a:solidFill>
                <a:latin typeface="Tahoma" charset="0"/>
                <a:ea typeface="ＭＳ Ｐゴシック" charset="0"/>
              </a:defRPr>
            </a:lvl6pPr>
            <a:lvl7pPr marL="914400" eaLnBrk="0" fontAlgn="base" hangingPunct="0">
              <a:spcBef>
                <a:spcPct val="0"/>
              </a:spcBef>
              <a:spcAft>
                <a:spcPct val="0"/>
              </a:spcAft>
              <a:defRPr sz="2400">
                <a:solidFill>
                  <a:schemeClr val="tx1"/>
                </a:solidFill>
                <a:latin typeface="Tahoma" charset="0"/>
                <a:ea typeface="ＭＳ Ｐゴシック" charset="0"/>
              </a:defRPr>
            </a:lvl7pPr>
            <a:lvl8pPr marL="1371600" eaLnBrk="0" fontAlgn="base" hangingPunct="0">
              <a:spcBef>
                <a:spcPct val="0"/>
              </a:spcBef>
              <a:spcAft>
                <a:spcPct val="0"/>
              </a:spcAft>
              <a:defRPr sz="2400">
                <a:solidFill>
                  <a:schemeClr val="tx1"/>
                </a:solidFill>
                <a:latin typeface="Tahoma" charset="0"/>
                <a:ea typeface="ＭＳ Ｐゴシック" charset="0"/>
              </a:defRPr>
            </a:lvl8pPr>
            <a:lvl9pPr marL="1828800" eaLnBrk="0" fontAlgn="base" hangingPunct="0">
              <a:spcBef>
                <a:spcPct val="0"/>
              </a:spcBef>
              <a:spcAft>
                <a:spcPct val="0"/>
              </a:spcAft>
              <a:defRPr sz="2400">
                <a:solidFill>
                  <a:schemeClr val="tx1"/>
                </a:solidFill>
                <a:latin typeface="Tahoma" charset="0"/>
                <a:ea typeface="ＭＳ Ｐゴシック" charset="0"/>
              </a:defRPr>
            </a:lvl9pPr>
          </a:lstStyle>
          <a:p>
            <a:pPr algn="ctr">
              <a:lnSpc>
                <a:spcPct val="98000"/>
              </a:lnSpc>
              <a:spcBef>
                <a:spcPct val="50000"/>
              </a:spcBef>
            </a:pPr>
            <a:r>
              <a:rPr lang="en-GB" sz="1600">
                <a:latin typeface="Arial" charset="0"/>
                <a:ea typeface="MS PGothic" charset="0"/>
                <a:cs typeface="MS PGothic" charset="0"/>
              </a:rPr>
              <a:t>&gt;4.5</a:t>
            </a:r>
            <a:endParaRPr lang="de-DE" sz="1600">
              <a:latin typeface="Arial" charset="0"/>
              <a:ea typeface="MS PGothic" charset="0"/>
              <a:cs typeface="MS PGothic" charset="0"/>
            </a:endParaRPr>
          </a:p>
        </p:txBody>
      </p:sp>
      <p:sp>
        <p:nvSpPr>
          <p:cNvPr id="24592" name="Text Box 31"/>
          <p:cNvSpPr txBox="1">
            <a:spLocks noChangeArrowheads="1"/>
          </p:cNvSpPr>
          <p:nvPr/>
        </p:nvSpPr>
        <p:spPr bwMode="auto">
          <a:xfrm>
            <a:off x="693738" y="6037263"/>
            <a:ext cx="296862" cy="33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1414" tIns="45708" rIns="91414" bIns="45708">
            <a:spAutoFit/>
          </a:bodyPr>
          <a:lstStyle>
            <a:lvl1pPr eaLnBrk="0" hangingPunct="0">
              <a:defRPr sz="2400">
                <a:solidFill>
                  <a:schemeClr val="tx1"/>
                </a:solidFill>
                <a:latin typeface="Tahoma" charset="0"/>
                <a:ea typeface="ＭＳ Ｐゴシック" charset="0"/>
                <a:cs typeface="ＭＳ Ｐゴシック" charset="0"/>
              </a:defRPr>
            </a:lvl1pPr>
            <a:lvl2pPr marL="37931725" indent="-37474525" eaLnBrk="0" hangingPunct="0">
              <a:defRPr sz="2400">
                <a:solidFill>
                  <a:schemeClr val="tx1"/>
                </a:solidFill>
                <a:latin typeface="Tahoma" charset="0"/>
                <a:ea typeface="ＭＳ Ｐゴシック" charset="0"/>
              </a:defRPr>
            </a:lvl2pPr>
            <a:lvl3pPr eaLnBrk="0" hangingPunct="0">
              <a:defRPr sz="2400">
                <a:solidFill>
                  <a:schemeClr val="tx1"/>
                </a:solidFill>
                <a:latin typeface="Tahoma" charset="0"/>
                <a:ea typeface="ＭＳ Ｐゴシック" charset="0"/>
              </a:defRPr>
            </a:lvl3pPr>
            <a:lvl4pPr eaLnBrk="0" hangingPunct="0">
              <a:defRPr sz="2400">
                <a:solidFill>
                  <a:schemeClr val="tx1"/>
                </a:solidFill>
                <a:latin typeface="Tahoma" charset="0"/>
                <a:ea typeface="ＭＳ Ｐゴシック" charset="0"/>
              </a:defRPr>
            </a:lvl4pPr>
            <a:lvl5pPr eaLnBrk="0" hangingPunct="0">
              <a:defRPr sz="2400">
                <a:solidFill>
                  <a:schemeClr val="tx1"/>
                </a:solidFill>
                <a:latin typeface="Tahoma" charset="0"/>
                <a:ea typeface="ＭＳ Ｐゴシック" charset="0"/>
              </a:defRPr>
            </a:lvl5pPr>
            <a:lvl6pPr marL="457200" eaLnBrk="0" fontAlgn="base" hangingPunct="0">
              <a:spcBef>
                <a:spcPct val="0"/>
              </a:spcBef>
              <a:spcAft>
                <a:spcPct val="0"/>
              </a:spcAft>
              <a:defRPr sz="2400">
                <a:solidFill>
                  <a:schemeClr val="tx1"/>
                </a:solidFill>
                <a:latin typeface="Tahoma" charset="0"/>
                <a:ea typeface="ＭＳ Ｐゴシック" charset="0"/>
              </a:defRPr>
            </a:lvl6pPr>
            <a:lvl7pPr marL="914400" eaLnBrk="0" fontAlgn="base" hangingPunct="0">
              <a:spcBef>
                <a:spcPct val="0"/>
              </a:spcBef>
              <a:spcAft>
                <a:spcPct val="0"/>
              </a:spcAft>
              <a:defRPr sz="2400">
                <a:solidFill>
                  <a:schemeClr val="tx1"/>
                </a:solidFill>
                <a:latin typeface="Tahoma" charset="0"/>
                <a:ea typeface="ＭＳ Ｐゴシック" charset="0"/>
              </a:defRPr>
            </a:lvl7pPr>
            <a:lvl8pPr marL="1371600" eaLnBrk="0" fontAlgn="base" hangingPunct="0">
              <a:spcBef>
                <a:spcPct val="0"/>
              </a:spcBef>
              <a:spcAft>
                <a:spcPct val="0"/>
              </a:spcAft>
              <a:defRPr sz="2400">
                <a:solidFill>
                  <a:schemeClr val="tx1"/>
                </a:solidFill>
                <a:latin typeface="Tahoma" charset="0"/>
                <a:ea typeface="ＭＳ Ｐゴシック" charset="0"/>
              </a:defRPr>
            </a:lvl8pPr>
            <a:lvl9pPr marL="1828800" eaLnBrk="0" fontAlgn="base" hangingPunct="0">
              <a:spcBef>
                <a:spcPct val="0"/>
              </a:spcBef>
              <a:spcAft>
                <a:spcPct val="0"/>
              </a:spcAft>
              <a:defRPr sz="2400">
                <a:solidFill>
                  <a:schemeClr val="tx1"/>
                </a:solidFill>
                <a:latin typeface="Tahoma" charset="0"/>
                <a:ea typeface="ＭＳ Ｐゴシック" charset="0"/>
              </a:defRPr>
            </a:lvl9pPr>
          </a:lstStyle>
          <a:p>
            <a:pPr algn="ctr">
              <a:lnSpc>
                <a:spcPct val="98000"/>
              </a:lnSpc>
              <a:spcBef>
                <a:spcPct val="50000"/>
              </a:spcBef>
            </a:pPr>
            <a:r>
              <a:rPr lang="en-GB" sz="1600">
                <a:latin typeface="Arial" charset="0"/>
                <a:ea typeface="MS PGothic" charset="0"/>
                <a:cs typeface="MS PGothic" charset="0"/>
              </a:rPr>
              <a:t>0</a:t>
            </a:r>
            <a:endParaRPr lang="de-DE" sz="1600">
              <a:latin typeface="Arial" charset="0"/>
              <a:ea typeface="MS PGothic" charset="0"/>
              <a:cs typeface="MS PGothic" charset="0"/>
            </a:endParaRPr>
          </a:p>
        </p:txBody>
      </p:sp>
      <p:sp>
        <p:nvSpPr>
          <p:cNvPr id="24593" name="Text Box 32"/>
          <p:cNvSpPr txBox="1">
            <a:spLocks noChangeArrowheads="1"/>
          </p:cNvSpPr>
          <p:nvPr/>
        </p:nvSpPr>
        <p:spPr bwMode="auto">
          <a:xfrm>
            <a:off x="638175" y="5037138"/>
            <a:ext cx="409575" cy="33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1414" tIns="45708" rIns="91414" bIns="45708">
            <a:spAutoFit/>
          </a:bodyPr>
          <a:lstStyle>
            <a:lvl1pPr eaLnBrk="0" hangingPunct="0">
              <a:defRPr sz="2400">
                <a:solidFill>
                  <a:schemeClr val="tx1"/>
                </a:solidFill>
                <a:latin typeface="Tahoma" charset="0"/>
                <a:ea typeface="ＭＳ Ｐゴシック" charset="0"/>
                <a:cs typeface="ＭＳ Ｐゴシック" charset="0"/>
              </a:defRPr>
            </a:lvl1pPr>
            <a:lvl2pPr marL="37931725" indent="-37474525" eaLnBrk="0" hangingPunct="0">
              <a:defRPr sz="2400">
                <a:solidFill>
                  <a:schemeClr val="tx1"/>
                </a:solidFill>
                <a:latin typeface="Tahoma" charset="0"/>
                <a:ea typeface="ＭＳ Ｐゴシック" charset="0"/>
              </a:defRPr>
            </a:lvl2pPr>
            <a:lvl3pPr eaLnBrk="0" hangingPunct="0">
              <a:defRPr sz="2400">
                <a:solidFill>
                  <a:schemeClr val="tx1"/>
                </a:solidFill>
                <a:latin typeface="Tahoma" charset="0"/>
                <a:ea typeface="ＭＳ Ｐゴシック" charset="0"/>
              </a:defRPr>
            </a:lvl3pPr>
            <a:lvl4pPr eaLnBrk="0" hangingPunct="0">
              <a:defRPr sz="2400">
                <a:solidFill>
                  <a:schemeClr val="tx1"/>
                </a:solidFill>
                <a:latin typeface="Tahoma" charset="0"/>
                <a:ea typeface="ＭＳ Ｐゴシック" charset="0"/>
              </a:defRPr>
            </a:lvl4pPr>
            <a:lvl5pPr eaLnBrk="0" hangingPunct="0">
              <a:defRPr sz="2400">
                <a:solidFill>
                  <a:schemeClr val="tx1"/>
                </a:solidFill>
                <a:latin typeface="Tahoma" charset="0"/>
                <a:ea typeface="ＭＳ Ｐゴシック" charset="0"/>
              </a:defRPr>
            </a:lvl5pPr>
            <a:lvl6pPr marL="457200" eaLnBrk="0" fontAlgn="base" hangingPunct="0">
              <a:spcBef>
                <a:spcPct val="0"/>
              </a:spcBef>
              <a:spcAft>
                <a:spcPct val="0"/>
              </a:spcAft>
              <a:defRPr sz="2400">
                <a:solidFill>
                  <a:schemeClr val="tx1"/>
                </a:solidFill>
                <a:latin typeface="Tahoma" charset="0"/>
                <a:ea typeface="ＭＳ Ｐゴシック" charset="0"/>
              </a:defRPr>
            </a:lvl6pPr>
            <a:lvl7pPr marL="914400" eaLnBrk="0" fontAlgn="base" hangingPunct="0">
              <a:spcBef>
                <a:spcPct val="0"/>
              </a:spcBef>
              <a:spcAft>
                <a:spcPct val="0"/>
              </a:spcAft>
              <a:defRPr sz="2400">
                <a:solidFill>
                  <a:schemeClr val="tx1"/>
                </a:solidFill>
                <a:latin typeface="Tahoma" charset="0"/>
                <a:ea typeface="ＭＳ Ｐゴシック" charset="0"/>
              </a:defRPr>
            </a:lvl7pPr>
            <a:lvl8pPr marL="1371600" eaLnBrk="0" fontAlgn="base" hangingPunct="0">
              <a:spcBef>
                <a:spcPct val="0"/>
              </a:spcBef>
              <a:spcAft>
                <a:spcPct val="0"/>
              </a:spcAft>
              <a:defRPr sz="2400">
                <a:solidFill>
                  <a:schemeClr val="tx1"/>
                </a:solidFill>
                <a:latin typeface="Tahoma" charset="0"/>
                <a:ea typeface="ＭＳ Ｐゴシック" charset="0"/>
              </a:defRPr>
            </a:lvl8pPr>
            <a:lvl9pPr marL="1828800" eaLnBrk="0" fontAlgn="base" hangingPunct="0">
              <a:spcBef>
                <a:spcPct val="0"/>
              </a:spcBef>
              <a:spcAft>
                <a:spcPct val="0"/>
              </a:spcAft>
              <a:defRPr sz="2400">
                <a:solidFill>
                  <a:schemeClr val="tx1"/>
                </a:solidFill>
                <a:latin typeface="Tahoma" charset="0"/>
                <a:ea typeface="ＭＳ Ｐゴシック" charset="0"/>
              </a:defRPr>
            </a:lvl9pPr>
          </a:lstStyle>
          <a:p>
            <a:pPr algn="ctr">
              <a:lnSpc>
                <a:spcPct val="98000"/>
              </a:lnSpc>
              <a:spcBef>
                <a:spcPct val="50000"/>
              </a:spcBef>
            </a:pPr>
            <a:r>
              <a:rPr lang="en-GB" sz="1600">
                <a:latin typeface="Arial" charset="0"/>
                <a:ea typeface="MS PGothic" charset="0"/>
                <a:cs typeface="MS PGothic" charset="0"/>
              </a:rPr>
              <a:t>20</a:t>
            </a:r>
            <a:endParaRPr lang="de-DE" sz="1600">
              <a:latin typeface="Arial" charset="0"/>
              <a:ea typeface="MS PGothic" charset="0"/>
              <a:cs typeface="MS PGothic" charset="0"/>
            </a:endParaRPr>
          </a:p>
        </p:txBody>
      </p:sp>
      <p:sp>
        <p:nvSpPr>
          <p:cNvPr id="24594" name="Text Box 33"/>
          <p:cNvSpPr txBox="1">
            <a:spLocks noChangeArrowheads="1"/>
          </p:cNvSpPr>
          <p:nvPr/>
        </p:nvSpPr>
        <p:spPr bwMode="auto">
          <a:xfrm>
            <a:off x="638175" y="4035425"/>
            <a:ext cx="409575" cy="33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1414" tIns="45708" rIns="91414" bIns="45708">
            <a:spAutoFit/>
          </a:bodyPr>
          <a:lstStyle>
            <a:lvl1pPr eaLnBrk="0" hangingPunct="0">
              <a:defRPr sz="2400">
                <a:solidFill>
                  <a:schemeClr val="tx1"/>
                </a:solidFill>
                <a:latin typeface="Tahoma" charset="0"/>
                <a:ea typeface="ＭＳ Ｐゴシック" charset="0"/>
                <a:cs typeface="ＭＳ Ｐゴシック" charset="0"/>
              </a:defRPr>
            </a:lvl1pPr>
            <a:lvl2pPr marL="37931725" indent="-37474525" eaLnBrk="0" hangingPunct="0">
              <a:defRPr sz="2400">
                <a:solidFill>
                  <a:schemeClr val="tx1"/>
                </a:solidFill>
                <a:latin typeface="Tahoma" charset="0"/>
                <a:ea typeface="ＭＳ Ｐゴシック" charset="0"/>
              </a:defRPr>
            </a:lvl2pPr>
            <a:lvl3pPr eaLnBrk="0" hangingPunct="0">
              <a:defRPr sz="2400">
                <a:solidFill>
                  <a:schemeClr val="tx1"/>
                </a:solidFill>
                <a:latin typeface="Tahoma" charset="0"/>
                <a:ea typeface="ＭＳ Ｐゴシック" charset="0"/>
              </a:defRPr>
            </a:lvl3pPr>
            <a:lvl4pPr eaLnBrk="0" hangingPunct="0">
              <a:defRPr sz="2400">
                <a:solidFill>
                  <a:schemeClr val="tx1"/>
                </a:solidFill>
                <a:latin typeface="Tahoma" charset="0"/>
                <a:ea typeface="ＭＳ Ｐゴシック" charset="0"/>
              </a:defRPr>
            </a:lvl4pPr>
            <a:lvl5pPr eaLnBrk="0" hangingPunct="0">
              <a:defRPr sz="2400">
                <a:solidFill>
                  <a:schemeClr val="tx1"/>
                </a:solidFill>
                <a:latin typeface="Tahoma" charset="0"/>
                <a:ea typeface="ＭＳ Ｐゴシック" charset="0"/>
              </a:defRPr>
            </a:lvl5pPr>
            <a:lvl6pPr marL="457200" eaLnBrk="0" fontAlgn="base" hangingPunct="0">
              <a:spcBef>
                <a:spcPct val="0"/>
              </a:spcBef>
              <a:spcAft>
                <a:spcPct val="0"/>
              </a:spcAft>
              <a:defRPr sz="2400">
                <a:solidFill>
                  <a:schemeClr val="tx1"/>
                </a:solidFill>
                <a:latin typeface="Tahoma" charset="0"/>
                <a:ea typeface="ＭＳ Ｐゴシック" charset="0"/>
              </a:defRPr>
            </a:lvl6pPr>
            <a:lvl7pPr marL="914400" eaLnBrk="0" fontAlgn="base" hangingPunct="0">
              <a:spcBef>
                <a:spcPct val="0"/>
              </a:spcBef>
              <a:spcAft>
                <a:spcPct val="0"/>
              </a:spcAft>
              <a:defRPr sz="2400">
                <a:solidFill>
                  <a:schemeClr val="tx1"/>
                </a:solidFill>
                <a:latin typeface="Tahoma" charset="0"/>
                <a:ea typeface="ＭＳ Ｐゴシック" charset="0"/>
              </a:defRPr>
            </a:lvl7pPr>
            <a:lvl8pPr marL="1371600" eaLnBrk="0" fontAlgn="base" hangingPunct="0">
              <a:spcBef>
                <a:spcPct val="0"/>
              </a:spcBef>
              <a:spcAft>
                <a:spcPct val="0"/>
              </a:spcAft>
              <a:defRPr sz="2400">
                <a:solidFill>
                  <a:schemeClr val="tx1"/>
                </a:solidFill>
                <a:latin typeface="Tahoma" charset="0"/>
                <a:ea typeface="ＭＳ Ｐゴシック" charset="0"/>
              </a:defRPr>
            </a:lvl8pPr>
            <a:lvl9pPr marL="1828800" eaLnBrk="0" fontAlgn="base" hangingPunct="0">
              <a:spcBef>
                <a:spcPct val="0"/>
              </a:spcBef>
              <a:spcAft>
                <a:spcPct val="0"/>
              </a:spcAft>
              <a:defRPr sz="2400">
                <a:solidFill>
                  <a:schemeClr val="tx1"/>
                </a:solidFill>
                <a:latin typeface="Tahoma" charset="0"/>
                <a:ea typeface="ＭＳ Ｐゴシック" charset="0"/>
              </a:defRPr>
            </a:lvl9pPr>
          </a:lstStyle>
          <a:p>
            <a:pPr algn="ctr">
              <a:lnSpc>
                <a:spcPct val="98000"/>
              </a:lnSpc>
              <a:spcBef>
                <a:spcPct val="50000"/>
              </a:spcBef>
            </a:pPr>
            <a:r>
              <a:rPr lang="en-GB" sz="1600">
                <a:latin typeface="Arial" charset="0"/>
                <a:ea typeface="MS PGothic" charset="0"/>
                <a:cs typeface="MS PGothic" charset="0"/>
              </a:rPr>
              <a:t>40</a:t>
            </a:r>
            <a:endParaRPr lang="de-DE" sz="1600">
              <a:latin typeface="Arial" charset="0"/>
              <a:ea typeface="MS PGothic" charset="0"/>
              <a:cs typeface="MS PGothic" charset="0"/>
            </a:endParaRPr>
          </a:p>
        </p:txBody>
      </p:sp>
      <p:sp>
        <p:nvSpPr>
          <p:cNvPr id="24595" name="Text Box 34"/>
          <p:cNvSpPr txBox="1">
            <a:spLocks noChangeArrowheads="1"/>
          </p:cNvSpPr>
          <p:nvPr/>
        </p:nvSpPr>
        <p:spPr bwMode="auto">
          <a:xfrm>
            <a:off x="638175" y="3048000"/>
            <a:ext cx="409575" cy="33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1414" tIns="45708" rIns="91414" bIns="45708">
            <a:spAutoFit/>
          </a:bodyPr>
          <a:lstStyle>
            <a:lvl1pPr eaLnBrk="0" hangingPunct="0">
              <a:defRPr sz="2400">
                <a:solidFill>
                  <a:schemeClr val="tx1"/>
                </a:solidFill>
                <a:latin typeface="Tahoma" charset="0"/>
                <a:ea typeface="ＭＳ Ｐゴシック" charset="0"/>
                <a:cs typeface="ＭＳ Ｐゴシック" charset="0"/>
              </a:defRPr>
            </a:lvl1pPr>
            <a:lvl2pPr marL="37931725" indent="-37474525" eaLnBrk="0" hangingPunct="0">
              <a:defRPr sz="2400">
                <a:solidFill>
                  <a:schemeClr val="tx1"/>
                </a:solidFill>
                <a:latin typeface="Tahoma" charset="0"/>
                <a:ea typeface="ＭＳ Ｐゴシック" charset="0"/>
              </a:defRPr>
            </a:lvl2pPr>
            <a:lvl3pPr eaLnBrk="0" hangingPunct="0">
              <a:defRPr sz="2400">
                <a:solidFill>
                  <a:schemeClr val="tx1"/>
                </a:solidFill>
                <a:latin typeface="Tahoma" charset="0"/>
                <a:ea typeface="ＭＳ Ｐゴシック" charset="0"/>
              </a:defRPr>
            </a:lvl3pPr>
            <a:lvl4pPr eaLnBrk="0" hangingPunct="0">
              <a:defRPr sz="2400">
                <a:solidFill>
                  <a:schemeClr val="tx1"/>
                </a:solidFill>
                <a:latin typeface="Tahoma" charset="0"/>
                <a:ea typeface="ＭＳ Ｐゴシック" charset="0"/>
              </a:defRPr>
            </a:lvl4pPr>
            <a:lvl5pPr eaLnBrk="0" hangingPunct="0">
              <a:defRPr sz="2400">
                <a:solidFill>
                  <a:schemeClr val="tx1"/>
                </a:solidFill>
                <a:latin typeface="Tahoma" charset="0"/>
                <a:ea typeface="ＭＳ Ｐゴシック" charset="0"/>
              </a:defRPr>
            </a:lvl5pPr>
            <a:lvl6pPr marL="457200" eaLnBrk="0" fontAlgn="base" hangingPunct="0">
              <a:spcBef>
                <a:spcPct val="0"/>
              </a:spcBef>
              <a:spcAft>
                <a:spcPct val="0"/>
              </a:spcAft>
              <a:defRPr sz="2400">
                <a:solidFill>
                  <a:schemeClr val="tx1"/>
                </a:solidFill>
                <a:latin typeface="Tahoma" charset="0"/>
                <a:ea typeface="ＭＳ Ｐゴシック" charset="0"/>
              </a:defRPr>
            </a:lvl6pPr>
            <a:lvl7pPr marL="914400" eaLnBrk="0" fontAlgn="base" hangingPunct="0">
              <a:spcBef>
                <a:spcPct val="0"/>
              </a:spcBef>
              <a:spcAft>
                <a:spcPct val="0"/>
              </a:spcAft>
              <a:defRPr sz="2400">
                <a:solidFill>
                  <a:schemeClr val="tx1"/>
                </a:solidFill>
                <a:latin typeface="Tahoma" charset="0"/>
                <a:ea typeface="ＭＳ Ｐゴシック" charset="0"/>
              </a:defRPr>
            </a:lvl7pPr>
            <a:lvl8pPr marL="1371600" eaLnBrk="0" fontAlgn="base" hangingPunct="0">
              <a:spcBef>
                <a:spcPct val="0"/>
              </a:spcBef>
              <a:spcAft>
                <a:spcPct val="0"/>
              </a:spcAft>
              <a:defRPr sz="2400">
                <a:solidFill>
                  <a:schemeClr val="tx1"/>
                </a:solidFill>
                <a:latin typeface="Tahoma" charset="0"/>
                <a:ea typeface="ＭＳ Ｐゴシック" charset="0"/>
              </a:defRPr>
            </a:lvl8pPr>
            <a:lvl9pPr marL="1828800" eaLnBrk="0" fontAlgn="base" hangingPunct="0">
              <a:spcBef>
                <a:spcPct val="0"/>
              </a:spcBef>
              <a:spcAft>
                <a:spcPct val="0"/>
              </a:spcAft>
              <a:defRPr sz="2400">
                <a:solidFill>
                  <a:schemeClr val="tx1"/>
                </a:solidFill>
                <a:latin typeface="Tahoma" charset="0"/>
                <a:ea typeface="ＭＳ Ｐゴシック" charset="0"/>
              </a:defRPr>
            </a:lvl9pPr>
          </a:lstStyle>
          <a:p>
            <a:pPr algn="ctr">
              <a:lnSpc>
                <a:spcPct val="98000"/>
              </a:lnSpc>
              <a:spcBef>
                <a:spcPct val="50000"/>
              </a:spcBef>
            </a:pPr>
            <a:r>
              <a:rPr lang="en-GB" sz="1600">
                <a:latin typeface="Arial" charset="0"/>
                <a:ea typeface="MS PGothic" charset="0"/>
                <a:cs typeface="MS PGothic" charset="0"/>
              </a:rPr>
              <a:t>60</a:t>
            </a:r>
            <a:endParaRPr lang="de-DE" sz="1600">
              <a:latin typeface="Arial" charset="0"/>
              <a:ea typeface="MS PGothic" charset="0"/>
              <a:cs typeface="MS PGothic" charset="0"/>
            </a:endParaRPr>
          </a:p>
        </p:txBody>
      </p:sp>
      <p:sp>
        <p:nvSpPr>
          <p:cNvPr id="24596" name="Text Box 35"/>
          <p:cNvSpPr txBox="1">
            <a:spLocks noChangeArrowheads="1"/>
          </p:cNvSpPr>
          <p:nvPr/>
        </p:nvSpPr>
        <p:spPr bwMode="auto">
          <a:xfrm>
            <a:off x="638175" y="2062163"/>
            <a:ext cx="409575" cy="33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1414" tIns="45708" rIns="91414" bIns="45708">
            <a:spAutoFit/>
          </a:bodyPr>
          <a:lstStyle>
            <a:lvl1pPr eaLnBrk="0" hangingPunct="0">
              <a:defRPr sz="2400">
                <a:solidFill>
                  <a:schemeClr val="tx1"/>
                </a:solidFill>
                <a:latin typeface="Tahoma" charset="0"/>
                <a:ea typeface="ＭＳ Ｐゴシック" charset="0"/>
                <a:cs typeface="ＭＳ Ｐゴシック" charset="0"/>
              </a:defRPr>
            </a:lvl1pPr>
            <a:lvl2pPr marL="37931725" indent="-37474525" eaLnBrk="0" hangingPunct="0">
              <a:defRPr sz="2400">
                <a:solidFill>
                  <a:schemeClr val="tx1"/>
                </a:solidFill>
                <a:latin typeface="Tahoma" charset="0"/>
                <a:ea typeface="ＭＳ Ｐゴシック" charset="0"/>
              </a:defRPr>
            </a:lvl2pPr>
            <a:lvl3pPr eaLnBrk="0" hangingPunct="0">
              <a:defRPr sz="2400">
                <a:solidFill>
                  <a:schemeClr val="tx1"/>
                </a:solidFill>
                <a:latin typeface="Tahoma" charset="0"/>
                <a:ea typeface="ＭＳ Ｐゴシック" charset="0"/>
              </a:defRPr>
            </a:lvl3pPr>
            <a:lvl4pPr eaLnBrk="0" hangingPunct="0">
              <a:defRPr sz="2400">
                <a:solidFill>
                  <a:schemeClr val="tx1"/>
                </a:solidFill>
                <a:latin typeface="Tahoma" charset="0"/>
                <a:ea typeface="ＭＳ Ｐゴシック" charset="0"/>
              </a:defRPr>
            </a:lvl4pPr>
            <a:lvl5pPr eaLnBrk="0" hangingPunct="0">
              <a:defRPr sz="2400">
                <a:solidFill>
                  <a:schemeClr val="tx1"/>
                </a:solidFill>
                <a:latin typeface="Tahoma" charset="0"/>
                <a:ea typeface="ＭＳ Ｐゴシック" charset="0"/>
              </a:defRPr>
            </a:lvl5pPr>
            <a:lvl6pPr marL="457200" eaLnBrk="0" fontAlgn="base" hangingPunct="0">
              <a:spcBef>
                <a:spcPct val="0"/>
              </a:spcBef>
              <a:spcAft>
                <a:spcPct val="0"/>
              </a:spcAft>
              <a:defRPr sz="2400">
                <a:solidFill>
                  <a:schemeClr val="tx1"/>
                </a:solidFill>
                <a:latin typeface="Tahoma" charset="0"/>
                <a:ea typeface="ＭＳ Ｐゴシック" charset="0"/>
              </a:defRPr>
            </a:lvl6pPr>
            <a:lvl7pPr marL="914400" eaLnBrk="0" fontAlgn="base" hangingPunct="0">
              <a:spcBef>
                <a:spcPct val="0"/>
              </a:spcBef>
              <a:spcAft>
                <a:spcPct val="0"/>
              </a:spcAft>
              <a:defRPr sz="2400">
                <a:solidFill>
                  <a:schemeClr val="tx1"/>
                </a:solidFill>
                <a:latin typeface="Tahoma" charset="0"/>
                <a:ea typeface="ＭＳ Ｐゴシック" charset="0"/>
              </a:defRPr>
            </a:lvl7pPr>
            <a:lvl8pPr marL="1371600" eaLnBrk="0" fontAlgn="base" hangingPunct="0">
              <a:spcBef>
                <a:spcPct val="0"/>
              </a:spcBef>
              <a:spcAft>
                <a:spcPct val="0"/>
              </a:spcAft>
              <a:defRPr sz="2400">
                <a:solidFill>
                  <a:schemeClr val="tx1"/>
                </a:solidFill>
                <a:latin typeface="Tahoma" charset="0"/>
                <a:ea typeface="ＭＳ Ｐゴシック" charset="0"/>
              </a:defRPr>
            </a:lvl8pPr>
            <a:lvl9pPr marL="1828800" eaLnBrk="0" fontAlgn="base" hangingPunct="0">
              <a:spcBef>
                <a:spcPct val="0"/>
              </a:spcBef>
              <a:spcAft>
                <a:spcPct val="0"/>
              </a:spcAft>
              <a:defRPr sz="2400">
                <a:solidFill>
                  <a:schemeClr val="tx1"/>
                </a:solidFill>
                <a:latin typeface="Tahoma" charset="0"/>
                <a:ea typeface="ＭＳ Ｐゴシック" charset="0"/>
              </a:defRPr>
            </a:lvl9pPr>
          </a:lstStyle>
          <a:p>
            <a:pPr algn="ctr">
              <a:lnSpc>
                <a:spcPct val="98000"/>
              </a:lnSpc>
              <a:spcBef>
                <a:spcPct val="50000"/>
              </a:spcBef>
            </a:pPr>
            <a:r>
              <a:rPr lang="en-GB" sz="1600">
                <a:latin typeface="Arial" charset="0"/>
                <a:ea typeface="MS PGothic" charset="0"/>
                <a:cs typeface="MS PGothic" charset="0"/>
              </a:rPr>
              <a:t>80</a:t>
            </a:r>
            <a:endParaRPr lang="de-DE" sz="1600">
              <a:latin typeface="Arial" charset="0"/>
              <a:ea typeface="MS PGothic" charset="0"/>
              <a:cs typeface="MS PGothic" charset="0"/>
            </a:endParaRPr>
          </a:p>
        </p:txBody>
      </p:sp>
      <p:sp>
        <p:nvSpPr>
          <p:cNvPr id="24597" name="Text Box 37"/>
          <p:cNvSpPr txBox="1">
            <a:spLocks noChangeArrowheads="1"/>
          </p:cNvSpPr>
          <p:nvPr/>
        </p:nvSpPr>
        <p:spPr bwMode="auto">
          <a:xfrm rot="-5400000">
            <a:off x="-949325" y="3586163"/>
            <a:ext cx="2782887" cy="33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1414" tIns="45708" rIns="91414" bIns="45708">
            <a:spAutoFit/>
          </a:bodyPr>
          <a:lstStyle>
            <a:lvl1pPr eaLnBrk="0" hangingPunct="0">
              <a:defRPr sz="2400">
                <a:solidFill>
                  <a:schemeClr val="tx1"/>
                </a:solidFill>
                <a:latin typeface="Tahoma" charset="0"/>
                <a:ea typeface="ＭＳ Ｐゴシック" charset="0"/>
                <a:cs typeface="ＭＳ Ｐゴシック" charset="0"/>
              </a:defRPr>
            </a:lvl1pPr>
            <a:lvl2pPr marL="37931725" indent="-37474525" eaLnBrk="0" hangingPunct="0">
              <a:defRPr sz="2400">
                <a:solidFill>
                  <a:schemeClr val="tx1"/>
                </a:solidFill>
                <a:latin typeface="Tahoma" charset="0"/>
                <a:ea typeface="ＭＳ Ｐゴシック" charset="0"/>
              </a:defRPr>
            </a:lvl2pPr>
            <a:lvl3pPr eaLnBrk="0" hangingPunct="0">
              <a:defRPr sz="2400">
                <a:solidFill>
                  <a:schemeClr val="tx1"/>
                </a:solidFill>
                <a:latin typeface="Tahoma" charset="0"/>
                <a:ea typeface="ＭＳ Ｐゴシック" charset="0"/>
              </a:defRPr>
            </a:lvl3pPr>
            <a:lvl4pPr eaLnBrk="0" hangingPunct="0">
              <a:defRPr sz="2400">
                <a:solidFill>
                  <a:schemeClr val="tx1"/>
                </a:solidFill>
                <a:latin typeface="Tahoma" charset="0"/>
                <a:ea typeface="ＭＳ Ｐゴシック" charset="0"/>
              </a:defRPr>
            </a:lvl4pPr>
            <a:lvl5pPr eaLnBrk="0" hangingPunct="0">
              <a:defRPr sz="2400">
                <a:solidFill>
                  <a:schemeClr val="tx1"/>
                </a:solidFill>
                <a:latin typeface="Tahoma" charset="0"/>
                <a:ea typeface="ＭＳ Ｐゴシック" charset="0"/>
              </a:defRPr>
            </a:lvl5pPr>
            <a:lvl6pPr marL="457200" eaLnBrk="0" fontAlgn="base" hangingPunct="0">
              <a:spcBef>
                <a:spcPct val="0"/>
              </a:spcBef>
              <a:spcAft>
                <a:spcPct val="0"/>
              </a:spcAft>
              <a:defRPr sz="2400">
                <a:solidFill>
                  <a:schemeClr val="tx1"/>
                </a:solidFill>
                <a:latin typeface="Tahoma" charset="0"/>
                <a:ea typeface="ＭＳ Ｐゴシック" charset="0"/>
              </a:defRPr>
            </a:lvl6pPr>
            <a:lvl7pPr marL="914400" eaLnBrk="0" fontAlgn="base" hangingPunct="0">
              <a:spcBef>
                <a:spcPct val="0"/>
              </a:spcBef>
              <a:spcAft>
                <a:spcPct val="0"/>
              </a:spcAft>
              <a:defRPr sz="2400">
                <a:solidFill>
                  <a:schemeClr val="tx1"/>
                </a:solidFill>
                <a:latin typeface="Tahoma" charset="0"/>
                <a:ea typeface="ＭＳ Ｐゴシック" charset="0"/>
              </a:defRPr>
            </a:lvl7pPr>
            <a:lvl8pPr marL="1371600" eaLnBrk="0" fontAlgn="base" hangingPunct="0">
              <a:spcBef>
                <a:spcPct val="0"/>
              </a:spcBef>
              <a:spcAft>
                <a:spcPct val="0"/>
              </a:spcAft>
              <a:defRPr sz="2400">
                <a:solidFill>
                  <a:schemeClr val="tx1"/>
                </a:solidFill>
                <a:latin typeface="Tahoma" charset="0"/>
                <a:ea typeface="ＭＳ Ｐゴシック" charset="0"/>
              </a:defRPr>
            </a:lvl8pPr>
            <a:lvl9pPr marL="1828800" eaLnBrk="0" fontAlgn="base" hangingPunct="0">
              <a:spcBef>
                <a:spcPct val="0"/>
              </a:spcBef>
              <a:spcAft>
                <a:spcPct val="0"/>
              </a:spcAft>
              <a:defRPr sz="2400">
                <a:solidFill>
                  <a:schemeClr val="tx1"/>
                </a:solidFill>
                <a:latin typeface="Tahoma" charset="0"/>
                <a:ea typeface="ＭＳ Ｐゴシック" charset="0"/>
              </a:defRPr>
            </a:lvl9pPr>
          </a:lstStyle>
          <a:p>
            <a:pPr algn="ctr">
              <a:lnSpc>
                <a:spcPct val="98000"/>
              </a:lnSpc>
              <a:spcBef>
                <a:spcPct val="50000"/>
              </a:spcBef>
            </a:pPr>
            <a:r>
              <a:rPr lang="en-GB" sz="1600" b="1">
                <a:latin typeface="Arial" charset="0"/>
                <a:ea typeface="MS PGothic" charset="0"/>
                <a:cs typeface="MS PGothic" charset="0"/>
              </a:rPr>
              <a:t>Events / 1000 patient years</a:t>
            </a:r>
            <a:endParaRPr lang="de-DE" sz="1600" b="1">
              <a:latin typeface="Arial" charset="0"/>
              <a:ea typeface="MS PGothic" charset="0"/>
              <a:cs typeface="MS PGothic" charset="0"/>
            </a:endParaRPr>
          </a:p>
        </p:txBody>
      </p:sp>
      <p:sp>
        <p:nvSpPr>
          <p:cNvPr id="24598" name="Line 39"/>
          <p:cNvSpPr>
            <a:spLocks noChangeShapeType="1"/>
          </p:cNvSpPr>
          <p:nvPr/>
        </p:nvSpPr>
        <p:spPr bwMode="auto">
          <a:xfrm>
            <a:off x="4624388" y="1876425"/>
            <a:ext cx="381000" cy="0"/>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lIns="91414" tIns="45708" rIns="91414" bIns="45708">
            <a:spAutoFit/>
          </a:bodyPr>
          <a:lstStyle/>
          <a:p>
            <a:endParaRPr lang="en-US"/>
          </a:p>
        </p:txBody>
      </p:sp>
      <p:sp>
        <p:nvSpPr>
          <p:cNvPr id="24599" name="Text Box 40"/>
          <p:cNvSpPr txBox="1">
            <a:spLocks noChangeArrowheads="1"/>
          </p:cNvSpPr>
          <p:nvPr/>
        </p:nvSpPr>
        <p:spPr bwMode="auto">
          <a:xfrm>
            <a:off x="5029200" y="1701800"/>
            <a:ext cx="273685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1414" tIns="45708" rIns="91414" bIns="45708">
            <a:spAutoFit/>
          </a:bodyPr>
          <a:lstStyle>
            <a:lvl1pPr eaLnBrk="0" hangingPunct="0">
              <a:defRPr sz="2400">
                <a:solidFill>
                  <a:schemeClr val="tx1"/>
                </a:solidFill>
                <a:latin typeface="Tahoma" charset="0"/>
                <a:ea typeface="ＭＳ Ｐゴシック" charset="0"/>
                <a:cs typeface="ＭＳ Ｐゴシック" charset="0"/>
              </a:defRPr>
            </a:lvl1pPr>
            <a:lvl2pPr marL="37931725" indent="-37474525" eaLnBrk="0" hangingPunct="0">
              <a:defRPr sz="2400">
                <a:solidFill>
                  <a:schemeClr val="tx1"/>
                </a:solidFill>
                <a:latin typeface="Tahoma" charset="0"/>
                <a:ea typeface="ＭＳ Ｐゴシック" charset="0"/>
              </a:defRPr>
            </a:lvl2pPr>
            <a:lvl3pPr eaLnBrk="0" hangingPunct="0">
              <a:defRPr sz="2400">
                <a:solidFill>
                  <a:schemeClr val="tx1"/>
                </a:solidFill>
                <a:latin typeface="Tahoma" charset="0"/>
                <a:ea typeface="ＭＳ Ｐゴシック" charset="0"/>
              </a:defRPr>
            </a:lvl3pPr>
            <a:lvl4pPr eaLnBrk="0" hangingPunct="0">
              <a:defRPr sz="2400">
                <a:solidFill>
                  <a:schemeClr val="tx1"/>
                </a:solidFill>
                <a:latin typeface="Tahoma" charset="0"/>
                <a:ea typeface="ＭＳ Ｐゴシック" charset="0"/>
              </a:defRPr>
            </a:lvl4pPr>
            <a:lvl5pPr eaLnBrk="0" hangingPunct="0">
              <a:defRPr sz="2400">
                <a:solidFill>
                  <a:schemeClr val="tx1"/>
                </a:solidFill>
                <a:latin typeface="Tahoma" charset="0"/>
                <a:ea typeface="ＭＳ Ｐゴシック" charset="0"/>
              </a:defRPr>
            </a:lvl5pPr>
            <a:lvl6pPr marL="457200" eaLnBrk="0" fontAlgn="base" hangingPunct="0">
              <a:spcBef>
                <a:spcPct val="0"/>
              </a:spcBef>
              <a:spcAft>
                <a:spcPct val="0"/>
              </a:spcAft>
              <a:defRPr sz="2400">
                <a:solidFill>
                  <a:schemeClr val="tx1"/>
                </a:solidFill>
                <a:latin typeface="Tahoma" charset="0"/>
                <a:ea typeface="ＭＳ Ｐゴシック" charset="0"/>
              </a:defRPr>
            </a:lvl6pPr>
            <a:lvl7pPr marL="914400" eaLnBrk="0" fontAlgn="base" hangingPunct="0">
              <a:spcBef>
                <a:spcPct val="0"/>
              </a:spcBef>
              <a:spcAft>
                <a:spcPct val="0"/>
              </a:spcAft>
              <a:defRPr sz="2400">
                <a:solidFill>
                  <a:schemeClr val="tx1"/>
                </a:solidFill>
                <a:latin typeface="Tahoma" charset="0"/>
                <a:ea typeface="ＭＳ Ｐゴシック" charset="0"/>
              </a:defRPr>
            </a:lvl7pPr>
            <a:lvl8pPr marL="1371600" eaLnBrk="0" fontAlgn="base" hangingPunct="0">
              <a:spcBef>
                <a:spcPct val="0"/>
              </a:spcBef>
              <a:spcAft>
                <a:spcPct val="0"/>
              </a:spcAft>
              <a:defRPr sz="2400">
                <a:solidFill>
                  <a:schemeClr val="tx1"/>
                </a:solidFill>
                <a:latin typeface="Tahoma" charset="0"/>
                <a:ea typeface="ＭＳ Ｐゴシック" charset="0"/>
              </a:defRPr>
            </a:lvl8pPr>
            <a:lvl9pPr marL="1828800" eaLnBrk="0" fontAlgn="base" hangingPunct="0">
              <a:spcBef>
                <a:spcPct val="0"/>
              </a:spcBef>
              <a:spcAft>
                <a:spcPct val="0"/>
              </a:spcAft>
              <a:defRPr sz="2400">
                <a:solidFill>
                  <a:schemeClr val="tx1"/>
                </a:solidFill>
                <a:latin typeface="Tahoma" charset="0"/>
                <a:ea typeface="ＭＳ Ｐゴシック" charset="0"/>
              </a:defRPr>
            </a:lvl9pPr>
          </a:lstStyle>
          <a:p>
            <a:pPr algn="ctr">
              <a:lnSpc>
                <a:spcPct val="98000"/>
              </a:lnSpc>
              <a:spcBef>
                <a:spcPct val="50000"/>
              </a:spcBef>
            </a:pPr>
            <a:r>
              <a:rPr lang="en-GB" sz="1800">
                <a:latin typeface="Arial" charset="0"/>
                <a:ea typeface="MS PGothic" charset="0"/>
                <a:cs typeface="MS PGothic" charset="0"/>
              </a:rPr>
              <a:t>Intracranial haemorrhage</a:t>
            </a:r>
            <a:endParaRPr lang="de-DE" sz="1800">
              <a:latin typeface="Arial" charset="0"/>
              <a:ea typeface="MS PGothic" charset="0"/>
              <a:cs typeface="MS PGothic" charset="0"/>
            </a:endParaRPr>
          </a:p>
        </p:txBody>
      </p:sp>
      <p:sp>
        <p:nvSpPr>
          <p:cNvPr id="24600" name="Text Box 42"/>
          <p:cNvSpPr txBox="1">
            <a:spLocks noChangeArrowheads="1"/>
          </p:cNvSpPr>
          <p:nvPr/>
        </p:nvSpPr>
        <p:spPr bwMode="auto">
          <a:xfrm>
            <a:off x="5029200" y="1392238"/>
            <a:ext cx="189865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1414" tIns="45708" rIns="91414" bIns="45708">
            <a:spAutoFit/>
          </a:bodyPr>
          <a:lstStyle>
            <a:lvl1pPr eaLnBrk="0" hangingPunct="0">
              <a:defRPr sz="2400">
                <a:solidFill>
                  <a:schemeClr val="tx1"/>
                </a:solidFill>
                <a:latin typeface="Tahoma" charset="0"/>
                <a:ea typeface="ＭＳ Ｐゴシック" charset="0"/>
                <a:cs typeface="ＭＳ Ｐゴシック" charset="0"/>
              </a:defRPr>
            </a:lvl1pPr>
            <a:lvl2pPr marL="37931725" indent="-37474525" eaLnBrk="0" hangingPunct="0">
              <a:defRPr sz="2400">
                <a:solidFill>
                  <a:schemeClr val="tx1"/>
                </a:solidFill>
                <a:latin typeface="Tahoma" charset="0"/>
                <a:ea typeface="ＭＳ Ｐゴシック" charset="0"/>
              </a:defRPr>
            </a:lvl2pPr>
            <a:lvl3pPr eaLnBrk="0" hangingPunct="0">
              <a:defRPr sz="2400">
                <a:solidFill>
                  <a:schemeClr val="tx1"/>
                </a:solidFill>
                <a:latin typeface="Tahoma" charset="0"/>
                <a:ea typeface="ＭＳ Ｐゴシック" charset="0"/>
              </a:defRPr>
            </a:lvl3pPr>
            <a:lvl4pPr eaLnBrk="0" hangingPunct="0">
              <a:defRPr sz="2400">
                <a:solidFill>
                  <a:schemeClr val="tx1"/>
                </a:solidFill>
                <a:latin typeface="Tahoma" charset="0"/>
                <a:ea typeface="ＭＳ Ｐゴシック" charset="0"/>
              </a:defRPr>
            </a:lvl4pPr>
            <a:lvl5pPr eaLnBrk="0" hangingPunct="0">
              <a:defRPr sz="2400">
                <a:solidFill>
                  <a:schemeClr val="tx1"/>
                </a:solidFill>
                <a:latin typeface="Tahoma" charset="0"/>
                <a:ea typeface="ＭＳ Ｐゴシック" charset="0"/>
              </a:defRPr>
            </a:lvl5pPr>
            <a:lvl6pPr marL="457200" eaLnBrk="0" fontAlgn="base" hangingPunct="0">
              <a:spcBef>
                <a:spcPct val="0"/>
              </a:spcBef>
              <a:spcAft>
                <a:spcPct val="0"/>
              </a:spcAft>
              <a:defRPr sz="2400">
                <a:solidFill>
                  <a:schemeClr val="tx1"/>
                </a:solidFill>
                <a:latin typeface="Tahoma" charset="0"/>
                <a:ea typeface="ＭＳ Ｐゴシック" charset="0"/>
              </a:defRPr>
            </a:lvl6pPr>
            <a:lvl7pPr marL="914400" eaLnBrk="0" fontAlgn="base" hangingPunct="0">
              <a:spcBef>
                <a:spcPct val="0"/>
              </a:spcBef>
              <a:spcAft>
                <a:spcPct val="0"/>
              </a:spcAft>
              <a:defRPr sz="2400">
                <a:solidFill>
                  <a:schemeClr val="tx1"/>
                </a:solidFill>
                <a:latin typeface="Tahoma" charset="0"/>
                <a:ea typeface="ＭＳ Ｐゴシック" charset="0"/>
              </a:defRPr>
            </a:lvl7pPr>
            <a:lvl8pPr marL="1371600" eaLnBrk="0" fontAlgn="base" hangingPunct="0">
              <a:spcBef>
                <a:spcPct val="0"/>
              </a:spcBef>
              <a:spcAft>
                <a:spcPct val="0"/>
              </a:spcAft>
              <a:defRPr sz="2400">
                <a:solidFill>
                  <a:schemeClr val="tx1"/>
                </a:solidFill>
                <a:latin typeface="Tahoma" charset="0"/>
                <a:ea typeface="ＭＳ Ｐゴシック" charset="0"/>
              </a:defRPr>
            </a:lvl8pPr>
            <a:lvl9pPr marL="1828800" eaLnBrk="0" fontAlgn="base" hangingPunct="0">
              <a:spcBef>
                <a:spcPct val="0"/>
              </a:spcBef>
              <a:spcAft>
                <a:spcPct val="0"/>
              </a:spcAft>
              <a:defRPr sz="2400">
                <a:solidFill>
                  <a:schemeClr val="tx1"/>
                </a:solidFill>
                <a:latin typeface="Tahoma" charset="0"/>
                <a:ea typeface="ＭＳ Ｐゴシック" charset="0"/>
              </a:defRPr>
            </a:lvl9pPr>
          </a:lstStyle>
          <a:p>
            <a:pPr algn="ctr">
              <a:lnSpc>
                <a:spcPct val="98000"/>
              </a:lnSpc>
              <a:spcBef>
                <a:spcPct val="50000"/>
              </a:spcBef>
            </a:pPr>
            <a:r>
              <a:rPr lang="en-GB" sz="1800">
                <a:latin typeface="Arial" charset="0"/>
                <a:ea typeface="MS PGothic" charset="0"/>
                <a:cs typeface="MS PGothic" charset="0"/>
              </a:rPr>
              <a:t>Ischaemic</a:t>
            </a:r>
            <a:r>
              <a:rPr lang="en-GB" sz="1800">
                <a:solidFill>
                  <a:srgbClr val="003399"/>
                </a:solidFill>
                <a:latin typeface="Arial" charset="0"/>
                <a:ea typeface="MS PGothic" charset="0"/>
                <a:cs typeface="MS PGothic" charset="0"/>
              </a:rPr>
              <a:t> </a:t>
            </a:r>
            <a:r>
              <a:rPr lang="en-GB" sz="1800">
                <a:latin typeface="Arial" charset="0"/>
                <a:ea typeface="MS PGothic" charset="0"/>
                <a:cs typeface="MS PGothic" charset="0"/>
              </a:rPr>
              <a:t>stroke</a:t>
            </a:r>
            <a:endParaRPr lang="de-DE" sz="1800">
              <a:latin typeface="Arial" charset="0"/>
              <a:ea typeface="MS PGothic" charset="0"/>
              <a:cs typeface="MS PGothic" charset="0"/>
            </a:endParaRPr>
          </a:p>
        </p:txBody>
      </p:sp>
      <p:sp>
        <p:nvSpPr>
          <p:cNvPr id="24601" name="Line 43"/>
          <p:cNvSpPr>
            <a:spLocks noChangeShapeType="1"/>
          </p:cNvSpPr>
          <p:nvPr/>
        </p:nvSpPr>
        <p:spPr bwMode="auto">
          <a:xfrm>
            <a:off x="4624388" y="1570038"/>
            <a:ext cx="381000" cy="0"/>
          </a:xfrm>
          <a:prstGeom prst="line">
            <a:avLst/>
          </a:prstGeom>
          <a:noFill/>
          <a:ln w="25400">
            <a:solidFill>
              <a:schemeClr val="tx2"/>
            </a:solidFill>
            <a:round/>
            <a:headEnd/>
            <a:tailEnd/>
          </a:ln>
          <a:extLst>
            <a:ext uri="{909E8E84-426E-40dd-AFC4-6F175D3DCCD1}">
              <a14:hiddenFill xmlns:a14="http://schemas.microsoft.com/office/drawing/2010/main">
                <a:noFill/>
              </a14:hiddenFill>
            </a:ext>
          </a:extLst>
        </p:spPr>
        <p:txBody>
          <a:bodyPr lIns="91414" tIns="45708" rIns="91414" bIns="45708">
            <a:spAutoFit/>
          </a:bodyPr>
          <a:lstStyle/>
          <a:p>
            <a:endParaRPr lang="en-US"/>
          </a:p>
        </p:txBody>
      </p:sp>
      <p:sp>
        <p:nvSpPr>
          <p:cNvPr id="24602" name="Line 44"/>
          <p:cNvSpPr>
            <a:spLocks noChangeShapeType="1"/>
          </p:cNvSpPr>
          <p:nvPr/>
        </p:nvSpPr>
        <p:spPr bwMode="auto">
          <a:xfrm>
            <a:off x="1074738" y="5232400"/>
            <a:ext cx="7607300" cy="1588"/>
          </a:xfrm>
          <a:prstGeom prst="line">
            <a:avLst/>
          </a:prstGeom>
          <a:noFill/>
          <a:ln w="0">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03" name="Line 45"/>
          <p:cNvSpPr>
            <a:spLocks noChangeShapeType="1"/>
          </p:cNvSpPr>
          <p:nvPr/>
        </p:nvSpPr>
        <p:spPr bwMode="auto">
          <a:xfrm>
            <a:off x="1074738" y="4241800"/>
            <a:ext cx="7607300" cy="1588"/>
          </a:xfrm>
          <a:prstGeom prst="line">
            <a:avLst/>
          </a:prstGeom>
          <a:noFill/>
          <a:ln w="0">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04" name="Line 46"/>
          <p:cNvSpPr>
            <a:spLocks noChangeShapeType="1"/>
          </p:cNvSpPr>
          <p:nvPr/>
        </p:nvSpPr>
        <p:spPr bwMode="auto">
          <a:xfrm>
            <a:off x="1074738" y="3249613"/>
            <a:ext cx="7607300" cy="1587"/>
          </a:xfrm>
          <a:prstGeom prst="line">
            <a:avLst/>
          </a:prstGeom>
          <a:noFill/>
          <a:ln w="0">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05" name="Line 47"/>
          <p:cNvSpPr>
            <a:spLocks noChangeShapeType="1"/>
          </p:cNvSpPr>
          <p:nvPr/>
        </p:nvSpPr>
        <p:spPr bwMode="auto">
          <a:xfrm>
            <a:off x="1074738" y="2257425"/>
            <a:ext cx="7607300" cy="3175"/>
          </a:xfrm>
          <a:prstGeom prst="line">
            <a:avLst/>
          </a:prstGeom>
          <a:noFill/>
          <a:ln w="0">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06" name="Freeform 48"/>
          <p:cNvSpPr>
            <a:spLocks/>
          </p:cNvSpPr>
          <p:nvPr/>
        </p:nvSpPr>
        <p:spPr bwMode="auto">
          <a:xfrm>
            <a:off x="1074738" y="1312863"/>
            <a:ext cx="7607300" cy="4910137"/>
          </a:xfrm>
          <a:custGeom>
            <a:avLst/>
            <a:gdLst>
              <a:gd name="T0" fmla="*/ 0 w 4922"/>
              <a:gd name="T1" fmla="*/ 0 h 2875"/>
              <a:gd name="T2" fmla="*/ 0 w 4922"/>
              <a:gd name="T3" fmla="*/ 2147483647 h 2875"/>
              <a:gd name="T4" fmla="*/ 2147483647 w 4922"/>
              <a:gd name="T5" fmla="*/ 2147483647 h 2875"/>
              <a:gd name="T6" fmla="*/ 0 60000 65536"/>
              <a:gd name="T7" fmla="*/ 0 60000 65536"/>
              <a:gd name="T8" fmla="*/ 0 60000 65536"/>
              <a:gd name="T9" fmla="*/ 0 w 4922"/>
              <a:gd name="T10" fmla="*/ 0 h 2875"/>
              <a:gd name="T11" fmla="*/ 4922 w 4922"/>
              <a:gd name="T12" fmla="*/ 2875 h 2875"/>
            </a:gdLst>
            <a:ahLst/>
            <a:cxnLst>
              <a:cxn ang="T6">
                <a:pos x="T0" y="T1"/>
              </a:cxn>
              <a:cxn ang="T7">
                <a:pos x="T2" y="T3"/>
              </a:cxn>
              <a:cxn ang="T8">
                <a:pos x="T4" y="T5"/>
              </a:cxn>
            </a:cxnLst>
            <a:rect l="T9" t="T10" r="T11" b="T12"/>
            <a:pathLst>
              <a:path w="4922" h="2875">
                <a:moveTo>
                  <a:pt x="0" y="0"/>
                </a:moveTo>
                <a:lnTo>
                  <a:pt x="0" y="2875"/>
                </a:lnTo>
                <a:lnTo>
                  <a:pt x="4922" y="2875"/>
                </a:lnTo>
              </a:path>
            </a:pathLst>
          </a:custGeom>
          <a:noFill/>
          <a:ln w="31750">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607" name="Freeform 50"/>
          <p:cNvSpPr>
            <a:spLocks/>
          </p:cNvSpPr>
          <p:nvPr/>
        </p:nvSpPr>
        <p:spPr bwMode="auto">
          <a:xfrm>
            <a:off x="1517650" y="2370138"/>
            <a:ext cx="65088" cy="71437"/>
          </a:xfrm>
          <a:custGeom>
            <a:avLst/>
            <a:gdLst>
              <a:gd name="T0" fmla="*/ 2147483647 w 69"/>
              <a:gd name="T1" fmla="*/ 0 h 70"/>
              <a:gd name="T2" fmla="*/ 2147483647 w 69"/>
              <a:gd name="T3" fmla="*/ 2147483647 h 70"/>
              <a:gd name="T4" fmla="*/ 2147483647 w 69"/>
              <a:gd name="T5" fmla="*/ 2147483647 h 70"/>
              <a:gd name="T6" fmla="*/ 0 w 69"/>
              <a:gd name="T7" fmla="*/ 2147483647 h 70"/>
              <a:gd name="T8" fmla="*/ 2147483647 w 69"/>
              <a:gd name="T9" fmla="*/ 0 h 70"/>
              <a:gd name="T10" fmla="*/ 0 60000 65536"/>
              <a:gd name="T11" fmla="*/ 0 60000 65536"/>
              <a:gd name="T12" fmla="*/ 0 60000 65536"/>
              <a:gd name="T13" fmla="*/ 0 60000 65536"/>
              <a:gd name="T14" fmla="*/ 0 60000 65536"/>
              <a:gd name="T15" fmla="*/ 0 w 69"/>
              <a:gd name="T16" fmla="*/ 0 h 70"/>
              <a:gd name="T17" fmla="*/ 69 w 69"/>
              <a:gd name="T18" fmla="*/ 70 h 70"/>
            </a:gdLst>
            <a:ahLst/>
            <a:cxnLst>
              <a:cxn ang="T10">
                <a:pos x="T0" y="T1"/>
              </a:cxn>
              <a:cxn ang="T11">
                <a:pos x="T2" y="T3"/>
              </a:cxn>
              <a:cxn ang="T12">
                <a:pos x="T4" y="T5"/>
              </a:cxn>
              <a:cxn ang="T13">
                <a:pos x="T6" y="T7"/>
              </a:cxn>
              <a:cxn ang="T14">
                <a:pos x="T8" y="T9"/>
              </a:cxn>
            </a:cxnLst>
            <a:rect l="T15" t="T16" r="T17" b="T18"/>
            <a:pathLst>
              <a:path w="69" h="70">
                <a:moveTo>
                  <a:pt x="35" y="0"/>
                </a:moveTo>
                <a:lnTo>
                  <a:pt x="69" y="35"/>
                </a:lnTo>
                <a:lnTo>
                  <a:pt x="35" y="70"/>
                </a:lnTo>
                <a:lnTo>
                  <a:pt x="0" y="35"/>
                </a:lnTo>
                <a:lnTo>
                  <a:pt x="35" y="0"/>
                </a:lnTo>
                <a:close/>
              </a:path>
            </a:pathLst>
          </a:custGeom>
          <a:solidFill>
            <a:srgbClr val="000099"/>
          </a:solidFill>
          <a:ln w="11113">
            <a:solidFill>
              <a:srgbClr val="000099"/>
            </a:solidFill>
            <a:round/>
            <a:headEnd/>
            <a:tailEnd/>
          </a:ln>
        </p:spPr>
        <p:txBody>
          <a:bodyPr/>
          <a:lstStyle/>
          <a:p>
            <a:endParaRPr lang="en-US"/>
          </a:p>
        </p:txBody>
      </p:sp>
      <p:sp>
        <p:nvSpPr>
          <p:cNvPr id="24608" name="Freeform 51"/>
          <p:cNvSpPr>
            <a:spLocks/>
          </p:cNvSpPr>
          <p:nvPr/>
        </p:nvSpPr>
        <p:spPr bwMode="auto">
          <a:xfrm>
            <a:off x="2468563" y="5246688"/>
            <a:ext cx="65087" cy="71437"/>
          </a:xfrm>
          <a:custGeom>
            <a:avLst/>
            <a:gdLst>
              <a:gd name="T0" fmla="*/ 2147483647 w 69"/>
              <a:gd name="T1" fmla="*/ 0 h 70"/>
              <a:gd name="T2" fmla="*/ 2147483647 w 69"/>
              <a:gd name="T3" fmla="*/ 2147483647 h 70"/>
              <a:gd name="T4" fmla="*/ 2147483647 w 69"/>
              <a:gd name="T5" fmla="*/ 2147483647 h 70"/>
              <a:gd name="T6" fmla="*/ 0 w 69"/>
              <a:gd name="T7" fmla="*/ 2147483647 h 70"/>
              <a:gd name="T8" fmla="*/ 2147483647 w 69"/>
              <a:gd name="T9" fmla="*/ 0 h 70"/>
              <a:gd name="T10" fmla="*/ 0 60000 65536"/>
              <a:gd name="T11" fmla="*/ 0 60000 65536"/>
              <a:gd name="T12" fmla="*/ 0 60000 65536"/>
              <a:gd name="T13" fmla="*/ 0 60000 65536"/>
              <a:gd name="T14" fmla="*/ 0 60000 65536"/>
              <a:gd name="T15" fmla="*/ 0 w 69"/>
              <a:gd name="T16" fmla="*/ 0 h 70"/>
              <a:gd name="T17" fmla="*/ 69 w 69"/>
              <a:gd name="T18" fmla="*/ 70 h 70"/>
            </a:gdLst>
            <a:ahLst/>
            <a:cxnLst>
              <a:cxn ang="T10">
                <a:pos x="T0" y="T1"/>
              </a:cxn>
              <a:cxn ang="T11">
                <a:pos x="T2" y="T3"/>
              </a:cxn>
              <a:cxn ang="T12">
                <a:pos x="T4" y="T5"/>
              </a:cxn>
              <a:cxn ang="T13">
                <a:pos x="T6" y="T7"/>
              </a:cxn>
              <a:cxn ang="T14">
                <a:pos x="T8" y="T9"/>
              </a:cxn>
            </a:cxnLst>
            <a:rect l="T15" t="T16" r="T17" b="T18"/>
            <a:pathLst>
              <a:path w="69" h="70">
                <a:moveTo>
                  <a:pt x="34" y="0"/>
                </a:moveTo>
                <a:lnTo>
                  <a:pt x="69" y="35"/>
                </a:lnTo>
                <a:lnTo>
                  <a:pt x="34" y="70"/>
                </a:lnTo>
                <a:lnTo>
                  <a:pt x="0" y="35"/>
                </a:lnTo>
                <a:lnTo>
                  <a:pt x="34" y="0"/>
                </a:lnTo>
                <a:close/>
              </a:path>
            </a:pathLst>
          </a:custGeom>
          <a:solidFill>
            <a:srgbClr val="000099"/>
          </a:solidFill>
          <a:ln w="11113">
            <a:solidFill>
              <a:srgbClr val="000099"/>
            </a:solidFill>
            <a:round/>
            <a:headEnd/>
            <a:tailEnd/>
          </a:ln>
        </p:spPr>
        <p:txBody>
          <a:bodyPr/>
          <a:lstStyle/>
          <a:p>
            <a:endParaRPr lang="en-US"/>
          </a:p>
        </p:txBody>
      </p:sp>
      <p:sp>
        <p:nvSpPr>
          <p:cNvPr id="24609" name="Freeform 52"/>
          <p:cNvSpPr>
            <a:spLocks/>
          </p:cNvSpPr>
          <p:nvPr/>
        </p:nvSpPr>
        <p:spPr bwMode="auto">
          <a:xfrm>
            <a:off x="3419475" y="5921375"/>
            <a:ext cx="65088" cy="73025"/>
          </a:xfrm>
          <a:custGeom>
            <a:avLst/>
            <a:gdLst>
              <a:gd name="T0" fmla="*/ 2147483647 w 70"/>
              <a:gd name="T1" fmla="*/ 0 h 69"/>
              <a:gd name="T2" fmla="*/ 2147483647 w 70"/>
              <a:gd name="T3" fmla="*/ 2147483647 h 69"/>
              <a:gd name="T4" fmla="*/ 2147483647 w 70"/>
              <a:gd name="T5" fmla="*/ 2147483647 h 69"/>
              <a:gd name="T6" fmla="*/ 0 w 70"/>
              <a:gd name="T7" fmla="*/ 2147483647 h 69"/>
              <a:gd name="T8" fmla="*/ 2147483647 w 70"/>
              <a:gd name="T9" fmla="*/ 0 h 69"/>
              <a:gd name="T10" fmla="*/ 0 60000 65536"/>
              <a:gd name="T11" fmla="*/ 0 60000 65536"/>
              <a:gd name="T12" fmla="*/ 0 60000 65536"/>
              <a:gd name="T13" fmla="*/ 0 60000 65536"/>
              <a:gd name="T14" fmla="*/ 0 60000 65536"/>
              <a:gd name="T15" fmla="*/ 0 w 70"/>
              <a:gd name="T16" fmla="*/ 0 h 69"/>
              <a:gd name="T17" fmla="*/ 70 w 70"/>
              <a:gd name="T18" fmla="*/ 69 h 69"/>
            </a:gdLst>
            <a:ahLst/>
            <a:cxnLst>
              <a:cxn ang="T10">
                <a:pos x="T0" y="T1"/>
              </a:cxn>
              <a:cxn ang="T11">
                <a:pos x="T2" y="T3"/>
              </a:cxn>
              <a:cxn ang="T12">
                <a:pos x="T4" y="T5"/>
              </a:cxn>
              <a:cxn ang="T13">
                <a:pos x="T6" y="T7"/>
              </a:cxn>
              <a:cxn ang="T14">
                <a:pos x="T8" y="T9"/>
              </a:cxn>
            </a:cxnLst>
            <a:rect l="T15" t="T16" r="T17" b="T18"/>
            <a:pathLst>
              <a:path w="70" h="69">
                <a:moveTo>
                  <a:pt x="35" y="0"/>
                </a:moveTo>
                <a:lnTo>
                  <a:pt x="70" y="35"/>
                </a:lnTo>
                <a:lnTo>
                  <a:pt x="35" y="69"/>
                </a:lnTo>
                <a:lnTo>
                  <a:pt x="0" y="35"/>
                </a:lnTo>
                <a:lnTo>
                  <a:pt x="35" y="0"/>
                </a:lnTo>
                <a:close/>
              </a:path>
            </a:pathLst>
          </a:custGeom>
          <a:solidFill>
            <a:srgbClr val="000099"/>
          </a:solidFill>
          <a:ln w="11113">
            <a:solidFill>
              <a:srgbClr val="000099"/>
            </a:solidFill>
            <a:round/>
            <a:headEnd/>
            <a:tailEnd/>
          </a:ln>
        </p:spPr>
        <p:txBody>
          <a:bodyPr/>
          <a:lstStyle/>
          <a:p>
            <a:endParaRPr lang="en-US"/>
          </a:p>
        </p:txBody>
      </p:sp>
      <p:sp>
        <p:nvSpPr>
          <p:cNvPr id="24610" name="Freeform 53"/>
          <p:cNvSpPr>
            <a:spLocks/>
          </p:cNvSpPr>
          <p:nvPr/>
        </p:nvSpPr>
        <p:spPr bwMode="auto">
          <a:xfrm>
            <a:off x="4370388" y="5741988"/>
            <a:ext cx="63500" cy="73025"/>
          </a:xfrm>
          <a:custGeom>
            <a:avLst/>
            <a:gdLst>
              <a:gd name="T0" fmla="*/ 2147483647 w 69"/>
              <a:gd name="T1" fmla="*/ 0 h 69"/>
              <a:gd name="T2" fmla="*/ 2147483647 w 69"/>
              <a:gd name="T3" fmla="*/ 2147483647 h 69"/>
              <a:gd name="T4" fmla="*/ 2147483647 w 69"/>
              <a:gd name="T5" fmla="*/ 2147483647 h 69"/>
              <a:gd name="T6" fmla="*/ 0 w 69"/>
              <a:gd name="T7" fmla="*/ 2147483647 h 69"/>
              <a:gd name="T8" fmla="*/ 2147483647 w 69"/>
              <a:gd name="T9" fmla="*/ 0 h 69"/>
              <a:gd name="T10" fmla="*/ 0 60000 65536"/>
              <a:gd name="T11" fmla="*/ 0 60000 65536"/>
              <a:gd name="T12" fmla="*/ 0 60000 65536"/>
              <a:gd name="T13" fmla="*/ 0 60000 65536"/>
              <a:gd name="T14" fmla="*/ 0 60000 65536"/>
              <a:gd name="T15" fmla="*/ 0 w 69"/>
              <a:gd name="T16" fmla="*/ 0 h 69"/>
              <a:gd name="T17" fmla="*/ 69 w 69"/>
              <a:gd name="T18" fmla="*/ 69 h 69"/>
            </a:gdLst>
            <a:ahLst/>
            <a:cxnLst>
              <a:cxn ang="T10">
                <a:pos x="T0" y="T1"/>
              </a:cxn>
              <a:cxn ang="T11">
                <a:pos x="T2" y="T3"/>
              </a:cxn>
              <a:cxn ang="T12">
                <a:pos x="T4" y="T5"/>
              </a:cxn>
              <a:cxn ang="T13">
                <a:pos x="T6" y="T7"/>
              </a:cxn>
              <a:cxn ang="T14">
                <a:pos x="T8" y="T9"/>
              </a:cxn>
            </a:cxnLst>
            <a:rect l="T15" t="T16" r="T17" b="T18"/>
            <a:pathLst>
              <a:path w="69" h="69">
                <a:moveTo>
                  <a:pt x="35" y="0"/>
                </a:moveTo>
                <a:lnTo>
                  <a:pt x="69" y="35"/>
                </a:lnTo>
                <a:lnTo>
                  <a:pt x="35" y="69"/>
                </a:lnTo>
                <a:lnTo>
                  <a:pt x="0" y="35"/>
                </a:lnTo>
                <a:lnTo>
                  <a:pt x="35" y="0"/>
                </a:lnTo>
                <a:close/>
              </a:path>
            </a:pathLst>
          </a:custGeom>
          <a:solidFill>
            <a:srgbClr val="000099"/>
          </a:solidFill>
          <a:ln w="11113">
            <a:solidFill>
              <a:srgbClr val="000099"/>
            </a:solidFill>
            <a:round/>
            <a:headEnd/>
            <a:tailEnd/>
          </a:ln>
        </p:spPr>
        <p:txBody>
          <a:bodyPr/>
          <a:lstStyle/>
          <a:p>
            <a:endParaRPr lang="en-US"/>
          </a:p>
        </p:txBody>
      </p:sp>
      <p:sp>
        <p:nvSpPr>
          <p:cNvPr id="24611" name="Freeform 54"/>
          <p:cNvSpPr>
            <a:spLocks/>
          </p:cNvSpPr>
          <p:nvPr/>
        </p:nvSpPr>
        <p:spPr bwMode="auto">
          <a:xfrm>
            <a:off x="5322888" y="5842000"/>
            <a:ext cx="63500" cy="73025"/>
          </a:xfrm>
          <a:custGeom>
            <a:avLst/>
            <a:gdLst>
              <a:gd name="T0" fmla="*/ 2147483647 w 70"/>
              <a:gd name="T1" fmla="*/ 0 h 69"/>
              <a:gd name="T2" fmla="*/ 2147483647 w 70"/>
              <a:gd name="T3" fmla="*/ 2147483647 h 69"/>
              <a:gd name="T4" fmla="*/ 2147483647 w 70"/>
              <a:gd name="T5" fmla="*/ 2147483647 h 69"/>
              <a:gd name="T6" fmla="*/ 0 w 70"/>
              <a:gd name="T7" fmla="*/ 2147483647 h 69"/>
              <a:gd name="T8" fmla="*/ 2147483647 w 70"/>
              <a:gd name="T9" fmla="*/ 0 h 69"/>
              <a:gd name="T10" fmla="*/ 0 60000 65536"/>
              <a:gd name="T11" fmla="*/ 0 60000 65536"/>
              <a:gd name="T12" fmla="*/ 0 60000 65536"/>
              <a:gd name="T13" fmla="*/ 0 60000 65536"/>
              <a:gd name="T14" fmla="*/ 0 60000 65536"/>
              <a:gd name="T15" fmla="*/ 0 w 70"/>
              <a:gd name="T16" fmla="*/ 0 h 69"/>
              <a:gd name="T17" fmla="*/ 70 w 70"/>
              <a:gd name="T18" fmla="*/ 69 h 69"/>
            </a:gdLst>
            <a:ahLst/>
            <a:cxnLst>
              <a:cxn ang="T10">
                <a:pos x="T0" y="T1"/>
              </a:cxn>
              <a:cxn ang="T11">
                <a:pos x="T2" y="T3"/>
              </a:cxn>
              <a:cxn ang="T12">
                <a:pos x="T4" y="T5"/>
              </a:cxn>
              <a:cxn ang="T13">
                <a:pos x="T6" y="T7"/>
              </a:cxn>
              <a:cxn ang="T14">
                <a:pos x="T8" y="T9"/>
              </a:cxn>
            </a:cxnLst>
            <a:rect l="T15" t="T16" r="T17" b="T18"/>
            <a:pathLst>
              <a:path w="70" h="69">
                <a:moveTo>
                  <a:pt x="35" y="0"/>
                </a:moveTo>
                <a:lnTo>
                  <a:pt x="70" y="35"/>
                </a:lnTo>
                <a:lnTo>
                  <a:pt x="35" y="69"/>
                </a:lnTo>
                <a:lnTo>
                  <a:pt x="0" y="35"/>
                </a:lnTo>
                <a:lnTo>
                  <a:pt x="35" y="0"/>
                </a:lnTo>
                <a:close/>
              </a:path>
            </a:pathLst>
          </a:custGeom>
          <a:solidFill>
            <a:srgbClr val="000099"/>
          </a:solidFill>
          <a:ln w="11113">
            <a:solidFill>
              <a:srgbClr val="000099"/>
            </a:solidFill>
            <a:round/>
            <a:headEnd/>
            <a:tailEnd/>
          </a:ln>
        </p:spPr>
        <p:txBody>
          <a:bodyPr/>
          <a:lstStyle/>
          <a:p>
            <a:endParaRPr lang="en-US"/>
          </a:p>
        </p:txBody>
      </p:sp>
      <p:sp>
        <p:nvSpPr>
          <p:cNvPr id="24612" name="Freeform 55"/>
          <p:cNvSpPr>
            <a:spLocks/>
          </p:cNvSpPr>
          <p:nvPr/>
        </p:nvSpPr>
        <p:spPr bwMode="auto">
          <a:xfrm>
            <a:off x="6272213" y="5921375"/>
            <a:ext cx="65087" cy="73025"/>
          </a:xfrm>
          <a:custGeom>
            <a:avLst/>
            <a:gdLst>
              <a:gd name="T0" fmla="*/ 2147483647 w 70"/>
              <a:gd name="T1" fmla="*/ 0 h 69"/>
              <a:gd name="T2" fmla="*/ 2147483647 w 70"/>
              <a:gd name="T3" fmla="*/ 2147483647 h 69"/>
              <a:gd name="T4" fmla="*/ 2147483647 w 70"/>
              <a:gd name="T5" fmla="*/ 2147483647 h 69"/>
              <a:gd name="T6" fmla="*/ 0 w 70"/>
              <a:gd name="T7" fmla="*/ 2147483647 h 69"/>
              <a:gd name="T8" fmla="*/ 2147483647 w 70"/>
              <a:gd name="T9" fmla="*/ 0 h 69"/>
              <a:gd name="T10" fmla="*/ 0 60000 65536"/>
              <a:gd name="T11" fmla="*/ 0 60000 65536"/>
              <a:gd name="T12" fmla="*/ 0 60000 65536"/>
              <a:gd name="T13" fmla="*/ 0 60000 65536"/>
              <a:gd name="T14" fmla="*/ 0 60000 65536"/>
              <a:gd name="T15" fmla="*/ 0 w 70"/>
              <a:gd name="T16" fmla="*/ 0 h 69"/>
              <a:gd name="T17" fmla="*/ 70 w 70"/>
              <a:gd name="T18" fmla="*/ 69 h 69"/>
            </a:gdLst>
            <a:ahLst/>
            <a:cxnLst>
              <a:cxn ang="T10">
                <a:pos x="T0" y="T1"/>
              </a:cxn>
              <a:cxn ang="T11">
                <a:pos x="T2" y="T3"/>
              </a:cxn>
              <a:cxn ang="T12">
                <a:pos x="T4" y="T5"/>
              </a:cxn>
              <a:cxn ang="T13">
                <a:pos x="T6" y="T7"/>
              </a:cxn>
              <a:cxn ang="T14">
                <a:pos x="T8" y="T9"/>
              </a:cxn>
            </a:cxnLst>
            <a:rect l="T15" t="T16" r="T17" b="T18"/>
            <a:pathLst>
              <a:path w="70" h="69">
                <a:moveTo>
                  <a:pt x="35" y="0"/>
                </a:moveTo>
                <a:lnTo>
                  <a:pt x="70" y="35"/>
                </a:lnTo>
                <a:lnTo>
                  <a:pt x="35" y="69"/>
                </a:lnTo>
                <a:lnTo>
                  <a:pt x="0" y="35"/>
                </a:lnTo>
                <a:lnTo>
                  <a:pt x="35" y="0"/>
                </a:lnTo>
                <a:close/>
              </a:path>
            </a:pathLst>
          </a:custGeom>
          <a:solidFill>
            <a:srgbClr val="000099"/>
          </a:solidFill>
          <a:ln w="11113">
            <a:solidFill>
              <a:srgbClr val="000099"/>
            </a:solidFill>
            <a:round/>
            <a:headEnd/>
            <a:tailEnd/>
          </a:ln>
        </p:spPr>
        <p:txBody>
          <a:bodyPr/>
          <a:lstStyle/>
          <a:p>
            <a:endParaRPr lang="en-US"/>
          </a:p>
        </p:txBody>
      </p:sp>
      <p:sp>
        <p:nvSpPr>
          <p:cNvPr id="24613" name="Freeform 56"/>
          <p:cNvSpPr>
            <a:spLocks/>
          </p:cNvSpPr>
          <p:nvPr/>
        </p:nvSpPr>
        <p:spPr bwMode="auto">
          <a:xfrm>
            <a:off x="7221538" y="5495925"/>
            <a:ext cx="66675" cy="69850"/>
          </a:xfrm>
          <a:custGeom>
            <a:avLst/>
            <a:gdLst>
              <a:gd name="T0" fmla="*/ 2147483647 w 69"/>
              <a:gd name="T1" fmla="*/ 0 h 70"/>
              <a:gd name="T2" fmla="*/ 2147483647 w 69"/>
              <a:gd name="T3" fmla="*/ 2147483647 h 70"/>
              <a:gd name="T4" fmla="*/ 2147483647 w 69"/>
              <a:gd name="T5" fmla="*/ 2147483647 h 70"/>
              <a:gd name="T6" fmla="*/ 0 w 69"/>
              <a:gd name="T7" fmla="*/ 2147483647 h 70"/>
              <a:gd name="T8" fmla="*/ 2147483647 w 69"/>
              <a:gd name="T9" fmla="*/ 0 h 70"/>
              <a:gd name="T10" fmla="*/ 0 60000 65536"/>
              <a:gd name="T11" fmla="*/ 0 60000 65536"/>
              <a:gd name="T12" fmla="*/ 0 60000 65536"/>
              <a:gd name="T13" fmla="*/ 0 60000 65536"/>
              <a:gd name="T14" fmla="*/ 0 60000 65536"/>
              <a:gd name="T15" fmla="*/ 0 w 69"/>
              <a:gd name="T16" fmla="*/ 0 h 70"/>
              <a:gd name="T17" fmla="*/ 69 w 69"/>
              <a:gd name="T18" fmla="*/ 70 h 70"/>
            </a:gdLst>
            <a:ahLst/>
            <a:cxnLst>
              <a:cxn ang="T10">
                <a:pos x="T0" y="T1"/>
              </a:cxn>
              <a:cxn ang="T11">
                <a:pos x="T2" y="T3"/>
              </a:cxn>
              <a:cxn ang="T12">
                <a:pos x="T4" y="T5"/>
              </a:cxn>
              <a:cxn ang="T13">
                <a:pos x="T6" y="T7"/>
              </a:cxn>
              <a:cxn ang="T14">
                <a:pos x="T8" y="T9"/>
              </a:cxn>
            </a:cxnLst>
            <a:rect l="T15" t="T16" r="T17" b="T18"/>
            <a:pathLst>
              <a:path w="69" h="70">
                <a:moveTo>
                  <a:pt x="35" y="0"/>
                </a:moveTo>
                <a:lnTo>
                  <a:pt x="69" y="35"/>
                </a:lnTo>
                <a:lnTo>
                  <a:pt x="35" y="70"/>
                </a:lnTo>
                <a:lnTo>
                  <a:pt x="0" y="35"/>
                </a:lnTo>
                <a:lnTo>
                  <a:pt x="35" y="0"/>
                </a:lnTo>
                <a:close/>
              </a:path>
            </a:pathLst>
          </a:custGeom>
          <a:solidFill>
            <a:srgbClr val="000099"/>
          </a:solidFill>
          <a:ln w="11113">
            <a:solidFill>
              <a:srgbClr val="000099"/>
            </a:solidFill>
            <a:round/>
            <a:headEnd/>
            <a:tailEnd/>
          </a:ln>
        </p:spPr>
        <p:txBody>
          <a:bodyPr/>
          <a:lstStyle/>
          <a:p>
            <a:endParaRPr lang="en-US"/>
          </a:p>
        </p:txBody>
      </p:sp>
      <p:sp>
        <p:nvSpPr>
          <p:cNvPr id="24614" name="Freeform 57"/>
          <p:cNvSpPr>
            <a:spLocks/>
          </p:cNvSpPr>
          <p:nvPr/>
        </p:nvSpPr>
        <p:spPr bwMode="auto">
          <a:xfrm>
            <a:off x="8174038" y="4899025"/>
            <a:ext cx="65087" cy="73025"/>
          </a:xfrm>
          <a:custGeom>
            <a:avLst/>
            <a:gdLst>
              <a:gd name="T0" fmla="*/ 2147483647 w 69"/>
              <a:gd name="T1" fmla="*/ 0 h 69"/>
              <a:gd name="T2" fmla="*/ 2147483647 w 69"/>
              <a:gd name="T3" fmla="*/ 2147483647 h 69"/>
              <a:gd name="T4" fmla="*/ 2147483647 w 69"/>
              <a:gd name="T5" fmla="*/ 2147483647 h 69"/>
              <a:gd name="T6" fmla="*/ 0 w 69"/>
              <a:gd name="T7" fmla="*/ 2147483647 h 69"/>
              <a:gd name="T8" fmla="*/ 2147483647 w 69"/>
              <a:gd name="T9" fmla="*/ 0 h 69"/>
              <a:gd name="T10" fmla="*/ 0 60000 65536"/>
              <a:gd name="T11" fmla="*/ 0 60000 65536"/>
              <a:gd name="T12" fmla="*/ 0 60000 65536"/>
              <a:gd name="T13" fmla="*/ 0 60000 65536"/>
              <a:gd name="T14" fmla="*/ 0 60000 65536"/>
              <a:gd name="T15" fmla="*/ 0 w 69"/>
              <a:gd name="T16" fmla="*/ 0 h 69"/>
              <a:gd name="T17" fmla="*/ 69 w 69"/>
              <a:gd name="T18" fmla="*/ 69 h 69"/>
            </a:gdLst>
            <a:ahLst/>
            <a:cxnLst>
              <a:cxn ang="T10">
                <a:pos x="T0" y="T1"/>
              </a:cxn>
              <a:cxn ang="T11">
                <a:pos x="T2" y="T3"/>
              </a:cxn>
              <a:cxn ang="T12">
                <a:pos x="T4" y="T5"/>
              </a:cxn>
              <a:cxn ang="T13">
                <a:pos x="T6" y="T7"/>
              </a:cxn>
              <a:cxn ang="T14">
                <a:pos x="T8" y="T9"/>
              </a:cxn>
            </a:cxnLst>
            <a:rect l="T15" t="T16" r="T17" b="T18"/>
            <a:pathLst>
              <a:path w="69" h="69">
                <a:moveTo>
                  <a:pt x="34" y="0"/>
                </a:moveTo>
                <a:lnTo>
                  <a:pt x="69" y="35"/>
                </a:lnTo>
                <a:lnTo>
                  <a:pt x="34" y="69"/>
                </a:lnTo>
                <a:lnTo>
                  <a:pt x="0" y="35"/>
                </a:lnTo>
                <a:lnTo>
                  <a:pt x="34" y="0"/>
                </a:lnTo>
                <a:close/>
              </a:path>
            </a:pathLst>
          </a:custGeom>
          <a:solidFill>
            <a:srgbClr val="000099"/>
          </a:solidFill>
          <a:ln w="11113">
            <a:solidFill>
              <a:srgbClr val="000099"/>
            </a:solidFill>
            <a:round/>
            <a:headEnd/>
            <a:tailEnd/>
          </a:ln>
        </p:spPr>
        <p:txBody>
          <a:bodyPr/>
          <a:lstStyle/>
          <a:p>
            <a:endParaRPr lang="en-US"/>
          </a:p>
        </p:txBody>
      </p:sp>
      <p:sp>
        <p:nvSpPr>
          <p:cNvPr id="24615" name="Freeform 58"/>
          <p:cNvSpPr>
            <a:spLocks/>
          </p:cNvSpPr>
          <p:nvPr/>
        </p:nvSpPr>
        <p:spPr bwMode="auto">
          <a:xfrm>
            <a:off x="1550988" y="2435225"/>
            <a:ext cx="6654800" cy="3595688"/>
          </a:xfrm>
          <a:custGeom>
            <a:avLst/>
            <a:gdLst>
              <a:gd name="T0" fmla="*/ 2147483647 w 4306"/>
              <a:gd name="T1" fmla="*/ 2147483647 h 2085"/>
              <a:gd name="T2" fmla="*/ 2147483647 w 4306"/>
              <a:gd name="T3" fmla="*/ 2147483647 h 2085"/>
              <a:gd name="T4" fmla="*/ 2147483647 w 4306"/>
              <a:gd name="T5" fmla="*/ 2147483647 h 2085"/>
              <a:gd name="T6" fmla="*/ 2147483647 w 4306"/>
              <a:gd name="T7" fmla="*/ 2147483647 h 2085"/>
              <a:gd name="T8" fmla="*/ 2147483647 w 4306"/>
              <a:gd name="T9" fmla="*/ 2147483647 h 2085"/>
              <a:gd name="T10" fmla="*/ 2147483647 w 4306"/>
              <a:gd name="T11" fmla="*/ 2147483647 h 2085"/>
              <a:gd name="T12" fmla="*/ 2147483647 w 4306"/>
              <a:gd name="T13" fmla="*/ 2147483647 h 2085"/>
              <a:gd name="T14" fmla="*/ 2147483647 w 4306"/>
              <a:gd name="T15" fmla="*/ 2147483647 h 2085"/>
              <a:gd name="T16" fmla="*/ 2147483647 w 4306"/>
              <a:gd name="T17" fmla="*/ 2147483647 h 2085"/>
              <a:gd name="T18" fmla="*/ 2147483647 w 4306"/>
              <a:gd name="T19" fmla="*/ 2147483647 h 2085"/>
              <a:gd name="T20" fmla="*/ 2147483647 w 4306"/>
              <a:gd name="T21" fmla="*/ 2147483647 h 2085"/>
              <a:gd name="T22" fmla="*/ 2147483647 w 4306"/>
              <a:gd name="T23" fmla="*/ 2147483647 h 2085"/>
              <a:gd name="T24" fmla="*/ 2147483647 w 4306"/>
              <a:gd name="T25" fmla="*/ 2147483647 h 2085"/>
              <a:gd name="T26" fmla="*/ 2147483647 w 4306"/>
              <a:gd name="T27" fmla="*/ 2147483647 h 2085"/>
              <a:gd name="T28" fmla="*/ 2147483647 w 4306"/>
              <a:gd name="T29" fmla="*/ 2147483647 h 2085"/>
              <a:gd name="T30" fmla="*/ 2147483647 w 4306"/>
              <a:gd name="T31" fmla="*/ 2147483647 h 2085"/>
              <a:gd name="T32" fmla="*/ 2147483647 w 4306"/>
              <a:gd name="T33" fmla="*/ 2147483647 h 2085"/>
              <a:gd name="T34" fmla="*/ 2147483647 w 4306"/>
              <a:gd name="T35" fmla="*/ 2147483647 h 2085"/>
              <a:gd name="T36" fmla="*/ 2147483647 w 4306"/>
              <a:gd name="T37" fmla="*/ 2147483647 h 2085"/>
              <a:gd name="T38" fmla="*/ 2147483647 w 4306"/>
              <a:gd name="T39" fmla="*/ 2147483647 h 2085"/>
              <a:gd name="T40" fmla="*/ 2147483647 w 4306"/>
              <a:gd name="T41" fmla="*/ 2147483647 h 2085"/>
              <a:gd name="T42" fmla="*/ 2147483647 w 4306"/>
              <a:gd name="T43" fmla="*/ 2147483647 h 2085"/>
              <a:gd name="T44" fmla="*/ 2147483647 w 4306"/>
              <a:gd name="T45" fmla="*/ 2147483647 h 2085"/>
              <a:gd name="T46" fmla="*/ 2147483647 w 4306"/>
              <a:gd name="T47" fmla="*/ 2147483647 h 2085"/>
              <a:gd name="T48" fmla="*/ 2147483647 w 4306"/>
              <a:gd name="T49" fmla="*/ 2147483647 h 2085"/>
              <a:gd name="T50" fmla="*/ 2147483647 w 4306"/>
              <a:gd name="T51" fmla="*/ 2147483647 h 2085"/>
              <a:gd name="T52" fmla="*/ 2147483647 w 4306"/>
              <a:gd name="T53" fmla="*/ 2147483647 h 2085"/>
              <a:gd name="T54" fmla="*/ 2147483647 w 4306"/>
              <a:gd name="T55" fmla="*/ 2147483647 h 2085"/>
              <a:gd name="T56" fmla="*/ 2147483647 w 4306"/>
              <a:gd name="T57" fmla="*/ 2147483647 h 2085"/>
              <a:gd name="T58" fmla="*/ 2147483647 w 4306"/>
              <a:gd name="T59" fmla="*/ 2147483647 h 2085"/>
              <a:gd name="T60" fmla="*/ 2147483647 w 4306"/>
              <a:gd name="T61" fmla="*/ 2147483647 h 2085"/>
              <a:gd name="T62" fmla="*/ 2147483647 w 4306"/>
              <a:gd name="T63" fmla="*/ 2147483647 h 2085"/>
              <a:gd name="T64" fmla="*/ 2147483647 w 4306"/>
              <a:gd name="T65" fmla="*/ 2147483647 h 2085"/>
              <a:gd name="T66" fmla="*/ 2147483647 w 4306"/>
              <a:gd name="T67" fmla="*/ 2147483647 h 2085"/>
              <a:gd name="T68" fmla="*/ 2147483647 w 4306"/>
              <a:gd name="T69" fmla="*/ 2147483647 h 2085"/>
              <a:gd name="T70" fmla="*/ 2147483647 w 4306"/>
              <a:gd name="T71" fmla="*/ 2147483647 h 2085"/>
              <a:gd name="T72" fmla="*/ 2147483647 w 4306"/>
              <a:gd name="T73" fmla="*/ 2147483647 h 2085"/>
              <a:gd name="T74" fmla="*/ 2147483647 w 4306"/>
              <a:gd name="T75" fmla="*/ 2147483647 h 2085"/>
              <a:gd name="T76" fmla="*/ 2147483647 w 4306"/>
              <a:gd name="T77" fmla="*/ 2147483647 h 2085"/>
              <a:gd name="T78" fmla="*/ 2147483647 w 4306"/>
              <a:gd name="T79" fmla="*/ 2147483647 h 2085"/>
              <a:gd name="T80" fmla="*/ 2147483647 w 4306"/>
              <a:gd name="T81" fmla="*/ 2147483647 h 2085"/>
              <a:gd name="T82" fmla="*/ 2147483647 w 4306"/>
              <a:gd name="T83" fmla="*/ 2147483647 h 2085"/>
              <a:gd name="T84" fmla="*/ 2147483647 w 4306"/>
              <a:gd name="T85" fmla="*/ 2147483647 h 2085"/>
              <a:gd name="T86" fmla="*/ 2147483647 w 4306"/>
              <a:gd name="T87" fmla="*/ 2147483647 h 2085"/>
              <a:gd name="T88" fmla="*/ 2147483647 w 4306"/>
              <a:gd name="T89" fmla="*/ 2147483647 h 2085"/>
              <a:gd name="T90" fmla="*/ 2147483647 w 4306"/>
              <a:gd name="T91" fmla="*/ 2147483647 h 2085"/>
              <a:gd name="T92" fmla="*/ 2147483647 w 4306"/>
              <a:gd name="T93" fmla="*/ 2147483647 h 2085"/>
              <a:gd name="T94" fmla="*/ 2147483647 w 4306"/>
              <a:gd name="T95" fmla="*/ 2147483647 h 2085"/>
              <a:gd name="T96" fmla="*/ 2147483647 w 4306"/>
              <a:gd name="T97" fmla="*/ 2147483647 h 2085"/>
              <a:gd name="T98" fmla="*/ 2147483647 w 4306"/>
              <a:gd name="T99" fmla="*/ 2147483647 h 2085"/>
              <a:gd name="T100" fmla="*/ 2147483647 w 4306"/>
              <a:gd name="T101" fmla="*/ 2147483647 h 2085"/>
              <a:gd name="T102" fmla="*/ 2147483647 w 4306"/>
              <a:gd name="T103" fmla="*/ 2147483647 h 2085"/>
              <a:gd name="T104" fmla="*/ 2147483647 w 4306"/>
              <a:gd name="T105" fmla="*/ 2147483647 h 2085"/>
              <a:gd name="T106" fmla="*/ 2147483647 w 4306"/>
              <a:gd name="T107" fmla="*/ 2147483647 h 2085"/>
              <a:gd name="T108" fmla="*/ 2147483647 w 4306"/>
              <a:gd name="T109" fmla="*/ 2147483647 h 2085"/>
              <a:gd name="T110" fmla="*/ 2147483647 w 4306"/>
              <a:gd name="T111" fmla="*/ 2147483647 h 2085"/>
              <a:gd name="T112" fmla="*/ 2147483647 w 4306"/>
              <a:gd name="T113" fmla="*/ 2147483647 h 2085"/>
              <a:gd name="T114" fmla="*/ 2147483647 w 4306"/>
              <a:gd name="T115" fmla="*/ 2147483647 h 2085"/>
              <a:gd name="T116" fmla="*/ 2147483647 w 4306"/>
              <a:gd name="T117" fmla="*/ 2147483647 h 2085"/>
              <a:gd name="T118" fmla="*/ 2147483647 w 4306"/>
              <a:gd name="T119" fmla="*/ 2147483647 h 2085"/>
              <a:gd name="T120" fmla="*/ 2147483647 w 4306"/>
              <a:gd name="T121" fmla="*/ 2147483647 h 2085"/>
              <a:gd name="T122" fmla="*/ 2147483647 w 4306"/>
              <a:gd name="T123" fmla="*/ 2147483647 h 2085"/>
              <a:gd name="T124" fmla="*/ 2147483647 w 4306"/>
              <a:gd name="T125" fmla="*/ 2147483647 h 208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306"/>
              <a:gd name="T190" fmla="*/ 0 h 2085"/>
              <a:gd name="T191" fmla="*/ 4306 w 4306"/>
              <a:gd name="T192" fmla="*/ 2085 h 208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306" h="2085">
                <a:moveTo>
                  <a:pt x="0" y="0"/>
                </a:moveTo>
                <a:lnTo>
                  <a:pt x="3" y="15"/>
                </a:lnTo>
                <a:lnTo>
                  <a:pt x="7" y="29"/>
                </a:lnTo>
                <a:lnTo>
                  <a:pt x="10" y="43"/>
                </a:lnTo>
                <a:lnTo>
                  <a:pt x="14" y="57"/>
                </a:lnTo>
                <a:lnTo>
                  <a:pt x="17" y="71"/>
                </a:lnTo>
                <a:lnTo>
                  <a:pt x="21" y="85"/>
                </a:lnTo>
                <a:lnTo>
                  <a:pt x="25" y="99"/>
                </a:lnTo>
                <a:lnTo>
                  <a:pt x="28" y="113"/>
                </a:lnTo>
                <a:lnTo>
                  <a:pt x="32" y="127"/>
                </a:lnTo>
                <a:lnTo>
                  <a:pt x="35" y="141"/>
                </a:lnTo>
                <a:lnTo>
                  <a:pt x="39" y="154"/>
                </a:lnTo>
                <a:lnTo>
                  <a:pt x="42" y="168"/>
                </a:lnTo>
                <a:lnTo>
                  <a:pt x="46" y="181"/>
                </a:lnTo>
                <a:lnTo>
                  <a:pt x="50" y="195"/>
                </a:lnTo>
                <a:lnTo>
                  <a:pt x="53" y="208"/>
                </a:lnTo>
                <a:lnTo>
                  <a:pt x="57" y="222"/>
                </a:lnTo>
                <a:lnTo>
                  <a:pt x="60" y="235"/>
                </a:lnTo>
                <a:lnTo>
                  <a:pt x="64" y="248"/>
                </a:lnTo>
                <a:lnTo>
                  <a:pt x="67" y="261"/>
                </a:lnTo>
                <a:lnTo>
                  <a:pt x="71" y="274"/>
                </a:lnTo>
                <a:lnTo>
                  <a:pt x="75" y="287"/>
                </a:lnTo>
                <a:lnTo>
                  <a:pt x="78" y="300"/>
                </a:lnTo>
                <a:lnTo>
                  <a:pt x="82" y="313"/>
                </a:lnTo>
                <a:lnTo>
                  <a:pt x="85" y="326"/>
                </a:lnTo>
                <a:lnTo>
                  <a:pt x="89" y="339"/>
                </a:lnTo>
                <a:lnTo>
                  <a:pt x="92" y="351"/>
                </a:lnTo>
                <a:lnTo>
                  <a:pt x="96" y="364"/>
                </a:lnTo>
                <a:lnTo>
                  <a:pt x="100" y="376"/>
                </a:lnTo>
                <a:lnTo>
                  <a:pt x="103" y="389"/>
                </a:lnTo>
                <a:lnTo>
                  <a:pt x="107" y="401"/>
                </a:lnTo>
                <a:lnTo>
                  <a:pt x="110" y="414"/>
                </a:lnTo>
                <a:lnTo>
                  <a:pt x="114" y="426"/>
                </a:lnTo>
                <a:lnTo>
                  <a:pt x="117" y="438"/>
                </a:lnTo>
                <a:lnTo>
                  <a:pt x="121" y="450"/>
                </a:lnTo>
                <a:lnTo>
                  <a:pt x="125" y="462"/>
                </a:lnTo>
                <a:lnTo>
                  <a:pt x="128" y="474"/>
                </a:lnTo>
                <a:lnTo>
                  <a:pt x="132" y="486"/>
                </a:lnTo>
                <a:lnTo>
                  <a:pt x="135" y="498"/>
                </a:lnTo>
                <a:lnTo>
                  <a:pt x="139" y="510"/>
                </a:lnTo>
                <a:lnTo>
                  <a:pt x="142" y="522"/>
                </a:lnTo>
                <a:lnTo>
                  <a:pt x="146" y="534"/>
                </a:lnTo>
                <a:lnTo>
                  <a:pt x="149" y="545"/>
                </a:lnTo>
                <a:lnTo>
                  <a:pt x="153" y="557"/>
                </a:lnTo>
                <a:lnTo>
                  <a:pt x="157" y="568"/>
                </a:lnTo>
                <a:lnTo>
                  <a:pt x="160" y="580"/>
                </a:lnTo>
                <a:lnTo>
                  <a:pt x="164" y="591"/>
                </a:lnTo>
                <a:lnTo>
                  <a:pt x="167" y="603"/>
                </a:lnTo>
                <a:lnTo>
                  <a:pt x="171" y="614"/>
                </a:lnTo>
                <a:lnTo>
                  <a:pt x="174" y="625"/>
                </a:lnTo>
                <a:lnTo>
                  <a:pt x="178" y="636"/>
                </a:lnTo>
                <a:lnTo>
                  <a:pt x="182" y="648"/>
                </a:lnTo>
                <a:lnTo>
                  <a:pt x="185" y="659"/>
                </a:lnTo>
                <a:lnTo>
                  <a:pt x="189" y="670"/>
                </a:lnTo>
                <a:lnTo>
                  <a:pt x="192" y="681"/>
                </a:lnTo>
                <a:lnTo>
                  <a:pt x="196" y="691"/>
                </a:lnTo>
                <a:lnTo>
                  <a:pt x="199" y="702"/>
                </a:lnTo>
                <a:lnTo>
                  <a:pt x="203" y="713"/>
                </a:lnTo>
                <a:lnTo>
                  <a:pt x="207" y="724"/>
                </a:lnTo>
                <a:lnTo>
                  <a:pt x="210" y="734"/>
                </a:lnTo>
                <a:lnTo>
                  <a:pt x="214" y="745"/>
                </a:lnTo>
                <a:lnTo>
                  <a:pt x="217" y="755"/>
                </a:lnTo>
                <a:lnTo>
                  <a:pt x="221" y="766"/>
                </a:lnTo>
                <a:lnTo>
                  <a:pt x="224" y="776"/>
                </a:lnTo>
                <a:lnTo>
                  <a:pt x="228" y="787"/>
                </a:lnTo>
                <a:lnTo>
                  <a:pt x="232" y="797"/>
                </a:lnTo>
                <a:lnTo>
                  <a:pt x="235" y="807"/>
                </a:lnTo>
                <a:lnTo>
                  <a:pt x="239" y="817"/>
                </a:lnTo>
                <a:lnTo>
                  <a:pt x="242" y="827"/>
                </a:lnTo>
                <a:lnTo>
                  <a:pt x="246" y="838"/>
                </a:lnTo>
                <a:lnTo>
                  <a:pt x="249" y="848"/>
                </a:lnTo>
                <a:lnTo>
                  <a:pt x="253" y="858"/>
                </a:lnTo>
                <a:lnTo>
                  <a:pt x="257" y="867"/>
                </a:lnTo>
                <a:lnTo>
                  <a:pt x="260" y="877"/>
                </a:lnTo>
                <a:lnTo>
                  <a:pt x="264" y="887"/>
                </a:lnTo>
                <a:lnTo>
                  <a:pt x="267" y="897"/>
                </a:lnTo>
                <a:lnTo>
                  <a:pt x="271" y="907"/>
                </a:lnTo>
                <a:lnTo>
                  <a:pt x="274" y="916"/>
                </a:lnTo>
                <a:lnTo>
                  <a:pt x="278" y="926"/>
                </a:lnTo>
                <a:lnTo>
                  <a:pt x="282" y="935"/>
                </a:lnTo>
                <a:lnTo>
                  <a:pt x="285" y="945"/>
                </a:lnTo>
                <a:lnTo>
                  <a:pt x="289" y="954"/>
                </a:lnTo>
                <a:lnTo>
                  <a:pt x="292" y="963"/>
                </a:lnTo>
                <a:lnTo>
                  <a:pt x="296" y="973"/>
                </a:lnTo>
                <a:lnTo>
                  <a:pt x="299" y="982"/>
                </a:lnTo>
                <a:lnTo>
                  <a:pt x="303" y="991"/>
                </a:lnTo>
                <a:lnTo>
                  <a:pt x="306" y="1000"/>
                </a:lnTo>
                <a:lnTo>
                  <a:pt x="310" y="1009"/>
                </a:lnTo>
                <a:lnTo>
                  <a:pt x="314" y="1018"/>
                </a:lnTo>
                <a:lnTo>
                  <a:pt x="317" y="1027"/>
                </a:lnTo>
                <a:lnTo>
                  <a:pt x="321" y="1036"/>
                </a:lnTo>
                <a:lnTo>
                  <a:pt x="324" y="1045"/>
                </a:lnTo>
                <a:lnTo>
                  <a:pt x="328" y="1054"/>
                </a:lnTo>
                <a:lnTo>
                  <a:pt x="331" y="1063"/>
                </a:lnTo>
                <a:lnTo>
                  <a:pt x="335" y="1072"/>
                </a:lnTo>
                <a:lnTo>
                  <a:pt x="339" y="1080"/>
                </a:lnTo>
                <a:lnTo>
                  <a:pt x="342" y="1089"/>
                </a:lnTo>
                <a:lnTo>
                  <a:pt x="346" y="1097"/>
                </a:lnTo>
                <a:lnTo>
                  <a:pt x="349" y="1106"/>
                </a:lnTo>
                <a:lnTo>
                  <a:pt x="353" y="1114"/>
                </a:lnTo>
                <a:lnTo>
                  <a:pt x="356" y="1123"/>
                </a:lnTo>
                <a:lnTo>
                  <a:pt x="360" y="1131"/>
                </a:lnTo>
                <a:lnTo>
                  <a:pt x="364" y="1140"/>
                </a:lnTo>
                <a:lnTo>
                  <a:pt x="367" y="1148"/>
                </a:lnTo>
                <a:lnTo>
                  <a:pt x="371" y="1156"/>
                </a:lnTo>
                <a:lnTo>
                  <a:pt x="374" y="1164"/>
                </a:lnTo>
                <a:lnTo>
                  <a:pt x="378" y="1172"/>
                </a:lnTo>
                <a:lnTo>
                  <a:pt x="381" y="1180"/>
                </a:lnTo>
                <a:lnTo>
                  <a:pt x="385" y="1188"/>
                </a:lnTo>
                <a:lnTo>
                  <a:pt x="389" y="1196"/>
                </a:lnTo>
                <a:lnTo>
                  <a:pt x="392" y="1204"/>
                </a:lnTo>
                <a:lnTo>
                  <a:pt x="396" y="1212"/>
                </a:lnTo>
                <a:lnTo>
                  <a:pt x="399" y="1220"/>
                </a:lnTo>
                <a:lnTo>
                  <a:pt x="403" y="1228"/>
                </a:lnTo>
                <a:lnTo>
                  <a:pt x="406" y="1235"/>
                </a:lnTo>
                <a:lnTo>
                  <a:pt x="410" y="1243"/>
                </a:lnTo>
                <a:lnTo>
                  <a:pt x="414" y="1251"/>
                </a:lnTo>
                <a:lnTo>
                  <a:pt x="417" y="1258"/>
                </a:lnTo>
                <a:lnTo>
                  <a:pt x="421" y="1266"/>
                </a:lnTo>
                <a:lnTo>
                  <a:pt x="424" y="1273"/>
                </a:lnTo>
                <a:lnTo>
                  <a:pt x="428" y="1281"/>
                </a:lnTo>
                <a:lnTo>
                  <a:pt x="431" y="1288"/>
                </a:lnTo>
                <a:lnTo>
                  <a:pt x="435" y="1296"/>
                </a:lnTo>
                <a:lnTo>
                  <a:pt x="439" y="1303"/>
                </a:lnTo>
                <a:lnTo>
                  <a:pt x="442" y="1310"/>
                </a:lnTo>
                <a:lnTo>
                  <a:pt x="446" y="1317"/>
                </a:lnTo>
                <a:lnTo>
                  <a:pt x="449" y="1325"/>
                </a:lnTo>
                <a:lnTo>
                  <a:pt x="453" y="1332"/>
                </a:lnTo>
                <a:lnTo>
                  <a:pt x="456" y="1339"/>
                </a:lnTo>
                <a:lnTo>
                  <a:pt x="460" y="1346"/>
                </a:lnTo>
                <a:lnTo>
                  <a:pt x="463" y="1353"/>
                </a:lnTo>
                <a:lnTo>
                  <a:pt x="467" y="1360"/>
                </a:lnTo>
                <a:lnTo>
                  <a:pt x="471" y="1367"/>
                </a:lnTo>
                <a:lnTo>
                  <a:pt x="474" y="1373"/>
                </a:lnTo>
                <a:lnTo>
                  <a:pt x="478" y="1380"/>
                </a:lnTo>
                <a:lnTo>
                  <a:pt x="481" y="1387"/>
                </a:lnTo>
                <a:lnTo>
                  <a:pt x="485" y="1394"/>
                </a:lnTo>
                <a:lnTo>
                  <a:pt x="488" y="1400"/>
                </a:lnTo>
                <a:lnTo>
                  <a:pt x="492" y="1407"/>
                </a:lnTo>
                <a:lnTo>
                  <a:pt x="496" y="1414"/>
                </a:lnTo>
                <a:lnTo>
                  <a:pt x="499" y="1420"/>
                </a:lnTo>
                <a:lnTo>
                  <a:pt x="503" y="1427"/>
                </a:lnTo>
                <a:lnTo>
                  <a:pt x="506" y="1433"/>
                </a:lnTo>
                <a:lnTo>
                  <a:pt x="510" y="1440"/>
                </a:lnTo>
                <a:lnTo>
                  <a:pt x="513" y="1446"/>
                </a:lnTo>
                <a:lnTo>
                  <a:pt x="517" y="1452"/>
                </a:lnTo>
                <a:lnTo>
                  <a:pt x="521" y="1458"/>
                </a:lnTo>
                <a:lnTo>
                  <a:pt x="524" y="1465"/>
                </a:lnTo>
                <a:lnTo>
                  <a:pt x="528" y="1471"/>
                </a:lnTo>
                <a:lnTo>
                  <a:pt x="531" y="1477"/>
                </a:lnTo>
                <a:lnTo>
                  <a:pt x="535" y="1483"/>
                </a:lnTo>
                <a:lnTo>
                  <a:pt x="538" y="1489"/>
                </a:lnTo>
                <a:lnTo>
                  <a:pt x="542" y="1495"/>
                </a:lnTo>
                <a:lnTo>
                  <a:pt x="546" y="1501"/>
                </a:lnTo>
                <a:lnTo>
                  <a:pt x="549" y="1507"/>
                </a:lnTo>
                <a:lnTo>
                  <a:pt x="553" y="1513"/>
                </a:lnTo>
                <a:lnTo>
                  <a:pt x="556" y="1519"/>
                </a:lnTo>
                <a:lnTo>
                  <a:pt x="560" y="1525"/>
                </a:lnTo>
                <a:lnTo>
                  <a:pt x="563" y="1531"/>
                </a:lnTo>
                <a:lnTo>
                  <a:pt x="567" y="1536"/>
                </a:lnTo>
                <a:lnTo>
                  <a:pt x="571" y="1542"/>
                </a:lnTo>
                <a:lnTo>
                  <a:pt x="574" y="1548"/>
                </a:lnTo>
                <a:lnTo>
                  <a:pt x="578" y="1553"/>
                </a:lnTo>
                <a:lnTo>
                  <a:pt x="581" y="1559"/>
                </a:lnTo>
                <a:lnTo>
                  <a:pt x="585" y="1564"/>
                </a:lnTo>
                <a:lnTo>
                  <a:pt x="588" y="1570"/>
                </a:lnTo>
                <a:lnTo>
                  <a:pt x="592" y="1575"/>
                </a:lnTo>
                <a:lnTo>
                  <a:pt x="596" y="1581"/>
                </a:lnTo>
                <a:lnTo>
                  <a:pt x="599" y="1586"/>
                </a:lnTo>
                <a:lnTo>
                  <a:pt x="603" y="1592"/>
                </a:lnTo>
                <a:lnTo>
                  <a:pt x="606" y="1597"/>
                </a:lnTo>
                <a:lnTo>
                  <a:pt x="610" y="1602"/>
                </a:lnTo>
                <a:lnTo>
                  <a:pt x="613" y="1607"/>
                </a:lnTo>
                <a:lnTo>
                  <a:pt x="617" y="1613"/>
                </a:lnTo>
                <a:lnTo>
                  <a:pt x="620" y="1618"/>
                </a:lnTo>
                <a:lnTo>
                  <a:pt x="624" y="1623"/>
                </a:lnTo>
                <a:lnTo>
                  <a:pt x="628" y="1628"/>
                </a:lnTo>
                <a:lnTo>
                  <a:pt x="631" y="1633"/>
                </a:lnTo>
                <a:lnTo>
                  <a:pt x="635" y="1638"/>
                </a:lnTo>
                <a:lnTo>
                  <a:pt x="638" y="1643"/>
                </a:lnTo>
                <a:lnTo>
                  <a:pt x="642" y="1648"/>
                </a:lnTo>
                <a:lnTo>
                  <a:pt x="645" y="1653"/>
                </a:lnTo>
                <a:lnTo>
                  <a:pt x="649" y="1658"/>
                </a:lnTo>
                <a:lnTo>
                  <a:pt x="653" y="1663"/>
                </a:lnTo>
                <a:lnTo>
                  <a:pt x="656" y="1667"/>
                </a:lnTo>
                <a:lnTo>
                  <a:pt x="660" y="1672"/>
                </a:lnTo>
                <a:lnTo>
                  <a:pt x="663" y="1677"/>
                </a:lnTo>
                <a:lnTo>
                  <a:pt x="667" y="1681"/>
                </a:lnTo>
                <a:lnTo>
                  <a:pt x="670" y="1686"/>
                </a:lnTo>
                <a:lnTo>
                  <a:pt x="674" y="1691"/>
                </a:lnTo>
                <a:lnTo>
                  <a:pt x="678" y="1695"/>
                </a:lnTo>
                <a:lnTo>
                  <a:pt x="681" y="1700"/>
                </a:lnTo>
                <a:lnTo>
                  <a:pt x="685" y="1704"/>
                </a:lnTo>
                <a:lnTo>
                  <a:pt x="688" y="1709"/>
                </a:lnTo>
                <a:lnTo>
                  <a:pt x="692" y="1713"/>
                </a:lnTo>
                <a:lnTo>
                  <a:pt x="695" y="1718"/>
                </a:lnTo>
                <a:lnTo>
                  <a:pt x="699" y="1722"/>
                </a:lnTo>
                <a:lnTo>
                  <a:pt x="703" y="1726"/>
                </a:lnTo>
                <a:lnTo>
                  <a:pt x="706" y="1731"/>
                </a:lnTo>
                <a:lnTo>
                  <a:pt x="710" y="1735"/>
                </a:lnTo>
                <a:lnTo>
                  <a:pt x="713" y="1739"/>
                </a:lnTo>
                <a:lnTo>
                  <a:pt x="717" y="1743"/>
                </a:lnTo>
                <a:lnTo>
                  <a:pt x="720" y="1747"/>
                </a:lnTo>
                <a:lnTo>
                  <a:pt x="724" y="1752"/>
                </a:lnTo>
                <a:lnTo>
                  <a:pt x="728" y="1756"/>
                </a:lnTo>
                <a:lnTo>
                  <a:pt x="731" y="1760"/>
                </a:lnTo>
                <a:lnTo>
                  <a:pt x="735" y="1764"/>
                </a:lnTo>
                <a:lnTo>
                  <a:pt x="738" y="1768"/>
                </a:lnTo>
                <a:lnTo>
                  <a:pt x="742" y="1772"/>
                </a:lnTo>
                <a:lnTo>
                  <a:pt x="745" y="1776"/>
                </a:lnTo>
                <a:lnTo>
                  <a:pt x="749" y="1780"/>
                </a:lnTo>
                <a:lnTo>
                  <a:pt x="753" y="1783"/>
                </a:lnTo>
                <a:lnTo>
                  <a:pt x="756" y="1787"/>
                </a:lnTo>
                <a:lnTo>
                  <a:pt x="760" y="1791"/>
                </a:lnTo>
                <a:lnTo>
                  <a:pt x="763" y="1795"/>
                </a:lnTo>
                <a:lnTo>
                  <a:pt x="767" y="1799"/>
                </a:lnTo>
                <a:lnTo>
                  <a:pt x="770" y="1802"/>
                </a:lnTo>
                <a:lnTo>
                  <a:pt x="774" y="1806"/>
                </a:lnTo>
                <a:lnTo>
                  <a:pt x="777" y="1810"/>
                </a:lnTo>
                <a:lnTo>
                  <a:pt x="781" y="1813"/>
                </a:lnTo>
                <a:lnTo>
                  <a:pt x="785" y="1817"/>
                </a:lnTo>
                <a:lnTo>
                  <a:pt x="788" y="1820"/>
                </a:lnTo>
                <a:lnTo>
                  <a:pt x="792" y="1824"/>
                </a:lnTo>
                <a:lnTo>
                  <a:pt x="795" y="1827"/>
                </a:lnTo>
                <a:lnTo>
                  <a:pt x="799" y="1831"/>
                </a:lnTo>
                <a:lnTo>
                  <a:pt x="802" y="1834"/>
                </a:lnTo>
                <a:lnTo>
                  <a:pt x="806" y="1838"/>
                </a:lnTo>
                <a:lnTo>
                  <a:pt x="810" y="1841"/>
                </a:lnTo>
                <a:lnTo>
                  <a:pt x="813" y="1844"/>
                </a:lnTo>
                <a:lnTo>
                  <a:pt x="817" y="1848"/>
                </a:lnTo>
                <a:lnTo>
                  <a:pt x="820" y="1851"/>
                </a:lnTo>
                <a:lnTo>
                  <a:pt x="824" y="1854"/>
                </a:lnTo>
                <a:lnTo>
                  <a:pt x="827" y="1857"/>
                </a:lnTo>
                <a:lnTo>
                  <a:pt x="831" y="1860"/>
                </a:lnTo>
                <a:lnTo>
                  <a:pt x="835" y="1864"/>
                </a:lnTo>
                <a:lnTo>
                  <a:pt x="838" y="1867"/>
                </a:lnTo>
                <a:lnTo>
                  <a:pt x="842" y="1870"/>
                </a:lnTo>
                <a:lnTo>
                  <a:pt x="845" y="1873"/>
                </a:lnTo>
                <a:lnTo>
                  <a:pt x="849" y="1876"/>
                </a:lnTo>
                <a:lnTo>
                  <a:pt x="852" y="1879"/>
                </a:lnTo>
                <a:lnTo>
                  <a:pt x="856" y="1882"/>
                </a:lnTo>
                <a:lnTo>
                  <a:pt x="860" y="1885"/>
                </a:lnTo>
                <a:lnTo>
                  <a:pt x="863" y="1888"/>
                </a:lnTo>
                <a:lnTo>
                  <a:pt x="867" y="1891"/>
                </a:lnTo>
                <a:lnTo>
                  <a:pt x="870" y="1894"/>
                </a:lnTo>
                <a:lnTo>
                  <a:pt x="874" y="1896"/>
                </a:lnTo>
                <a:lnTo>
                  <a:pt x="877" y="1899"/>
                </a:lnTo>
                <a:lnTo>
                  <a:pt x="881" y="1902"/>
                </a:lnTo>
                <a:lnTo>
                  <a:pt x="885" y="1905"/>
                </a:lnTo>
                <a:lnTo>
                  <a:pt x="888" y="1908"/>
                </a:lnTo>
                <a:lnTo>
                  <a:pt x="892" y="1910"/>
                </a:lnTo>
                <a:lnTo>
                  <a:pt x="895" y="1913"/>
                </a:lnTo>
                <a:lnTo>
                  <a:pt x="899" y="1916"/>
                </a:lnTo>
                <a:lnTo>
                  <a:pt x="902" y="1918"/>
                </a:lnTo>
                <a:lnTo>
                  <a:pt x="906" y="1921"/>
                </a:lnTo>
                <a:lnTo>
                  <a:pt x="910" y="1923"/>
                </a:lnTo>
                <a:lnTo>
                  <a:pt x="913" y="1926"/>
                </a:lnTo>
                <a:lnTo>
                  <a:pt x="917" y="1929"/>
                </a:lnTo>
                <a:lnTo>
                  <a:pt x="920" y="1931"/>
                </a:lnTo>
                <a:lnTo>
                  <a:pt x="924" y="1934"/>
                </a:lnTo>
                <a:lnTo>
                  <a:pt x="927" y="1936"/>
                </a:lnTo>
                <a:lnTo>
                  <a:pt x="931" y="1938"/>
                </a:lnTo>
                <a:lnTo>
                  <a:pt x="934" y="1941"/>
                </a:lnTo>
                <a:lnTo>
                  <a:pt x="938" y="1943"/>
                </a:lnTo>
                <a:lnTo>
                  <a:pt x="942" y="1946"/>
                </a:lnTo>
                <a:lnTo>
                  <a:pt x="945" y="1948"/>
                </a:lnTo>
                <a:lnTo>
                  <a:pt x="949" y="1950"/>
                </a:lnTo>
                <a:lnTo>
                  <a:pt x="952" y="1952"/>
                </a:lnTo>
                <a:lnTo>
                  <a:pt x="956" y="1955"/>
                </a:lnTo>
                <a:lnTo>
                  <a:pt x="959" y="1957"/>
                </a:lnTo>
                <a:lnTo>
                  <a:pt x="963" y="1959"/>
                </a:lnTo>
                <a:lnTo>
                  <a:pt x="967" y="1961"/>
                </a:lnTo>
                <a:lnTo>
                  <a:pt x="970" y="1964"/>
                </a:lnTo>
                <a:lnTo>
                  <a:pt x="974" y="1966"/>
                </a:lnTo>
                <a:lnTo>
                  <a:pt x="977" y="1968"/>
                </a:lnTo>
                <a:lnTo>
                  <a:pt x="981" y="1970"/>
                </a:lnTo>
                <a:lnTo>
                  <a:pt x="984" y="1972"/>
                </a:lnTo>
                <a:lnTo>
                  <a:pt x="988" y="1974"/>
                </a:lnTo>
                <a:lnTo>
                  <a:pt x="992" y="1976"/>
                </a:lnTo>
                <a:lnTo>
                  <a:pt x="995" y="1978"/>
                </a:lnTo>
                <a:lnTo>
                  <a:pt x="999" y="1980"/>
                </a:lnTo>
                <a:lnTo>
                  <a:pt x="1002" y="1982"/>
                </a:lnTo>
                <a:lnTo>
                  <a:pt x="1006" y="1984"/>
                </a:lnTo>
                <a:lnTo>
                  <a:pt x="1009" y="1986"/>
                </a:lnTo>
                <a:lnTo>
                  <a:pt x="1013" y="1988"/>
                </a:lnTo>
                <a:lnTo>
                  <a:pt x="1017" y="1989"/>
                </a:lnTo>
                <a:lnTo>
                  <a:pt x="1020" y="1991"/>
                </a:lnTo>
                <a:lnTo>
                  <a:pt x="1024" y="1993"/>
                </a:lnTo>
                <a:lnTo>
                  <a:pt x="1027" y="1995"/>
                </a:lnTo>
                <a:lnTo>
                  <a:pt x="1031" y="1997"/>
                </a:lnTo>
                <a:lnTo>
                  <a:pt x="1034" y="1998"/>
                </a:lnTo>
                <a:lnTo>
                  <a:pt x="1038" y="2000"/>
                </a:lnTo>
                <a:lnTo>
                  <a:pt x="1042" y="2002"/>
                </a:lnTo>
                <a:lnTo>
                  <a:pt x="1045" y="2004"/>
                </a:lnTo>
                <a:lnTo>
                  <a:pt x="1049" y="2005"/>
                </a:lnTo>
                <a:lnTo>
                  <a:pt x="1052" y="2007"/>
                </a:lnTo>
                <a:lnTo>
                  <a:pt x="1056" y="2008"/>
                </a:lnTo>
                <a:lnTo>
                  <a:pt x="1059" y="2010"/>
                </a:lnTo>
                <a:lnTo>
                  <a:pt x="1063" y="2012"/>
                </a:lnTo>
                <a:lnTo>
                  <a:pt x="1067" y="2013"/>
                </a:lnTo>
                <a:lnTo>
                  <a:pt x="1070" y="2015"/>
                </a:lnTo>
                <a:lnTo>
                  <a:pt x="1074" y="2016"/>
                </a:lnTo>
                <a:lnTo>
                  <a:pt x="1077" y="2018"/>
                </a:lnTo>
                <a:lnTo>
                  <a:pt x="1081" y="2019"/>
                </a:lnTo>
                <a:lnTo>
                  <a:pt x="1084" y="2021"/>
                </a:lnTo>
                <a:lnTo>
                  <a:pt x="1088" y="2022"/>
                </a:lnTo>
                <a:lnTo>
                  <a:pt x="1091" y="2024"/>
                </a:lnTo>
                <a:lnTo>
                  <a:pt x="1095" y="2025"/>
                </a:lnTo>
                <a:lnTo>
                  <a:pt x="1099" y="2026"/>
                </a:lnTo>
                <a:lnTo>
                  <a:pt x="1102" y="2028"/>
                </a:lnTo>
                <a:lnTo>
                  <a:pt x="1106" y="2029"/>
                </a:lnTo>
                <a:lnTo>
                  <a:pt x="1109" y="2030"/>
                </a:lnTo>
                <a:lnTo>
                  <a:pt x="1113" y="2032"/>
                </a:lnTo>
                <a:lnTo>
                  <a:pt x="1116" y="2033"/>
                </a:lnTo>
                <a:lnTo>
                  <a:pt x="1120" y="2034"/>
                </a:lnTo>
                <a:lnTo>
                  <a:pt x="1124" y="2035"/>
                </a:lnTo>
                <a:lnTo>
                  <a:pt x="1127" y="2037"/>
                </a:lnTo>
                <a:lnTo>
                  <a:pt x="1131" y="2038"/>
                </a:lnTo>
                <a:lnTo>
                  <a:pt x="1134" y="2039"/>
                </a:lnTo>
                <a:lnTo>
                  <a:pt x="1138" y="2040"/>
                </a:lnTo>
                <a:lnTo>
                  <a:pt x="1141" y="2041"/>
                </a:lnTo>
                <a:lnTo>
                  <a:pt x="1145" y="2043"/>
                </a:lnTo>
                <a:lnTo>
                  <a:pt x="1149" y="2044"/>
                </a:lnTo>
                <a:lnTo>
                  <a:pt x="1152" y="2045"/>
                </a:lnTo>
                <a:lnTo>
                  <a:pt x="1156" y="2046"/>
                </a:lnTo>
                <a:lnTo>
                  <a:pt x="1159" y="2047"/>
                </a:lnTo>
                <a:lnTo>
                  <a:pt x="1163" y="2048"/>
                </a:lnTo>
                <a:lnTo>
                  <a:pt x="1166" y="2049"/>
                </a:lnTo>
                <a:lnTo>
                  <a:pt x="1170" y="2050"/>
                </a:lnTo>
                <a:lnTo>
                  <a:pt x="1174" y="2051"/>
                </a:lnTo>
                <a:lnTo>
                  <a:pt x="1177" y="2052"/>
                </a:lnTo>
                <a:lnTo>
                  <a:pt x="1181" y="2053"/>
                </a:lnTo>
                <a:lnTo>
                  <a:pt x="1184" y="2054"/>
                </a:lnTo>
                <a:lnTo>
                  <a:pt x="1188" y="2055"/>
                </a:lnTo>
                <a:lnTo>
                  <a:pt x="1191" y="2056"/>
                </a:lnTo>
                <a:lnTo>
                  <a:pt x="1195" y="2057"/>
                </a:lnTo>
                <a:lnTo>
                  <a:pt x="1199" y="2058"/>
                </a:lnTo>
                <a:lnTo>
                  <a:pt x="1202" y="2058"/>
                </a:lnTo>
                <a:lnTo>
                  <a:pt x="1206" y="2059"/>
                </a:lnTo>
                <a:lnTo>
                  <a:pt x="1209" y="2060"/>
                </a:lnTo>
                <a:lnTo>
                  <a:pt x="1213" y="2061"/>
                </a:lnTo>
                <a:lnTo>
                  <a:pt x="1216" y="2062"/>
                </a:lnTo>
                <a:lnTo>
                  <a:pt x="1220" y="2063"/>
                </a:lnTo>
                <a:lnTo>
                  <a:pt x="1223" y="2063"/>
                </a:lnTo>
                <a:lnTo>
                  <a:pt x="1227" y="2064"/>
                </a:lnTo>
                <a:lnTo>
                  <a:pt x="1231" y="2065"/>
                </a:lnTo>
                <a:lnTo>
                  <a:pt x="1234" y="2066"/>
                </a:lnTo>
                <a:lnTo>
                  <a:pt x="1238" y="2066"/>
                </a:lnTo>
                <a:lnTo>
                  <a:pt x="1241" y="2067"/>
                </a:lnTo>
                <a:lnTo>
                  <a:pt x="1245" y="2068"/>
                </a:lnTo>
                <a:lnTo>
                  <a:pt x="1248" y="2068"/>
                </a:lnTo>
                <a:lnTo>
                  <a:pt x="1252" y="2069"/>
                </a:lnTo>
                <a:lnTo>
                  <a:pt x="1256" y="2070"/>
                </a:lnTo>
                <a:lnTo>
                  <a:pt x="1259" y="2070"/>
                </a:lnTo>
                <a:lnTo>
                  <a:pt x="1263" y="2071"/>
                </a:lnTo>
                <a:lnTo>
                  <a:pt x="1266" y="2071"/>
                </a:lnTo>
                <a:lnTo>
                  <a:pt x="1270" y="2072"/>
                </a:lnTo>
                <a:lnTo>
                  <a:pt x="1273" y="2073"/>
                </a:lnTo>
                <a:lnTo>
                  <a:pt x="1277" y="2073"/>
                </a:lnTo>
                <a:lnTo>
                  <a:pt x="1281" y="2074"/>
                </a:lnTo>
                <a:lnTo>
                  <a:pt x="1284" y="2074"/>
                </a:lnTo>
                <a:lnTo>
                  <a:pt x="1288" y="2075"/>
                </a:lnTo>
                <a:lnTo>
                  <a:pt x="1291" y="2075"/>
                </a:lnTo>
                <a:lnTo>
                  <a:pt x="1295" y="2076"/>
                </a:lnTo>
                <a:lnTo>
                  <a:pt x="1298" y="2076"/>
                </a:lnTo>
                <a:lnTo>
                  <a:pt x="1302" y="2077"/>
                </a:lnTo>
                <a:lnTo>
                  <a:pt x="1306" y="2077"/>
                </a:lnTo>
                <a:lnTo>
                  <a:pt x="1309" y="2078"/>
                </a:lnTo>
                <a:lnTo>
                  <a:pt x="1313" y="2078"/>
                </a:lnTo>
                <a:lnTo>
                  <a:pt x="1316" y="2078"/>
                </a:lnTo>
                <a:lnTo>
                  <a:pt x="1320" y="2079"/>
                </a:lnTo>
                <a:lnTo>
                  <a:pt x="1323" y="2079"/>
                </a:lnTo>
                <a:lnTo>
                  <a:pt x="1327" y="2080"/>
                </a:lnTo>
                <a:lnTo>
                  <a:pt x="1331" y="2080"/>
                </a:lnTo>
                <a:lnTo>
                  <a:pt x="1334" y="2080"/>
                </a:lnTo>
                <a:lnTo>
                  <a:pt x="1338" y="2081"/>
                </a:lnTo>
                <a:lnTo>
                  <a:pt x="1341" y="2081"/>
                </a:lnTo>
                <a:lnTo>
                  <a:pt x="1345" y="2081"/>
                </a:lnTo>
                <a:lnTo>
                  <a:pt x="1348" y="2081"/>
                </a:lnTo>
                <a:lnTo>
                  <a:pt x="1352" y="2082"/>
                </a:lnTo>
                <a:lnTo>
                  <a:pt x="1356" y="2082"/>
                </a:lnTo>
                <a:lnTo>
                  <a:pt x="1359" y="2082"/>
                </a:lnTo>
                <a:lnTo>
                  <a:pt x="1363" y="2083"/>
                </a:lnTo>
                <a:lnTo>
                  <a:pt x="1366" y="2083"/>
                </a:lnTo>
                <a:lnTo>
                  <a:pt x="1370" y="2083"/>
                </a:lnTo>
                <a:lnTo>
                  <a:pt x="1373" y="2083"/>
                </a:lnTo>
                <a:lnTo>
                  <a:pt x="1377" y="2083"/>
                </a:lnTo>
                <a:lnTo>
                  <a:pt x="1380" y="2084"/>
                </a:lnTo>
                <a:lnTo>
                  <a:pt x="1384" y="2084"/>
                </a:lnTo>
                <a:lnTo>
                  <a:pt x="1388" y="2084"/>
                </a:lnTo>
                <a:lnTo>
                  <a:pt x="1391" y="2084"/>
                </a:lnTo>
                <a:lnTo>
                  <a:pt x="1395" y="2084"/>
                </a:lnTo>
                <a:lnTo>
                  <a:pt x="1398" y="2084"/>
                </a:lnTo>
                <a:lnTo>
                  <a:pt x="1402" y="2085"/>
                </a:lnTo>
                <a:lnTo>
                  <a:pt x="1405" y="2085"/>
                </a:lnTo>
                <a:lnTo>
                  <a:pt x="1409" y="2085"/>
                </a:lnTo>
                <a:lnTo>
                  <a:pt x="1413" y="2085"/>
                </a:lnTo>
                <a:lnTo>
                  <a:pt x="1416" y="2085"/>
                </a:lnTo>
                <a:lnTo>
                  <a:pt x="1420" y="2085"/>
                </a:lnTo>
                <a:lnTo>
                  <a:pt x="1423" y="2085"/>
                </a:lnTo>
                <a:lnTo>
                  <a:pt x="1427" y="2085"/>
                </a:lnTo>
                <a:lnTo>
                  <a:pt x="1430" y="2085"/>
                </a:lnTo>
                <a:lnTo>
                  <a:pt x="1434" y="2085"/>
                </a:lnTo>
                <a:lnTo>
                  <a:pt x="1438" y="2085"/>
                </a:lnTo>
                <a:lnTo>
                  <a:pt x="1441" y="2085"/>
                </a:lnTo>
                <a:lnTo>
                  <a:pt x="1445" y="2085"/>
                </a:lnTo>
                <a:lnTo>
                  <a:pt x="1448" y="2085"/>
                </a:lnTo>
                <a:lnTo>
                  <a:pt x="1452" y="2085"/>
                </a:lnTo>
                <a:lnTo>
                  <a:pt x="1455" y="2085"/>
                </a:lnTo>
                <a:lnTo>
                  <a:pt x="1459" y="2085"/>
                </a:lnTo>
                <a:lnTo>
                  <a:pt x="1463" y="2085"/>
                </a:lnTo>
                <a:lnTo>
                  <a:pt x="1466" y="2085"/>
                </a:lnTo>
                <a:lnTo>
                  <a:pt x="1470" y="2085"/>
                </a:lnTo>
                <a:lnTo>
                  <a:pt x="1473" y="2085"/>
                </a:lnTo>
                <a:lnTo>
                  <a:pt x="1477" y="2085"/>
                </a:lnTo>
                <a:lnTo>
                  <a:pt x="1480" y="2085"/>
                </a:lnTo>
                <a:lnTo>
                  <a:pt x="1484" y="2085"/>
                </a:lnTo>
                <a:lnTo>
                  <a:pt x="1488" y="2085"/>
                </a:lnTo>
                <a:lnTo>
                  <a:pt x="1491" y="2085"/>
                </a:lnTo>
                <a:lnTo>
                  <a:pt x="1495" y="2085"/>
                </a:lnTo>
                <a:lnTo>
                  <a:pt x="1498" y="2084"/>
                </a:lnTo>
                <a:lnTo>
                  <a:pt x="1502" y="2084"/>
                </a:lnTo>
                <a:lnTo>
                  <a:pt x="1505" y="2084"/>
                </a:lnTo>
                <a:lnTo>
                  <a:pt x="1509" y="2084"/>
                </a:lnTo>
                <a:lnTo>
                  <a:pt x="1513" y="2084"/>
                </a:lnTo>
                <a:lnTo>
                  <a:pt x="1516" y="2084"/>
                </a:lnTo>
                <a:lnTo>
                  <a:pt x="1520" y="2084"/>
                </a:lnTo>
                <a:lnTo>
                  <a:pt x="1523" y="2083"/>
                </a:lnTo>
                <a:lnTo>
                  <a:pt x="1527" y="2083"/>
                </a:lnTo>
                <a:lnTo>
                  <a:pt x="1530" y="2083"/>
                </a:lnTo>
                <a:lnTo>
                  <a:pt x="1534" y="2083"/>
                </a:lnTo>
                <a:lnTo>
                  <a:pt x="1537" y="2083"/>
                </a:lnTo>
                <a:lnTo>
                  <a:pt x="1541" y="2082"/>
                </a:lnTo>
                <a:lnTo>
                  <a:pt x="1545" y="2082"/>
                </a:lnTo>
                <a:lnTo>
                  <a:pt x="1548" y="2082"/>
                </a:lnTo>
                <a:lnTo>
                  <a:pt x="1552" y="2082"/>
                </a:lnTo>
                <a:lnTo>
                  <a:pt x="1555" y="2081"/>
                </a:lnTo>
                <a:lnTo>
                  <a:pt x="1559" y="2081"/>
                </a:lnTo>
                <a:lnTo>
                  <a:pt x="1562" y="2081"/>
                </a:lnTo>
                <a:lnTo>
                  <a:pt x="1566" y="2081"/>
                </a:lnTo>
                <a:lnTo>
                  <a:pt x="1570" y="2080"/>
                </a:lnTo>
                <a:lnTo>
                  <a:pt x="1573" y="2080"/>
                </a:lnTo>
                <a:lnTo>
                  <a:pt x="1577" y="2080"/>
                </a:lnTo>
                <a:lnTo>
                  <a:pt x="1580" y="2080"/>
                </a:lnTo>
                <a:lnTo>
                  <a:pt x="1584" y="2079"/>
                </a:lnTo>
                <a:lnTo>
                  <a:pt x="1587" y="2079"/>
                </a:lnTo>
                <a:lnTo>
                  <a:pt x="1591" y="2079"/>
                </a:lnTo>
                <a:lnTo>
                  <a:pt x="1595" y="2078"/>
                </a:lnTo>
                <a:lnTo>
                  <a:pt x="1598" y="2078"/>
                </a:lnTo>
                <a:lnTo>
                  <a:pt x="1602" y="2078"/>
                </a:lnTo>
                <a:lnTo>
                  <a:pt x="1605" y="2077"/>
                </a:lnTo>
                <a:lnTo>
                  <a:pt x="1609" y="2077"/>
                </a:lnTo>
                <a:lnTo>
                  <a:pt x="1612" y="2077"/>
                </a:lnTo>
                <a:lnTo>
                  <a:pt x="1616" y="2076"/>
                </a:lnTo>
                <a:lnTo>
                  <a:pt x="1620" y="2076"/>
                </a:lnTo>
                <a:lnTo>
                  <a:pt x="1623" y="2076"/>
                </a:lnTo>
                <a:lnTo>
                  <a:pt x="1627" y="2075"/>
                </a:lnTo>
                <a:lnTo>
                  <a:pt x="1630" y="2075"/>
                </a:lnTo>
                <a:lnTo>
                  <a:pt x="1634" y="2075"/>
                </a:lnTo>
                <a:lnTo>
                  <a:pt x="1637" y="2074"/>
                </a:lnTo>
                <a:lnTo>
                  <a:pt x="1641" y="2074"/>
                </a:lnTo>
                <a:lnTo>
                  <a:pt x="1645" y="2073"/>
                </a:lnTo>
                <a:lnTo>
                  <a:pt x="1648" y="2073"/>
                </a:lnTo>
                <a:lnTo>
                  <a:pt x="1652" y="2073"/>
                </a:lnTo>
                <a:lnTo>
                  <a:pt x="1655" y="2072"/>
                </a:lnTo>
                <a:lnTo>
                  <a:pt x="1659" y="2072"/>
                </a:lnTo>
                <a:lnTo>
                  <a:pt x="1662" y="2071"/>
                </a:lnTo>
                <a:lnTo>
                  <a:pt x="1666" y="2071"/>
                </a:lnTo>
                <a:lnTo>
                  <a:pt x="1670" y="2071"/>
                </a:lnTo>
                <a:lnTo>
                  <a:pt x="1673" y="2070"/>
                </a:lnTo>
                <a:lnTo>
                  <a:pt x="1677" y="2070"/>
                </a:lnTo>
                <a:lnTo>
                  <a:pt x="1680" y="2069"/>
                </a:lnTo>
                <a:lnTo>
                  <a:pt x="1684" y="2069"/>
                </a:lnTo>
                <a:lnTo>
                  <a:pt x="1687" y="2068"/>
                </a:lnTo>
                <a:lnTo>
                  <a:pt x="1691" y="2068"/>
                </a:lnTo>
                <a:lnTo>
                  <a:pt x="1694" y="2068"/>
                </a:lnTo>
                <a:lnTo>
                  <a:pt x="1698" y="2067"/>
                </a:lnTo>
                <a:lnTo>
                  <a:pt x="1702" y="2067"/>
                </a:lnTo>
                <a:lnTo>
                  <a:pt x="1705" y="2066"/>
                </a:lnTo>
                <a:lnTo>
                  <a:pt x="1709" y="2066"/>
                </a:lnTo>
                <a:lnTo>
                  <a:pt x="1712" y="2065"/>
                </a:lnTo>
                <a:lnTo>
                  <a:pt x="1716" y="2065"/>
                </a:lnTo>
                <a:lnTo>
                  <a:pt x="1719" y="2064"/>
                </a:lnTo>
                <a:lnTo>
                  <a:pt x="1723" y="2064"/>
                </a:lnTo>
                <a:lnTo>
                  <a:pt x="1727" y="2063"/>
                </a:lnTo>
                <a:lnTo>
                  <a:pt x="1730" y="2063"/>
                </a:lnTo>
                <a:lnTo>
                  <a:pt x="1734" y="2062"/>
                </a:lnTo>
                <a:lnTo>
                  <a:pt x="1737" y="2062"/>
                </a:lnTo>
                <a:lnTo>
                  <a:pt x="1741" y="2061"/>
                </a:lnTo>
                <a:lnTo>
                  <a:pt x="1744" y="2061"/>
                </a:lnTo>
                <a:lnTo>
                  <a:pt x="1748" y="2060"/>
                </a:lnTo>
                <a:lnTo>
                  <a:pt x="1752" y="2060"/>
                </a:lnTo>
                <a:lnTo>
                  <a:pt x="1755" y="2059"/>
                </a:lnTo>
                <a:lnTo>
                  <a:pt x="1759" y="2059"/>
                </a:lnTo>
                <a:lnTo>
                  <a:pt x="1762" y="2058"/>
                </a:lnTo>
                <a:lnTo>
                  <a:pt x="1766" y="2058"/>
                </a:lnTo>
                <a:lnTo>
                  <a:pt x="1769" y="2057"/>
                </a:lnTo>
                <a:lnTo>
                  <a:pt x="1773" y="2057"/>
                </a:lnTo>
                <a:lnTo>
                  <a:pt x="1777" y="2056"/>
                </a:lnTo>
                <a:lnTo>
                  <a:pt x="1780" y="2056"/>
                </a:lnTo>
                <a:lnTo>
                  <a:pt x="1784" y="2055"/>
                </a:lnTo>
                <a:lnTo>
                  <a:pt x="1787" y="2055"/>
                </a:lnTo>
                <a:lnTo>
                  <a:pt x="1791" y="2054"/>
                </a:lnTo>
                <a:lnTo>
                  <a:pt x="1794" y="2054"/>
                </a:lnTo>
                <a:lnTo>
                  <a:pt x="1798" y="2053"/>
                </a:lnTo>
                <a:lnTo>
                  <a:pt x="1802" y="2053"/>
                </a:lnTo>
                <a:lnTo>
                  <a:pt x="1805" y="2052"/>
                </a:lnTo>
                <a:lnTo>
                  <a:pt x="1809" y="2052"/>
                </a:lnTo>
                <a:lnTo>
                  <a:pt x="1812" y="2051"/>
                </a:lnTo>
                <a:lnTo>
                  <a:pt x="1816" y="2050"/>
                </a:lnTo>
                <a:lnTo>
                  <a:pt x="1819" y="2050"/>
                </a:lnTo>
                <a:lnTo>
                  <a:pt x="1823" y="2049"/>
                </a:lnTo>
                <a:lnTo>
                  <a:pt x="1827" y="2049"/>
                </a:lnTo>
                <a:lnTo>
                  <a:pt x="1830" y="2048"/>
                </a:lnTo>
                <a:lnTo>
                  <a:pt x="1834" y="2048"/>
                </a:lnTo>
                <a:lnTo>
                  <a:pt x="1837" y="2047"/>
                </a:lnTo>
                <a:lnTo>
                  <a:pt x="1841" y="2047"/>
                </a:lnTo>
                <a:lnTo>
                  <a:pt x="1844" y="2046"/>
                </a:lnTo>
                <a:lnTo>
                  <a:pt x="1848" y="2046"/>
                </a:lnTo>
                <a:lnTo>
                  <a:pt x="1851" y="2045"/>
                </a:lnTo>
                <a:lnTo>
                  <a:pt x="1855" y="2044"/>
                </a:lnTo>
                <a:lnTo>
                  <a:pt x="1859" y="2044"/>
                </a:lnTo>
                <a:lnTo>
                  <a:pt x="1862" y="2043"/>
                </a:lnTo>
                <a:lnTo>
                  <a:pt x="1866" y="2043"/>
                </a:lnTo>
                <a:lnTo>
                  <a:pt x="1869" y="2042"/>
                </a:lnTo>
                <a:lnTo>
                  <a:pt x="1873" y="2042"/>
                </a:lnTo>
                <a:lnTo>
                  <a:pt x="1876" y="2041"/>
                </a:lnTo>
                <a:lnTo>
                  <a:pt x="1880" y="2040"/>
                </a:lnTo>
                <a:lnTo>
                  <a:pt x="1884" y="2040"/>
                </a:lnTo>
                <a:lnTo>
                  <a:pt x="1887" y="2039"/>
                </a:lnTo>
                <a:lnTo>
                  <a:pt x="1891" y="2039"/>
                </a:lnTo>
                <a:lnTo>
                  <a:pt x="1894" y="2038"/>
                </a:lnTo>
                <a:lnTo>
                  <a:pt x="1898" y="2038"/>
                </a:lnTo>
                <a:lnTo>
                  <a:pt x="1901" y="2037"/>
                </a:lnTo>
                <a:lnTo>
                  <a:pt x="1905" y="2036"/>
                </a:lnTo>
                <a:lnTo>
                  <a:pt x="1909" y="2036"/>
                </a:lnTo>
                <a:lnTo>
                  <a:pt x="1912" y="2035"/>
                </a:lnTo>
                <a:lnTo>
                  <a:pt x="1916" y="2035"/>
                </a:lnTo>
                <a:lnTo>
                  <a:pt x="1919" y="2034"/>
                </a:lnTo>
                <a:lnTo>
                  <a:pt x="1923" y="2034"/>
                </a:lnTo>
                <a:lnTo>
                  <a:pt x="1926" y="2033"/>
                </a:lnTo>
                <a:lnTo>
                  <a:pt x="1930" y="2032"/>
                </a:lnTo>
                <a:lnTo>
                  <a:pt x="1934" y="2032"/>
                </a:lnTo>
                <a:lnTo>
                  <a:pt x="1937" y="2031"/>
                </a:lnTo>
                <a:lnTo>
                  <a:pt x="1941" y="2031"/>
                </a:lnTo>
                <a:lnTo>
                  <a:pt x="1944" y="2030"/>
                </a:lnTo>
                <a:lnTo>
                  <a:pt x="1948" y="2030"/>
                </a:lnTo>
                <a:lnTo>
                  <a:pt x="1951" y="2029"/>
                </a:lnTo>
                <a:lnTo>
                  <a:pt x="1955" y="2028"/>
                </a:lnTo>
                <a:lnTo>
                  <a:pt x="1959" y="2028"/>
                </a:lnTo>
                <a:lnTo>
                  <a:pt x="1962" y="2027"/>
                </a:lnTo>
                <a:lnTo>
                  <a:pt x="1966" y="2027"/>
                </a:lnTo>
                <a:lnTo>
                  <a:pt x="1969" y="2026"/>
                </a:lnTo>
                <a:lnTo>
                  <a:pt x="1973" y="2025"/>
                </a:lnTo>
                <a:lnTo>
                  <a:pt x="1976" y="2025"/>
                </a:lnTo>
                <a:lnTo>
                  <a:pt x="1980" y="2024"/>
                </a:lnTo>
                <a:lnTo>
                  <a:pt x="1984" y="2024"/>
                </a:lnTo>
                <a:lnTo>
                  <a:pt x="1987" y="2023"/>
                </a:lnTo>
                <a:lnTo>
                  <a:pt x="1991" y="2023"/>
                </a:lnTo>
                <a:lnTo>
                  <a:pt x="1994" y="2022"/>
                </a:lnTo>
                <a:lnTo>
                  <a:pt x="1998" y="2021"/>
                </a:lnTo>
                <a:lnTo>
                  <a:pt x="2001" y="2021"/>
                </a:lnTo>
                <a:lnTo>
                  <a:pt x="2005" y="2020"/>
                </a:lnTo>
                <a:lnTo>
                  <a:pt x="2008" y="2020"/>
                </a:lnTo>
                <a:lnTo>
                  <a:pt x="2012" y="2019"/>
                </a:lnTo>
                <a:lnTo>
                  <a:pt x="2016" y="2019"/>
                </a:lnTo>
                <a:lnTo>
                  <a:pt x="2019" y="2018"/>
                </a:lnTo>
                <a:lnTo>
                  <a:pt x="2023" y="2017"/>
                </a:lnTo>
                <a:lnTo>
                  <a:pt x="2026" y="2017"/>
                </a:lnTo>
                <a:lnTo>
                  <a:pt x="2030" y="2016"/>
                </a:lnTo>
                <a:lnTo>
                  <a:pt x="2033" y="2016"/>
                </a:lnTo>
                <a:lnTo>
                  <a:pt x="2037" y="2015"/>
                </a:lnTo>
                <a:lnTo>
                  <a:pt x="2041" y="2015"/>
                </a:lnTo>
                <a:lnTo>
                  <a:pt x="2044" y="2014"/>
                </a:lnTo>
                <a:lnTo>
                  <a:pt x="2048" y="2014"/>
                </a:lnTo>
                <a:lnTo>
                  <a:pt x="2051" y="2013"/>
                </a:lnTo>
                <a:lnTo>
                  <a:pt x="2055" y="2012"/>
                </a:lnTo>
                <a:lnTo>
                  <a:pt x="2058" y="2012"/>
                </a:lnTo>
                <a:lnTo>
                  <a:pt x="2062" y="2011"/>
                </a:lnTo>
                <a:lnTo>
                  <a:pt x="2066" y="2011"/>
                </a:lnTo>
                <a:lnTo>
                  <a:pt x="2069" y="2010"/>
                </a:lnTo>
                <a:lnTo>
                  <a:pt x="2073" y="2010"/>
                </a:lnTo>
                <a:lnTo>
                  <a:pt x="2076" y="2009"/>
                </a:lnTo>
                <a:lnTo>
                  <a:pt x="2080" y="2009"/>
                </a:lnTo>
                <a:lnTo>
                  <a:pt x="2083" y="2008"/>
                </a:lnTo>
                <a:lnTo>
                  <a:pt x="2087" y="2007"/>
                </a:lnTo>
                <a:lnTo>
                  <a:pt x="2091" y="2007"/>
                </a:lnTo>
                <a:lnTo>
                  <a:pt x="2094" y="2006"/>
                </a:lnTo>
                <a:lnTo>
                  <a:pt x="2098" y="2006"/>
                </a:lnTo>
                <a:lnTo>
                  <a:pt x="2101" y="2005"/>
                </a:lnTo>
                <a:lnTo>
                  <a:pt x="2105" y="2005"/>
                </a:lnTo>
                <a:lnTo>
                  <a:pt x="2108" y="2004"/>
                </a:lnTo>
                <a:lnTo>
                  <a:pt x="2112" y="2004"/>
                </a:lnTo>
                <a:lnTo>
                  <a:pt x="2116" y="2003"/>
                </a:lnTo>
                <a:lnTo>
                  <a:pt x="2119" y="2003"/>
                </a:lnTo>
                <a:lnTo>
                  <a:pt x="2123" y="2002"/>
                </a:lnTo>
                <a:lnTo>
                  <a:pt x="2126" y="2002"/>
                </a:lnTo>
                <a:lnTo>
                  <a:pt x="2130" y="2001"/>
                </a:lnTo>
                <a:lnTo>
                  <a:pt x="2133" y="2001"/>
                </a:lnTo>
                <a:lnTo>
                  <a:pt x="2137" y="2000"/>
                </a:lnTo>
                <a:lnTo>
                  <a:pt x="2141" y="2000"/>
                </a:lnTo>
                <a:lnTo>
                  <a:pt x="2144" y="1999"/>
                </a:lnTo>
                <a:lnTo>
                  <a:pt x="2148" y="1999"/>
                </a:lnTo>
                <a:lnTo>
                  <a:pt x="2151" y="1998"/>
                </a:lnTo>
                <a:lnTo>
                  <a:pt x="2155" y="1998"/>
                </a:lnTo>
                <a:lnTo>
                  <a:pt x="2158" y="1997"/>
                </a:lnTo>
                <a:lnTo>
                  <a:pt x="2162" y="1997"/>
                </a:lnTo>
                <a:lnTo>
                  <a:pt x="2165" y="1996"/>
                </a:lnTo>
                <a:lnTo>
                  <a:pt x="2169" y="1996"/>
                </a:lnTo>
                <a:lnTo>
                  <a:pt x="2173" y="1995"/>
                </a:lnTo>
                <a:lnTo>
                  <a:pt x="2176" y="1995"/>
                </a:lnTo>
                <a:lnTo>
                  <a:pt x="2180" y="1994"/>
                </a:lnTo>
                <a:lnTo>
                  <a:pt x="2183" y="1994"/>
                </a:lnTo>
                <a:lnTo>
                  <a:pt x="2187" y="1993"/>
                </a:lnTo>
                <a:lnTo>
                  <a:pt x="2190" y="1993"/>
                </a:lnTo>
                <a:lnTo>
                  <a:pt x="2194" y="1992"/>
                </a:lnTo>
                <a:lnTo>
                  <a:pt x="2198" y="1992"/>
                </a:lnTo>
                <a:lnTo>
                  <a:pt x="2201" y="1991"/>
                </a:lnTo>
                <a:lnTo>
                  <a:pt x="2205" y="1991"/>
                </a:lnTo>
                <a:lnTo>
                  <a:pt x="2208" y="1990"/>
                </a:lnTo>
                <a:lnTo>
                  <a:pt x="2212" y="1990"/>
                </a:lnTo>
                <a:lnTo>
                  <a:pt x="2215" y="1989"/>
                </a:lnTo>
                <a:lnTo>
                  <a:pt x="2219" y="1989"/>
                </a:lnTo>
                <a:lnTo>
                  <a:pt x="2223" y="1988"/>
                </a:lnTo>
                <a:lnTo>
                  <a:pt x="2226" y="1988"/>
                </a:lnTo>
                <a:lnTo>
                  <a:pt x="2230" y="1987"/>
                </a:lnTo>
                <a:lnTo>
                  <a:pt x="2233" y="1987"/>
                </a:lnTo>
                <a:lnTo>
                  <a:pt x="2237" y="1987"/>
                </a:lnTo>
                <a:lnTo>
                  <a:pt x="2240" y="1986"/>
                </a:lnTo>
                <a:lnTo>
                  <a:pt x="2244" y="1986"/>
                </a:lnTo>
                <a:lnTo>
                  <a:pt x="2248" y="1985"/>
                </a:lnTo>
                <a:lnTo>
                  <a:pt x="2251" y="1985"/>
                </a:lnTo>
                <a:lnTo>
                  <a:pt x="2255" y="1984"/>
                </a:lnTo>
                <a:lnTo>
                  <a:pt x="2258" y="1984"/>
                </a:lnTo>
                <a:lnTo>
                  <a:pt x="2262" y="1983"/>
                </a:lnTo>
                <a:lnTo>
                  <a:pt x="2265" y="1983"/>
                </a:lnTo>
                <a:lnTo>
                  <a:pt x="2269" y="1983"/>
                </a:lnTo>
                <a:lnTo>
                  <a:pt x="2273" y="1982"/>
                </a:lnTo>
                <a:lnTo>
                  <a:pt x="2276" y="1982"/>
                </a:lnTo>
                <a:lnTo>
                  <a:pt x="2280" y="1981"/>
                </a:lnTo>
                <a:lnTo>
                  <a:pt x="2283" y="1981"/>
                </a:lnTo>
                <a:lnTo>
                  <a:pt x="2287" y="1980"/>
                </a:lnTo>
                <a:lnTo>
                  <a:pt x="2290" y="1980"/>
                </a:lnTo>
                <a:lnTo>
                  <a:pt x="2294" y="1980"/>
                </a:lnTo>
                <a:lnTo>
                  <a:pt x="2298" y="1979"/>
                </a:lnTo>
                <a:lnTo>
                  <a:pt x="2301" y="1979"/>
                </a:lnTo>
                <a:lnTo>
                  <a:pt x="2305" y="1978"/>
                </a:lnTo>
                <a:lnTo>
                  <a:pt x="2308" y="1978"/>
                </a:lnTo>
                <a:lnTo>
                  <a:pt x="2312" y="1978"/>
                </a:lnTo>
                <a:lnTo>
                  <a:pt x="2315" y="1977"/>
                </a:lnTo>
                <a:lnTo>
                  <a:pt x="2319" y="1977"/>
                </a:lnTo>
                <a:lnTo>
                  <a:pt x="2322" y="1977"/>
                </a:lnTo>
                <a:lnTo>
                  <a:pt x="2326" y="1976"/>
                </a:lnTo>
                <a:lnTo>
                  <a:pt x="2330" y="1976"/>
                </a:lnTo>
                <a:lnTo>
                  <a:pt x="2333" y="1975"/>
                </a:lnTo>
                <a:lnTo>
                  <a:pt x="2337" y="1975"/>
                </a:lnTo>
                <a:lnTo>
                  <a:pt x="2340" y="1975"/>
                </a:lnTo>
                <a:lnTo>
                  <a:pt x="2344" y="1974"/>
                </a:lnTo>
                <a:lnTo>
                  <a:pt x="2347" y="1974"/>
                </a:lnTo>
                <a:lnTo>
                  <a:pt x="2351" y="1974"/>
                </a:lnTo>
                <a:lnTo>
                  <a:pt x="2355" y="1973"/>
                </a:lnTo>
                <a:lnTo>
                  <a:pt x="2358" y="1973"/>
                </a:lnTo>
                <a:lnTo>
                  <a:pt x="2362" y="1973"/>
                </a:lnTo>
                <a:lnTo>
                  <a:pt x="2365" y="1972"/>
                </a:lnTo>
                <a:lnTo>
                  <a:pt x="2369" y="1972"/>
                </a:lnTo>
                <a:lnTo>
                  <a:pt x="2372" y="1972"/>
                </a:lnTo>
                <a:lnTo>
                  <a:pt x="2376" y="1971"/>
                </a:lnTo>
                <a:lnTo>
                  <a:pt x="2380" y="1971"/>
                </a:lnTo>
                <a:lnTo>
                  <a:pt x="2383" y="1971"/>
                </a:lnTo>
                <a:lnTo>
                  <a:pt x="2387" y="1970"/>
                </a:lnTo>
                <a:lnTo>
                  <a:pt x="2390" y="1970"/>
                </a:lnTo>
                <a:lnTo>
                  <a:pt x="2394" y="1970"/>
                </a:lnTo>
                <a:lnTo>
                  <a:pt x="2397" y="1969"/>
                </a:lnTo>
                <a:lnTo>
                  <a:pt x="2401" y="1969"/>
                </a:lnTo>
                <a:lnTo>
                  <a:pt x="2405" y="1969"/>
                </a:lnTo>
                <a:lnTo>
                  <a:pt x="2408" y="1968"/>
                </a:lnTo>
                <a:lnTo>
                  <a:pt x="2412" y="1968"/>
                </a:lnTo>
                <a:lnTo>
                  <a:pt x="2415" y="1968"/>
                </a:lnTo>
                <a:lnTo>
                  <a:pt x="2419" y="1967"/>
                </a:lnTo>
                <a:lnTo>
                  <a:pt x="2422" y="1967"/>
                </a:lnTo>
                <a:lnTo>
                  <a:pt x="2426" y="1967"/>
                </a:lnTo>
                <a:lnTo>
                  <a:pt x="2430" y="1967"/>
                </a:lnTo>
                <a:lnTo>
                  <a:pt x="2433" y="1966"/>
                </a:lnTo>
                <a:lnTo>
                  <a:pt x="2437" y="1966"/>
                </a:lnTo>
                <a:lnTo>
                  <a:pt x="2440" y="1966"/>
                </a:lnTo>
                <a:lnTo>
                  <a:pt x="2444" y="1966"/>
                </a:lnTo>
                <a:lnTo>
                  <a:pt x="2447" y="1965"/>
                </a:lnTo>
                <a:lnTo>
                  <a:pt x="2451" y="1965"/>
                </a:lnTo>
                <a:lnTo>
                  <a:pt x="2455" y="1965"/>
                </a:lnTo>
                <a:lnTo>
                  <a:pt x="2458" y="1965"/>
                </a:lnTo>
                <a:lnTo>
                  <a:pt x="2462" y="1964"/>
                </a:lnTo>
                <a:lnTo>
                  <a:pt x="2465" y="1964"/>
                </a:lnTo>
                <a:lnTo>
                  <a:pt x="2469" y="1964"/>
                </a:lnTo>
                <a:lnTo>
                  <a:pt x="2472" y="1964"/>
                </a:lnTo>
                <a:lnTo>
                  <a:pt x="2476" y="1963"/>
                </a:lnTo>
                <a:lnTo>
                  <a:pt x="2479" y="1963"/>
                </a:lnTo>
                <a:lnTo>
                  <a:pt x="2483" y="1963"/>
                </a:lnTo>
                <a:lnTo>
                  <a:pt x="2487" y="1963"/>
                </a:lnTo>
                <a:lnTo>
                  <a:pt x="2490" y="1962"/>
                </a:lnTo>
                <a:lnTo>
                  <a:pt x="2494" y="1962"/>
                </a:lnTo>
                <a:lnTo>
                  <a:pt x="2497" y="1962"/>
                </a:lnTo>
                <a:lnTo>
                  <a:pt x="2501" y="1962"/>
                </a:lnTo>
                <a:lnTo>
                  <a:pt x="2504" y="1962"/>
                </a:lnTo>
                <a:lnTo>
                  <a:pt x="2508" y="1961"/>
                </a:lnTo>
                <a:lnTo>
                  <a:pt x="2512" y="1961"/>
                </a:lnTo>
                <a:lnTo>
                  <a:pt x="2515" y="1961"/>
                </a:lnTo>
                <a:lnTo>
                  <a:pt x="2519" y="1961"/>
                </a:lnTo>
                <a:lnTo>
                  <a:pt x="2522" y="1961"/>
                </a:lnTo>
                <a:lnTo>
                  <a:pt x="2526" y="1960"/>
                </a:lnTo>
                <a:lnTo>
                  <a:pt x="2529" y="1960"/>
                </a:lnTo>
                <a:lnTo>
                  <a:pt x="2533" y="1960"/>
                </a:lnTo>
                <a:lnTo>
                  <a:pt x="2537" y="1960"/>
                </a:lnTo>
                <a:lnTo>
                  <a:pt x="2540" y="1960"/>
                </a:lnTo>
                <a:lnTo>
                  <a:pt x="2544" y="1959"/>
                </a:lnTo>
                <a:lnTo>
                  <a:pt x="2547" y="1959"/>
                </a:lnTo>
                <a:lnTo>
                  <a:pt x="2551" y="1959"/>
                </a:lnTo>
                <a:lnTo>
                  <a:pt x="2554" y="1959"/>
                </a:lnTo>
                <a:lnTo>
                  <a:pt x="2558" y="1959"/>
                </a:lnTo>
                <a:lnTo>
                  <a:pt x="2562" y="1959"/>
                </a:lnTo>
                <a:lnTo>
                  <a:pt x="2565" y="1958"/>
                </a:lnTo>
                <a:lnTo>
                  <a:pt x="2569" y="1958"/>
                </a:lnTo>
                <a:lnTo>
                  <a:pt x="2572" y="1958"/>
                </a:lnTo>
                <a:lnTo>
                  <a:pt x="2576" y="1958"/>
                </a:lnTo>
                <a:lnTo>
                  <a:pt x="2579" y="1958"/>
                </a:lnTo>
                <a:lnTo>
                  <a:pt x="2583" y="1958"/>
                </a:lnTo>
                <a:lnTo>
                  <a:pt x="2587" y="1958"/>
                </a:lnTo>
                <a:lnTo>
                  <a:pt x="2590" y="1957"/>
                </a:lnTo>
                <a:lnTo>
                  <a:pt x="2594" y="1957"/>
                </a:lnTo>
                <a:lnTo>
                  <a:pt x="2597" y="1957"/>
                </a:lnTo>
                <a:lnTo>
                  <a:pt x="2601" y="1957"/>
                </a:lnTo>
                <a:lnTo>
                  <a:pt x="2604" y="1957"/>
                </a:lnTo>
                <a:lnTo>
                  <a:pt x="2608" y="1957"/>
                </a:lnTo>
                <a:lnTo>
                  <a:pt x="2612" y="1957"/>
                </a:lnTo>
                <a:lnTo>
                  <a:pt x="2615" y="1957"/>
                </a:lnTo>
                <a:lnTo>
                  <a:pt x="2619" y="1957"/>
                </a:lnTo>
                <a:lnTo>
                  <a:pt x="2622" y="1956"/>
                </a:lnTo>
                <a:lnTo>
                  <a:pt x="2626" y="1956"/>
                </a:lnTo>
                <a:lnTo>
                  <a:pt x="2629" y="1956"/>
                </a:lnTo>
                <a:lnTo>
                  <a:pt x="2633" y="1956"/>
                </a:lnTo>
                <a:lnTo>
                  <a:pt x="2636" y="1956"/>
                </a:lnTo>
                <a:lnTo>
                  <a:pt x="2640" y="1956"/>
                </a:lnTo>
                <a:lnTo>
                  <a:pt x="2644" y="1956"/>
                </a:lnTo>
                <a:lnTo>
                  <a:pt x="2647" y="1956"/>
                </a:lnTo>
                <a:lnTo>
                  <a:pt x="2651" y="1956"/>
                </a:lnTo>
                <a:lnTo>
                  <a:pt x="2654" y="1956"/>
                </a:lnTo>
                <a:lnTo>
                  <a:pt x="2658" y="1956"/>
                </a:lnTo>
                <a:lnTo>
                  <a:pt x="2661" y="1956"/>
                </a:lnTo>
                <a:lnTo>
                  <a:pt x="2665" y="1956"/>
                </a:lnTo>
                <a:lnTo>
                  <a:pt x="2669" y="1955"/>
                </a:lnTo>
                <a:lnTo>
                  <a:pt x="2672" y="1955"/>
                </a:lnTo>
                <a:lnTo>
                  <a:pt x="2676" y="1955"/>
                </a:lnTo>
                <a:lnTo>
                  <a:pt x="2679" y="1955"/>
                </a:lnTo>
                <a:lnTo>
                  <a:pt x="2683" y="1955"/>
                </a:lnTo>
                <a:lnTo>
                  <a:pt x="2686" y="1955"/>
                </a:lnTo>
                <a:lnTo>
                  <a:pt x="2690" y="1955"/>
                </a:lnTo>
                <a:lnTo>
                  <a:pt x="2694" y="1955"/>
                </a:lnTo>
                <a:lnTo>
                  <a:pt x="2697" y="1955"/>
                </a:lnTo>
                <a:lnTo>
                  <a:pt x="2701" y="1955"/>
                </a:lnTo>
                <a:lnTo>
                  <a:pt x="2704" y="1955"/>
                </a:lnTo>
                <a:lnTo>
                  <a:pt x="2708" y="1955"/>
                </a:lnTo>
                <a:lnTo>
                  <a:pt x="2711" y="1955"/>
                </a:lnTo>
                <a:lnTo>
                  <a:pt x="2715" y="1955"/>
                </a:lnTo>
                <a:lnTo>
                  <a:pt x="2719" y="1955"/>
                </a:lnTo>
                <a:lnTo>
                  <a:pt x="2722" y="1955"/>
                </a:lnTo>
                <a:lnTo>
                  <a:pt x="2726" y="1955"/>
                </a:lnTo>
                <a:lnTo>
                  <a:pt x="2729" y="1955"/>
                </a:lnTo>
                <a:lnTo>
                  <a:pt x="2733" y="1955"/>
                </a:lnTo>
                <a:lnTo>
                  <a:pt x="2736" y="1955"/>
                </a:lnTo>
                <a:lnTo>
                  <a:pt x="2740" y="1955"/>
                </a:lnTo>
                <a:lnTo>
                  <a:pt x="2744" y="1955"/>
                </a:lnTo>
                <a:lnTo>
                  <a:pt x="2747" y="1955"/>
                </a:lnTo>
                <a:lnTo>
                  <a:pt x="2751" y="1955"/>
                </a:lnTo>
                <a:lnTo>
                  <a:pt x="2754" y="1955"/>
                </a:lnTo>
                <a:lnTo>
                  <a:pt x="2758" y="1955"/>
                </a:lnTo>
                <a:lnTo>
                  <a:pt x="2761" y="1955"/>
                </a:lnTo>
                <a:lnTo>
                  <a:pt x="2765" y="1955"/>
                </a:lnTo>
                <a:lnTo>
                  <a:pt x="2769" y="1955"/>
                </a:lnTo>
                <a:lnTo>
                  <a:pt x="2772" y="1955"/>
                </a:lnTo>
                <a:lnTo>
                  <a:pt x="2776" y="1955"/>
                </a:lnTo>
                <a:lnTo>
                  <a:pt x="2779" y="1955"/>
                </a:lnTo>
                <a:lnTo>
                  <a:pt x="2783" y="1955"/>
                </a:lnTo>
                <a:lnTo>
                  <a:pt x="2786" y="1955"/>
                </a:lnTo>
                <a:lnTo>
                  <a:pt x="2790" y="1955"/>
                </a:lnTo>
                <a:lnTo>
                  <a:pt x="2793" y="1955"/>
                </a:lnTo>
                <a:lnTo>
                  <a:pt x="2797" y="1955"/>
                </a:lnTo>
                <a:lnTo>
                  <a:pt x="2801" y="1955"/>
                </a:lnTo>
                <a:lnTo>
                  <a:pt x="2804" y="1955"/>
                </a:lnTo>
                <a:lnTo>
                  <a:pt x="2808" y="1955"/>
                </a:lnTo>
                <a:lnTo>
                  <a:pt x="2811" y="1955"/>
                </a:lnTo>
                <a:lnTo>
                  <a:pt x="2815" y="1955"/>
                </a:lnTo>
                <a:lnTo>
                  <a:pt x="2818" y="1955"/>
                </a:lnTo>
                <a:lnTo>
                  <a:pt x="2822" y="1955"/>
                </a:lnTo>
                <a:lnTo>
                  <a:pt x="2826" y="1955"/>
                </a:lnTo>
                <a:lnTo>
                  <a:pt x="2829" y="1956"/>
                </a:lnTo>
                <a:lnTo>
                  <a:pt x="2833" y="1956"/>
                </a:lnTo>
                <a:lnTo>
                  <a:pt x="2836" y="1956"/>
                </a:lnTo>
                <a:lnTo>
                  <a:pt x="2840" y="1956"/>
                </a:lnTo>
                <a:lnTo>
                  <a:pt x="2843" y="1956"/>
                </a:lnTo>
                <a:lnTo>
                  <a:pt x="2847" y="1956"/>
                </a:lnTo>
                <a:lnTo>
                  <a:pt x="2851" y="1956"/>
                </a:lnTo>
                <a:lnTo>
                  <a:pt x="2854" y="1956"/>
                </a:lnTo>
                <a:lnTo>
                  <a:pt x="2858" y="1956"/>
                </a:lnTo>
                <a:lnTo>
                  <a:pt x="2861" y="1956"/>
                </a:lnTo>
                <a:lnTo>
                  <a:pt x="2865" y="1956"/>
                </a:lnTo>
                <a:lnTo>
                  <a:pt x="2868" y="1956"/>
                </a:lnTo>
                <a:lnTo>
                  <a:pt x="2872" y="1956"/>
                </a:lnTo>
                <a:lnTo>
                  <a:pt x="2876" y="1956"/>
                </a:lnTo>
                <a:lnTo>
                  <a:pt x="2879" y="1956"/>
                </a:lnTo>
                <a:lnTo>
                  <a:pt x="2883" y="1957"/>
                </a:lnTo>
                <a:lnTo>
                  <a:pt x="2886" y="1957"/>
                </a:lnTo>
                <a:lnTo>
                  <a:pt x="2890" y="1957"/>
                </a:lnTo>
                <a:lnTo>
                  <a:pt x="2893" y="1957"/>
                </a:lnTo>
                <a:lnTo>
                  <a:pt x="2897" y="1957"/>
                </a:lnTo>
                <a:lnTo>
                  <a:pt x="2901" y="1957"/>
                </a:lnTo>
                <a:lnTo>
                  <a:pt x="2904" y="1957"/>
                </a:lnTo>
                <a:lnTo>
                  <a:pt x="2908" y="1957"/>
                </a:lnTo>
                <a:lnTo>
                  <a:pt x="2911" y="1957"/>
                </a:lnTo>
                <a:lnTo>
                  <a:pt x="2915" y="1957"/>
                </a:lnTo>
                <a:lnTo>
                  <a:pt x="2918" y="1957"/>
                </a:lnTo>
                <a:lnTo>
                  <a:pt x="2922" y="1958"/>
                </a:lnTo>
                <a:lnTo>
                  <a:pt x="2926" y="1958"/>
                </a:lnTo>
                <a:lnTo>
                  <a:pt x="2929" y="1958"/>
                </a:lnTo>
                <a:lnTo>
                  <a:pt x="2933" y="1958"/>
                </a:lnTo>
                <a:lnTo>
                  <a:pt x="2936" y="1958"/>
                </a:lnTo>
                <a:lnTo>
                  <a:pt x="2940" y="1958"/>
                </a:lnTo>
                <a:lnTo>
                  <a:pt x="2943" y="1958"/>
                </a:lnTo>
                <a:lnTo>
                  <a:pt x="2947" y="1958"/>
                </a:lnTo>
                <a:lnTo>
                  <a:pt x="2950" y="1958"/>
                </a:lnTo>
                <a:lnTo>
                  <a:pt x="2954" y="1958"/>
                </a:lnTo>
                <a:lnTo>
                  <a:pt x="2958" y="1959"/>
                </a:lnTo>
                <a:lnTo>
                  <a:pt x="2961" y="1959"/>
                </a:lnTo>
                <a:lnTo>
                  <a:pt x="2965" y="1959"/>
                </a:lnTo>
                <a:lnTo>
                  <a:pt x="2968" y="1959"/>
                </a:lnTo>
                <a:lnTo>
                  <a:pt x="2972" y="1959"/>
                </a:lnTo>
                <a:lnTo>
                  <a:pt x="2975" y="1959"/>
                </a:lnTo>
                <a:lnTo>
                  <a:pt x="2979" y="1959"/>
                </a:lnTo>
                <a:lnTo>
                  <a:pt x="2983" y="1959"/>
                </a:lnTo>
                <a:lnTo>
                  <a:pt x="2986" y="1959"/>
                </a:lnTo>
                <a:lnTo>
                  <a:pt x="2990" y="1959"/>
                </a:lnTo>
                <a:lnTo>
                  <a:pt x="2993" y="1960"/>
                </a:lnTo>
                <a:lnTo>
                  <a:pt x="2997" y="1960"/>
                </a:lnTo>
                <a:lnTo>
                  <a:pt x="3000" y="1960"/>
                </a:lnTo>
                <a:lnTo>
                  <a:pt x="3004" y="1960"/>
                </a:lnTo>
                <a:lnTo>
                  <a:pt x="3008" y="1960"/>
                </a:lnTo>
                <a:lnTo>
                  <a:pt x="3011" y="1960"/>
                </a:lnTo>
                <a:lnTo>
                  <a:pt x="3015" y="1960"/>
                </a:lnTo>
                <a:lnTo>
                  <a:pt x="3018" y="1960"/>
                </a:lnTo>
                <a:lnTo>
                  <a:pt x="3022" y="1960"/>
                </a:lnTo>
                <a:lnTo>
                  <a:pt x="3025" y="1961"/>
                </a:lnTo>
                <a:lnTo>
                  <a:pt x="3029" y="1961"/>
                </a:lnTo>
                <a:lnTo>
                  <a:pt x="3033" y="1961"/>
                </a:lnTo>
                <a:lnTo>
                  <a:pt x="3036" y="1961"/>
                </a:lnTo>
                <a:lnTo>
                  <a:pt x="3040" y="1961"/>
                </a:lnTo>
                <a:lnTo>
                  <a:pt x="3043" y="1961"/>
                </a:lnTo>
                <a:lnTo>
                  <a:pt x="3047" y="1961"/>
                </a:lnTo>
                <a:lnTo>
                  <a:pt x="3050" y="1961"/>
                </a:lnTo>
                <a:lnTo>
                  <a:pt x="3054" y="1961"/>
                </a:lnTo>
                <a:lnTo>
                  <a:pt x="3058" y="1961"/>
                </a:lnTo>
                <a:lnTo>
                  <a:pt x="3061" y="1962"/>
                </a:lnTo>
                <a:lnTo>
                  <a:pt x="3065" y="1962"/>
                </a:lnTo>
                <a:lnTo>
                  <a:pt x="3068" y="1962"/>
                </a:lnTo>
                <a:lnTo>
                  <a:pt x="3072" y="1962"/>
                </a:lnTo>
                <a:lnTo>
                  <a:pt x="3075" y="1962"/>
                </a:lnTo>
                <a:lnTo>
                  <a:pt x="3079" y="1962"/>
                </a:lnTo>
                <a:lnTo>
                  <a:pt x="3083" y="1962"/>
                </a:lnTo>
                <a:lnTo>
                  <a:pt x="3086" y="1962"/>
                </a:lnTo>
                <a:lnTo>
                  <a:pt x="3090" y="1962"/>
                </a:lnTo>
                <a:lnTo>
                  <a:pt x="3093" y="1962"/>
                </a:lnTo>
                <a:lnTo>
                  <a:pt x="3097" y="1963"/>
                </a:lnTo>
                <a:lnTo>
                  <a:pt x="3100" y="1963"/>
                </a:lnTo>
                <a:lnTo>
                  <a:pt x="3104" y="1963"/>
                </a:lnTo>
                <a:lnTo>
                  <a:pt x="3107" y="1963"/>
                </a:lnTo>
                <a:lnTo>
                  <a:pt x="3111" y="1963"/>
                </a:lnTo>
                <a:lnTo>
                  <a:pt x="3115" y="1963"/>
                </a:lnTo>
                <a:lnTo>
                  <a:pt x="3118" y="1963"/>
                </a:lnTo>
                <a:lnTo>
                  <a:pt x="3122" y="1963"/>
                </a:lnTo>
                <a:lnTo>
                  <a:pt x="3125" y="1963"/>
                </a:lnTo>
                <a:lnTo>
                  <a:pt x="3129" y="1963"/>
                </a:lnTo>
                <a:lnTo>
                  <a:pt x="3132" y="1963"/>
                </a:lnTo>
                <a:lnTo>
                  <a:pt x="3136" y="1964"/>
                </a:lnTo>
                <a:lnTo>
                  <a:pt x="3140" y="1964"/>
                </a:lnTo>
                <a:lnTo>
                  <a:pt x="3143" y="1964"/>
                </a:lnTo>
                <a:lnTo>
                  <a:pt x="3147" y="1964"/>
                </a:lnTo>
                <a:lnTo>
                  <a:pt x="3150" y="1964"/>
                </a:lnTo>
                <a:lnTo>
                  <a:pt x="3154" y="1964"/>
                </a:lnTo>
                <a:lnTo>
                  <a:pt x="3157" y="1964"/>
                </a:lnTo>
                <a:lnTo>
                  <a:pt x="3161" y="1964"/>
                </a:lnTo>
                <a:lnTo>
                  <a:pt x="3165" y="1964"/>
                </a:lnTo>
                <a:lnTo>
                  <a:pt x="3168" y="1964"/>
                </a:lnTo>
                <a:lnTo>
                  <a:pt x="3172" y="1964"/>
                </a:lnTo>
                <a:lnTo>
                  <a:pt x="3175" y="1964"/>
                </a:lnTo>
                <a:lnTo>
                  <a:pt x="3179" y="1964"/>
                </a:lnTo>
                <a:lnTo>
                  <a:pt x="3182" y="1964"/>
                </a:lnTo>
                <a:lnTo>
                  <a:pt x="3186" y="1964"/>
                </a:lnTo>
                <a:lnTo>
                  <a:pt x="3190" y="1965"/>
                </a:lnTo>
                <a:lnTo>
                  <a:pt x="3193" y="1965"/>
                </a:lnTo>
                <a:lnTo>
                  <a:pt x="3197" y="1965"/>
                </a:lnTo>
                <a:lnTo>
                  <a:pt x="3200" y="1965"/>
                </a:lnTo>
                <a:lnTo>
                  <a:pt x="3204" y="1965"/>
                </a:lnTo>
                <a:lnTo>
                  <a:pt x="3207" y="1965"/>
                </a:lnTo>
                <a:lnTo>
                  <a:pt x="3211" y="1965"/>
                </a:lnTo>
                <a:lnTo>
                  <a:pt x="3215" y="1965"/>
                </a:lnTo>
                <a:lnTo>
                  <a:pt x="3218" y="1965"/>
                </a:lnTo>
                <a:lnTo>
                  <a:pt x="3222" y="1965"/>
                </a:lnTo>
                <a:lnTo>
                  <a:pt x="3225" y="1965"/>
                </a:lnTo>
                <a:lnTo>
                  <a:pt x="3229" y="1965"/>
                </a:lnTo>
                <a:lnTo>
                  <a:pt x="3232" y="1965"/>
                </a:lnTo>
                <a:lnTo>
                  <a:pt x="3236" y="1965"/>
                </a:lnTo>
                <a:lnTo>
                  <a:pt x="3239" y="1965"/>
                </a:lnTo>
                <a:lnTo>
                  <a:pt x="3243" y="1965"/>
                </a:lnTo>
                <a:lnTo>
                  <a:pt x="3247" y="1965"/>
                </a:lnTo>
                <a:lnTo>
                  <a:pt x="3250" y="1965"/>
                </a:lnTo>
                <a:lnTo>
                  <a:pt x="3254" y="1965"/>
                </a:lnTo>
                <a:lnTo>
                  <a:pt x="3257" y="1965"/>
                </a:lnTo>
                <a:lnTo>
                  <a:pt x="3261" y="1965"/>
                </a:lnTo>
                <a:lnTo>
                  <a:pt x="3264" y="1965"/>
                </a:lnTo>
                <a:lnTo>
                  <a:pt x="3268" y="1965"/>
                </a:lnTo>
                <a:lnTo>
                  <a:pt x="3272" y="1965"/>
                </a:lnTo>
                <a:lnTo>
                  <a:pt x="3275" y="1965"/>
                </a:lnTo>
                <a:lnTo>
                  <a:pt x="3279" y="1965"/>
                </a:lnTo>
                <a:lnTo>
                  <a:pt x="3282" y="1965"/>
                </a:lnTo>
                <a:lnTo>
                  <a:pt x="3286" y="1965"/>
                </a:lnTo>
                <a:lnTo>
                  <a:pt x="3289" y="1965"/>
                </a:lnTo>
                <a:lnTo>
                  <a:pt x="3293" y="1964"/>
                </a:lnTo>
                <a:lnTo>
                  <a:pt x="3297" y="1964"/>
                </a:lnTo>
                <a:lnTo>
                  <a:pt x="3300" y="1964"/>
                </a:lnTo>
                <a:lnTo>
                  <a:pt x="3304" y="1964"/>
                </a:lnTo>
                <a:lnTo>
                  <a:pt x="3307" y="1964"/>
                </a:lnTo>
                <a:lnTo>
                  <a:pt x="3311" y="1964"/>
                </a:lnTo>
                <a:lnTo>
                  <a:pt x="3314" y="1964"/>
                </a:lnTo>
                <a:lnTo>
                  <a:pt x="3318" y="1964"/>
                </a:lnTo>
                <a:lnTo>
                  <a:pt x="3322" y="1964"/>
                </a:lnTo>
                <a:lnTo>
                  <a:pt x="3325" y="1964"/>
                </a:lnTo>
                <a:lnTo>
                  <a:pt x="3329" y="1964"/>
                </a:lnTo>
                <a:lnTo>
                  <a:pt x="3332" y="1964"/>
                </a:lnTo>
                <a:lnTo>
                  <a:pt x="3336" y="1963"/>
                </a:lnTo>
                <a:lnTo>
                  <a:pt x="3339" y="1963"/>
                </a:lnTo>
                <a:lnTo>
                  <a:pt x="3343" y="1963"/>
                </a:lnTo>
                <a:lnTo>
                  <a:pt x="3347" y="1963"/>
                </a:lnTo>
                <a:lnTo>
                  <a:pt x="3350" y="1963"/>
                </a:lnTo>
                <a:lnTo>
                  <a:pt x="3354" y="1963"/>
                </a:lnTo>
                <a:lnTo>
                  <a:pt x="3357" y="1963"/>
                </a:lnTo>
                <a:lnTo>
                  <a:pt x="3361" y="1962"/>
                </a:lnTo>
                <a:lnTo>
                  <a:pt x="3364" y="1962"/>
                </a:lnTo>
                <a:lnTo>
                  <a:pt x="3368" y="1962"/>
                </a:lnTo>
                <a:lnTo>
                  <a:pt x="3372" y="1962"/>
                </a:lnTo>
                <a:lnTo>
                  <a:pt x="3375" y="1962"/>
                </a:lnTo>
                <a:lnTo>
                  <a:pt x="3379" y="1962"/>
                </a:lnTo>
                <a:lnTo>
                  <a:pt x="3382" y="1961"/>
                </a:lnTo>
                <a:lnTo>
                  <a:pt x="3386" y="1961"/>
                </a:lnTo>
                <a:lnTo>
                  <a:pt x="3389" y="1961"/>
                </a:lnTo>
                <a:lnTo>
                  <a:pt x="3393" y="1961"/>
                </a:lnTo>
                <a:lnTo>
                  <a:pt x="3396" y="1961"/>
                </a:lnTo>
                <a:lnTo>
                  <a:pt x="3400" y="1960"/>
                </a:lnTo>
                <a:lnTo>
                  <a:pt x="3404" y="1960"/>
                </a:lnTo>
                <a:lnTo>
                  <a:pt x="3407" y="1960"/>
                </a:lnTo>
                <a:lnTo>
                  <a:pt x="3411" y="1960"/>
                </a:lnTo>
                <a:lnTo>
                  <a:pt x="3414" y="1959"/>
                </a:lnTo>
                <a:lnTo>
                  <a:pt x="3418" y="1959"/>
                </a:lnTo>
                <a:lnTo>
                  <a:pt x="3421" y="1959"/>
                </a:lnTo>
                <a:lnTo>
                  <a:pt x="3425" y="1959"/>
                </a:lnTo>
                <a:lnTo>
                  <a:pt x="3429" y="1958"/>
                </a:lnTo>
                <a:lnTo>
                  <a:pt x="3432" y="1958"/>
                </a:lnTo>
                <a:lnTo>
                  <a:pt x="3436" y="1958"/>
                </a:lnTo>
                <a:lnTo>
                  <a:pt x="3439" y="1957"/>
                </a:lnTo>
                <a:lnTo>
                  <a:pt x="3443" y="1957"/>
                </a:lnTo>
                <a:lnTo>
                  <a:pt x="3446" y="1957"/>
                </a:lnTo>
                <a:lnTo>
                  <a:pt x="3450" y="1957"/>
                </a:lnTo>
                <a:lnTo>
                  <a:pt x="3454" y="1956"/>
                </a:lnTo>
                <a:lnTo>
                  <a:pt x="3457" y="1956"/>
                </a:lnTo>
                <a:lnTo>
                  <a:pt x="3461" y="1956"/>
                </a:lnTo>
                <a:lnTo>
                  <a:pt x="3464" y="1955"/>
                </a:lnTo>
                <a:lnTo>
                  <a:pt x="3468" y="1955"/>
                </a:lnTo>
                <a:lnTo>
                  <a:pt x="3471" y="1954"/>
                </a:lnTo>
                <a:lnTo>
                  <a:pt x="3475" y="1954"/>
                </a:lnTo>
                <a:lnTo>
                  <a:pt x="3479" y="1954"/>
                </a:lnTo>
                <a:lnTo>
                  <a:pt x="3482" y="1953"/>
                </a:lnTo>
                <a:lnTo>
                  <a:pt x="3486" y="1953"/>
                </a:lnTo>
                <a:lnTo>
                  <a:pt x="3489" y="1952"/>
                </a:lnTo>
                <a:lnTo>
                  <a:pt x="3493" y="1952"/>
                </a:lnTo>
                <a:lnTo>
                  <a:pt x="3496" y="1952"/>
                </a:lnTo>
                <a:lnTo>
                  <a:pt x="3500" y="1951"/>
                </a:lnTo>
                <a:lnTo>
                  <a:pt x="3504" y="1951"/>
                </a:lnTo>
                <a:lnTo>
                  <a:pt x="3507" y="1950"/>
                </a:lnTo>
                <a:lnTo>
                  <a:pt x="3511" y="1950"/>
                </a:lnTo>
                <a:lnTo>
                  <a:pt x="3514" y="1949"/>
                </a:lnTo>
                <a:lnTo>
                  <a:pt x="3518" y="1949"/>
                </a:lnTo>
                <a:lnTo>
                  <a:pt x="3521" y="1948"/>
                </a:lnTo>
                <a:lnTo>
                  <a:pt x="3525" y="1948"/>
                </a:lnTo>
                <a:lnTo>
                  <a:pt x="3529" y="1947"/>
                </a:lnTo>
                <a:lnTo>
                  <a:pt x="3532" y="1947"/>
                </a:lnTo>
                <a:lnTo>
                  <a:pt x="3536" y="1946"/>
                </a:lnTo>
                <a:lnTo>
                  <a:pt x="3539" y="1946"/>
                </a:lnTo>
                <a:lnTo>
                  <a:pt x="3543" y="1945"/>
                </a:lnTo>
                <a:lnTo>
                  <a:pt x="3546" y="1945"/>
                </a:lnTo>
                <a:lnTo>
                  <a:pt x="3550" y="1944"/>
                </a:lnTo>
                <a:lnTo>
                  <a:pt x="3553" y="1943"/>
                </a:lnTo>
                <a:lnTo>
                  <a:pt x="3557" y="1943"/>
                </a:lnTo>
                <a:lnTo>
                  <a:pt x="3561" y="1942"/>
                </a:lnTo>
                <a:lnTo>
                  <a:pt x="3564" y="1942"/>
                </a:lnTo>
                <a:lnTo>
                  <a:pt x="3568" y="1941"/>
                </a:lnTo>
                <a:lnTo>
                  <a:pt x="3571" y="1940"/>
                </a:lnTo>
                <a:lnTo>
                  <a:pt x="3575" y="1940"/>
                </a:lnTo>
                <a:lnTo>
                  <a:pt x="3578" y="1939"/>
                </a:lnTo>
                <a:lnTo>
                  <a:pt x="3582" y="1938"/>
                </a:lnTo>
                <a:lnTo>
                  <a:pt x="3586" y="1938"/>
                </a:lnTo>
                <a:lnTo>
                  <a:pt x="3589" y="1937"/>
                </a:lnTo>
                <a:lnTo>
                  <a:pt x="3593" y="1936"/>
                </a:lnTo>
                <a:lnTo>
                  <a:pt x="3596" y="1935"/>
                </a:lnTo>
                <a:lnTo>
                  <a:pt x="3600" y="1935"/>
                </a:lnTo>
                <a:lnTo>
                  <a:pt x="3603" y="1934"/>
                </a:lnTo>
                <a:lnTo>
                  <a:pt x="3607" y="1933"/>
                </a:lnTo>
                <a:lnTo>
                  <a:pt x="3611" y="1932"/>
                </a:lnTo>
                <a:lnTo>
                  <a:pt x="3614" y="1932"/>
                </a:lnTo>
                <a:lnTo>
                  <a:pt x="3618" y="1931"/>
                </a:lnTo>
                <a:lnTo>
                  <a:pt x="3621" y="1930"/>
                </a:lnTo>
                <a:lnTo>
                  <a:pt x="3625" y="1929"/>
                </a:lnTo>
                <a:lnTo>
                  <a:pt x="3628" y="1928"/>
                </a:lnTo>
                <a:lnTo>
                  <a:pt x="3632" y="1928"/>
                </a:lnTo>
                <a:lnTo>
                  <a:pt x="3636" y="1927"/>
                </a:lnTo>
                <a:lnTo>
                  <a:pt x="3639" y="1926"/>
                </a:lnTo>
                <a:lnTo>
                  <a:pt x="3643" y="1925"/>
                </a:lnTo>
                <a:lnTo>
                  <a:pt x="3646" y="1924"/>
                </a:lnTo>
                <a:lnTo>
                  <a:pt x="3650" y="1923"/>
                </a:lnTo>
                <a:lnTo>
                  <a:pt x="3653" y="1922"/>
                </a:lnTo>
                <a:lnTo>
                  <a:pt x="3657" y="1921"/>
                </a:lnTo>
                <a:lnTo>
                  <a:pt x="3661" y="1920"/>
                </a:lnTo>
                <a:lnTo>
                  <a:pt x="3664" y="1919"/>
                </a:lnTo>
                <a:lnTo>
                  <a:pt x="3668" y="1919"/>
                </a:lnTo>
                <a:lnTo>
                  <a:pt x="3671" y="1918"/>
                </a:lnTo>
                <a:lnTo>
                  <a:pt x="3675" y="1917"/>
                </a:lnTo>
                <a:lnTo>
                  <a:pt x="3678" y="1916"/>
                </a:lnTo>
                <a:lnTo>
                  <a:pt x="3682" y="1914"/>
                </a:lnTo>
                <a:lnTo>
                  <a:pt x="3686" y="1913"/>
                </a:lnTo>
                <a:lnTo>
                  <a:pt x="3689" y="1912"/>
                </a:lnTo>
                <a:lnTo>
                  <a:pt x="3693" y="1911"/>
                </a:lnTo>
                <a:lnTo>
                  <a:pt x="3696" y="1910"/>
                </a:lnTo>
                <a:lnTo>
                  <a:pt x="3700" y="1909"/>
                </a:lnTo>
                <a:lnTo>
                  <a:pt x="3703" y="1908"/>
                </a:lnTo>
                <a:lnTo>
                  <a:pt x="3707" y="1907"/>
                </a:lnTo>
                <a:lnTo>
                  <a:pt x="3710" y="1906"/>
                </a:lnTo>
                <a:lnTo>
                  <a:pt x="3714" y="1905"/>
                </a:lnTo>
                <a:lnTo>
                  <a:pt x="3718" y="1903"/>
                </a:lnTo>
                <a:lnTo>
                  <a:pt x="3721" y="1902"/>
                </a:lnTo>
                <a:lnTo>
                  <a:pt x="3725" y="1901"/>
                </a:lnTo>
                <a:lnTo>
                  <a:pt x="3728" y="1900"/>
                </a:lnTo>
                <a:lnTo>
                  <a:pt x="3732" y="1899"/>
                </a:lnTo>
                <a:lnTo>
                  <a:pt x="3735" y="1897"/>
                </a:lnTo>
                <a:lnTo>
                  <a:pt x="3739" y="1896"/>
                </a:lnTo>
                <a:lnTo>
                  <a:pt x="3743" y="1895"/>
                </a:lnTo>
                <a:lnTo>
                  <a:pt x="3746" y="1894"/>
                </a:lnTo>
                <a:lnTo>
                  <a:pt x="3750" y="1892"/>
                </a:lnTo>
                <a:lnTo>
                  <a:pt x="3753" y="1891"/>
                </a:lnTo>
                <a:lnTo>
                  <a:pt x="3757" y="1890"/>
                </a:lnTo>
                <a:lnTo>
                  <a:pt x="3760" y="1888"/>
                </a:lnTo>
                <a:lnTo>
                  <a:pt x="3764" y="1887"/>
                </a:lnTo>
                <a:lnTo>
                  <a:pt x="3768" y="1886"/>
                </a:lnTo>
                <a:lnTo>
                  <a:pt x="3771" y="1884"/>
                </a:lnTo>
                <a:lnTo>
                  <a:pt x="3775" y="1883"/>
                </a:lnTo>
                <a:lnTo>
                  <a:pt x="3778" y="1881"/>
                </a:lnTo>
                <a:lnTo>
                  <a:pt x="3782" y="1880"/>
                </a:lnTo>
                <a:lnTo>
                  <a:pt x="3785" y="1878"/>
                </a:lnTo>
                <a:lnTo>
                  <a:pt x="3789" y="1877"/>
                </a:lnTo>
                <a:lnTo>
                  <a:pt x="3793" y="1875"/>
                </a:lnTo>
                <a:lnTo>
                  <a:pt x="3796" y="1874"/>
                </a:lnTo>
                <a:lnTo>
                  <a:pt x="3800" y="1872"/>
                </a:lnTo>
                <a:lnTo>
                  <a:pt x="3803" y="1871"/>
                </a:lnTo>
                <a:lnTo>
                  <a:pt x="3807" y="1869"/>
                </a:lnTo>
                <a:lnTo>
                  <a:pt x="3810" y="1868"/>
                </a:lnTo>
                <a:lnTo>
                  <a:pt x="3814" y="1866"/>
                </a:lnTo>
                <a:lnTo>
                  <a:pt x="3818" y="1864"/>
                </a:lnTo>
                <a:lnTo>
                  <a:pt x="3821" y="1863"/>
                </a:lnTo>
                <a:lnTo>
                  <a:pt x="3825" y="1861"/>
                </a:lnTo>
                <a:lnTo>
                  <a:pt x="3828" y="1859"/>
                </a:lnTo>
                <a:lnTo>
                  <a:pt x="3832" y="1858"/>
                </a:lnTo>
                <a:lnTo>
                  <a:pt x="3835" y="1856"/>
                </a:lnTo>
                <a:lnTo>
                  <a:pt x="3839" y="1854"/>
                </a:lnTo>
                <a:lnTo>
                  <a:pt x="3843" y="1852"/>
                </a:lnTo>
                <a:lnTo>
                  <a:pt x="3846" y="1851"/>
                </a:lnTo>
                <a:lnTo>
                  <a:pt x="3850" y="1849"/>
                </a:lnTo>
                <a:lnTo>
                  <a:pt x="3853" y="1847"/>
                </a:lnTo>
                <a:lnTo>
                  <a:pt x="3857" y="1845"/>
                </a:lnTo>
                <a:lnTo>
                  <a:pt x="3860" y="1843"/>
                </a:lnTo>
                <a:lnTo>
                  <a:pt x="3864" y="1841"/>
                </a:lnTo>
                <a:lnTo>
                  <a:pt x="3867" y="1840"/>
                </a:lnTo>
                <a:lnTo>
                  <a:pt x="3871" y="1838"/>
                </a:lnTo>
                <a:lnTo>
                  <a:pt x="3875" y="1836"/>
                </a:lnTo>
                <a:lnTo>
                  <a:pt x="3878" y="1834"/>
                </a:lnTo>
                <a:lnTo>
                  <a:pt x="3882" y="1832"/>
                </a:lnTo>
                <a:lnTo>
                  <a:pt x="3885" y="1830"/>
                </a:lnTo>
                <a:lnTo>
                  <a:pt x="3889" y="1828"/>
                </a:lnTo>
                <a:lnTo>
                  <a:pt x="3892" y="1826"/>
                </a:lnTo>
                <a:lnTo>
                  <a:pt x="3896" y="1824"/>
                </a:lnTo>
                <a:lnTo>
                  <a:pt x="3900" y="1822"/>
                </a:lnTo>
                <a:lnTo>
                  <a:pt x="3903" y="1820"/>
                </a:lnTo>
                <a:lnTo>
                  <a:pt x="3907" y="1817"/>
                </a:lnTo>
                <a:lnTo>
                  <a:pt x="3910" y="1815"/>
                </a:lnTo>
                <a:lnTo>
                  <a:pt x="3914" y="1813"/>
                </a:lnTo>
                <a:lnTo>
                  <a:pt x="3917" y="1811"/>
                </a:lnTo>
                <a:lnTo>
                  <a:pt x="3921" y="1809"/>
                </a:lnTo>
                <a:lnTo>
                  <a:pt x="3925" y="1807"/>
                </a:lnTo>
                <a:lnTo>
                  <a:pt x="3928" y="1804"/>
                </a:lnTo>
                <a:lnTo>
                  <a:pt x="3932" y="1802"/>
                </a:lnTo>
                <a:lnTo>
                  <a:pt x="3935" y="1800"/>
                </a:lnTo>
                <a:lnTo>
                  <a:pt x="3939" y="1797"/>
                </a:lnTo>
                <a:lnTo>
                  <a:pt x="3942" y="1795"/>
                </a:lnTo>
                <a:lnTo>
                  <a:pt x="3946" y="1793"/>
                </a:lnTo>
                <a:lnTo>
                  <a:pt x="3950" y="1790"/>
                </a:lnTo>
                <a:lnTo>
                  <a:pt x="3953" y="1788"/>
                </a:lnTo>
                <a:lnTo>
                  <a:pt x="3957" y="1786"/>
                </a:lnTo>
                <a:lnTo>
                  <a:pt x="3960" y="1783"/>
                </a:lnTo>
                <a:lnTo>
                  <a:pt x="3964" y="1781"/>
                </a:lnTo>
                <a:lnTo>
                  <a:pt x="3967" y="1778"/>
                </a:lnTo>
                <a:lnTo>
                  <a:pt x="3971" y="1776"/>
                </a:lnTo>
                <a:lnTo>
                  <a:pt x="3975" y="1773"/>
                </a:lnTo>
                <a:lnTo>
                  <a:pt x="3978" y="1771"/>
                </a:lnTo>
                <a:lnTo>
                  <a:pt x="3982" y="1768"/>
                </a:lnTo>
                <a:lnTo>
                  <a:pt x="3985" y="1765"/>
                </a:lnTo>
                <a:lnTo>
                  <a:pt x="3989" y="1763"/>
                </a:lnTo>
                <a:lnTo>
                  <a:pt x="3992" y="1760"/>
                </a:lnTo>
                <a:lnTo>
                  <a:pt x="3996" y="1757"/>
                </a:lnTo>
                <a:lnTo>
                  <a:pt x="4000" y="1755"/>
                </a:lnTo>
                <a:lnTo>
                  <a:pt x="4003" y="1752"/>
                </a:lnTo>
                <a:lnTo>
                  <a:pt x="4007" y="1749"/>
                </a:lnTo>
                <a:lnTo>
                  <a:pt x="4010" y="1747"/>
                </a:lnTo>
                <a:lnTo>
                  <a:pt x="4014" y="1744"/>
                </a:lnTo>
                <a:lnTo>
                  <a:pt x="4017" y="1741"/>
                </a:lnTo>
                <a:lnTo>
                  <a:pt x="4021" y="1738"/>
                </a:lnTo>
                <a:lnTo>
                  <a:pt x="4024" y="1735"/>
                </a:lnTo>
                <a:lnTo>
                  <a:pt x="4028" y="1732"/>
                </a:lnTo>
                <a:lnTo>
                  <a:pt x="4032" y="1729"/>
                </a:lnTo>
                <a:lnTo>
                  <a:pt x="4035" y="1726"/>
                </a:lnTo>
                <a:lnTo>
                  <a:pt x="4039" y="1723"/>
                </a:lnTo>
                <a:lnTo>
                  <a:pt x="4042" y="1720"/>
                </a:lnTo>
                <a:lnTo>
                  <a:pt x="4046" y="1717"/>
                </a:lnTo>
                <a:lnTo>
                  <a:pt x="4049" y="1714"/>
                </a:lnTo>
                <a:lnTo>
                  <a:pt x="4053" y="1711"/>
                </a:lnTo>
                <a:lnTo>
                  <a:pt x="4057" y="1708"/>
                </a:lnTo>
                <a:lnTo>
                  <a:pt x="4060" y="1705"/>
                </a:lnTo>
                <a:lnTo>
                  <a:pt x="4064" y="1702"/>
                </a:lnTo>
                <a:lnTo>
                  <a:pt x="4067" y="1699"/>
                </a:lnTo>
                <a:lnTo>
                  <a:pt x="4071" y="1696"/>
                </a:lnTo>
                <a:lnTo>
                  <a:pt x="4074" y="1692"/>
                </a:lnTo>
                <a:lnTo>
                  <a:pt x="4078" y="1689"/>
                </a:lnTo>
                <a:lnTo>
                  <a:pt x="4082" y="1686"/>
                </a:lnTo>
                <a:lnTo>
                  <a:pt x="4085" y="1682"/>
                </a:lnTo>
                <a:lnTo>
                  <a:pt x="4089" y="1679"/>
                </a:lnTo>
                <a:lnTo>
                  <a:pt x="4092" y="1676"/>
                </a:lnTo>
                <a:lnTo>
                  <a:pt x="4096" y="1672"/>
                </a:lnTo>
                <a:lnTo>
                  <a:pt x="4099" y="1669"/>
                </a:lnTo>
                <a:lnTo>
                  <a:pt x="4103" y="1665"/>
                </a:lnTo>
                <a:lnTo>
                  <a:pt x="4107" y="1662"/>
                </a:lnTo>
                <a:lnTo>
                  <a:pt x="4110" y="1658"/>
                </a:lnTo>
                <a:lnTo>
                  <a:pt x="4114" y="1655"/>
                </a:lnTo>
                <a:lnTo>
                  <a:pt x="4117" y="1651"/>
                </a:lnTo>
                <a:lnTo>
                  <a:pt x="4121" y="1648"/>
                </a:lnTo>
                <a:lnTo>
                  <a:pt x="4124" y="1644"/>
                </a:lnTo>
                <a:lnTo>
                  <a:pt x="4128" y="1640"/>
                </a:lnTo>
                <a:lnTo>
                  <a:pt x="4132" y="1637"/>
                </a:lnTo>
                <a:lnTo>
                  <a:pt x="4135" y="1633"/>
                </a:lnTo>
                <a:lnTo>
                  <a:pt x="4139" y="1629"/>
                </a:lnTo>
                <a:lnTo>
                  <a:pt x="4142" y="1625"/>
                </a:lnTo>
                <a:lnTo>
                  <a:pt x="4146" y="1622"/>
                </a:lnTo>
                <a:lnTo>
                  <a:pt x="4149" y="1618"/>
                </a:lnTo>
                <a:lnTo>
                  <a:pt x="4153" y="1614"/>
                </a:lnTo>
                <a:lnTo>
                  <a:pt x="4157" y="1610"/>
                </a:lnTo>
                <a:lnTo>
                  <a:pt x="4160" y="1606"/>
                </a:lnTo>
                <a:lnTo>
                  <a:pt x="4164" y="1602"/>
                </a:lnTo>
                <a:lnTo>
                  <a:pt x="4167" y="1598"/>
                </a:lnTo>
                <a:lnTo>
                  <a:pt x="4171" y="1594"/>
                </a:lnTo>
                <a:lnTo>
                  <a:pt x="4174" y="1590"/>
                </a:lnTo>
                <a:lnTo>
                  <a:pt x="4178" y="1586"/>
                </a:lnTo>
                <a:lnTo>
                  <a:pt x="4181" y="1582"/>
                </a:lnTo>
                <a:lnTo>
                  <a:pt x="4185" y="1578"/>
                </a:lnTo>
                <a:lnTo>
                  <a:pt x="4189" y="1574"/>
                </a:lnTo>
                <a:lnTo>
                  <a:pt x="4192" y="1569"/>
                </a:lnTo>
                <a:lnTo>
                  <a:pt x="4196" y="1565"/>
                </a:lnTo>
                <a:lnTo>
                  <a:pt x="4199" y="1561"/>
                </a:lnTo>
                <a:lnTo>
                  <a:pt x="4203" y="1557"/>
                </a:lnTo>
                <a:lnTo>
                  <a:pt x="4206" y="1552"/>
                </a:lnTo>
                <a:lnTo>
                  <a:pt x="4210" y="1548"/>
                </a:lnTo>
                <a:lnTo>
                  <a:pt x="4214" y="1543"/>
                </a:lnTo>
                <a:lnTo>
                  <a:pt x="4217" y="1539"/>
                </a:lnTo>
                <a:lnTo>
                  <a:pt x="4221" y="1535"/>
                </a:lnTo>
                <a:lnTo>
                  <a:pt x="4224" y="1530"/>
                </a:lnTo>
                <a:lnTo>
                  <a:pt x="4228" y="1526"/>
                </a:lnTo>
                <a:lnTo>
                  <a:pt x="4231" y="1521"/>
                </a:lnTo>
                <a:lnTo>
                  <a:pt x="4235" y="1516"/>
                </a:lnTo>
                <a:lnTo>
                  <a:pt x="4239" y="1512"/>
                </a:lnTo>
                <a:lnTo>
                  <a:pt x="4242" y="1507"/>
                </a:lnTo>
                <a:lnTo>
                  <a:pt x="4246" y="1502"/>
                </a:lnTo>
                <a:lnTo>
                  <a:pt x="4249" y="1498"/>
                </a:lnTo>
                <a:lnTo>
                  <a:pt x="4253" y="1493"/>
                </a:lnTo>
                <a:lnTo>
                  <a:pt x="4256" y="1488"/>
                </a:lnTo>
                <a:lnTo>
                  <a:pt x="4260" y="1483"/>
                </a:lnTo>
                <a:lnTo>
                  <a:pt x="4264" y="1478"/>
                </a:lnTo>
                <a:lnTo>
                  <a:pt x="4267" y="1474"/>
                </a:lnTo>
                <a:lnTo>
                  <a:pt x="4271" y="1469"/>
                </a:lnTo>
                <a:lnTo>
                  <a:pt x="4274" y="1464"/>
                </a:lnTo>
                <a:lnTo>
                  <a:pt x="4278" y="1459"/>
                </a:lnTo>
                <a:lnTo>
                  <a:pt x="4281" y="1454"/>
                </a:lnTo>
                <a:lnTo>
                  <a:pt x="4285" y="1448"/>
                </a:lnTo>
                <a:lnTo>
                  <a:pt x="4289" y="1443"/>
                </a:lnTo>
                <a:lnTo>
                  <a:pt x="4292" y="1438"/>
                </a:lnTo>
                <a:lnTo>
                  <a:pt x="4296" y="1433"/>
                </a:lnTo>
                <a:lnTo>
                  <a:pt x="4299" y="1428"/>
                </a:lnTo>
                <a:lnTo>
                  <a:pt x="4303" y="1423"/>
                </a:lnTo>
                <a:lnTo>
                  <a:pt x="4306" y="1417"/>
                </a:lnTo>
              </a:path>
            </a:pathLst>
          </a:custGeom>
          <a:noFill/>
          <a:ln w="20701">
            <a:solidFill>
              <a:schemeClr val="tx2"/>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616" name="Text Box 60"/>
          <p:cNvSpPr txBox="1">
            <a:spLocks noChangeArrowheads="1"/>
          </p:cNvSpPr>
          <p:nvPr/>
        </p:nvSpPr>
        <p:spPr bwMode="auto">
          <a:xfrm>
            <a:off x="4716463" y="2708275"/>
            <a:ext cx="2549525"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4" tIns="45708" rIns="91414" bIns="45708">
            <a:spAutoFit/>
          </a:bodyPr>
          <a:lstStyle>
            <a:lvl1pPr eaLnBrk="0" hangingPunct="0">
              <a:defRPr sz="2400">
                <a:solidFill>
                  <a:schemeClr val="tx1"/>
                </a:solidFill>
                <a:latin typeface="Tahoma" charset="0"/>
                <a:ea typeface="ＭＳ Ｐゴシック" charset="0"/>
                <a:cs typeface="ＭＳ Ｐゴシック" charset="0"/>
              </a:defRPr>
            </a:lvl1pPr>
            <a:lvl2pPr marL="37931725" indent="-37474525" eaLnBrk="0" hangingPunct="0">
              <a:defRPr sz="2400">
                <a:solidFill>
                  <a:schemeClr val="tx1"/>
                </a:solidFill>
                <a:latin typeface="Tahoma" charset="0"/>
                <a:ea typeface="ＭＳ Ｐゴシック" charset="0"/>
              </a:defRPr>
            </a:lvl2pPr>
            <a:lvl3pPr eaLnBrk="0" hangingPunct="0">
              <a:defRPr sz="2400">
                <a:solidFill>
                  <a:schemeClr val="tx1"/>
                </a:solidFill>
                <a:latin typeface="Tahoma" charset="0"/>
                <a:ea typeface="ＭＳ Ｐゴシック" charset="0"/>
              </a:defRPr>
            </a:lvl3pPr>
            <a:lvl4pPr eaLnBrk="0" hangingPunct="0">
              <a:defRPr sz="2400">
                <a:solidFill>
                  <a:schemeClr val="tx1"/>
                </a:solidFill>
                <a:latin typeface="Tahoma" charset="0"/>
                <a:ea typeface="ＭＳ Ｐゴシック" charset="0"/>
              </a:defRPr>
            </a:lvl4pPr>
            <a:lvl5pPr eaLnBrk="0" hangingPunct="0">
              <a:defRPr sz="2400">
                <a:solidFill>
                  <a:schemeClr val="tx1"/>
                </a:solidFill>
                <a:latin typeface="Tahoma" charset="0"/>
                <a:ea typeface="ＭＳ Ｐゴシック" charset="0"/>
              </a:defRPr>
            </a:lvl5pPr>
            <a:lvl6pPr marL="457200" eaLnBrk="0" fontAlgn="base" hangingPunct="0">
              <a:spcBef>
                <a:spcPct val="0"/>
              </a:spcBef>
              <a:spcAft>
                <a:spcPct val="0"/>
              </a:spcAft>
              <a:defRPr sz="2400">
                <a:solidFill>
                  <a:schemeClr val="tx1"/>
                </a:solidFill>
                <a:latin typeface="Tahoma" charset="0"/>
                <a:ea typeface="ＭＳ Ｐゴシック" charset="0"/>
              </a:defRPr>
            </a:lvl6pPr>
            <a:lvl7pPr marL="914400" eaLnBrk="0" fontAlgn="base" hangingPunct="0">
              <a:spcBef>
                <a:spcPct val="0"/>
              </a:spcBef>
              <a:spcAft>
                <a:spcPct val="0"/>
              </a:spcAft>
              <a:defRPr sz="2400">
                <a:solidFill>
                  <a:schemeClr val="tx1"/>
                </a:solidFill>
                <a:latin typeface="Tahoma" charset="0"/>
                <a:ea typeface="ＭＳ Ｐゴシック" charset="0"/>
              </a:defRPr>
            </a:lvl7pPr>
            <a:lvl8pPr marL="1371600" eaLnBrk="0" fontAlgn="base" hangingPunct="0">
              <a:spcBef>
                <a:spcPct val="0"/>
              </a:spcBef>
              <a:spcAft>
                <a:spcPct val="0"/>
              </a:spcAft>
              <a:defRPr sz="2400">
                <a:solidFill>
                  <a:schemeClr val="tx1"/>
                </a:solidFill>
                <a:latin typeface="Tahoma" charset="0"/>
                <a:ea typeface="ＭＳ Ｐゴシック" charset="0"/>
              </a:defRPr>
            </a:lvl8pPr>
            <a:lvl9pPr marL="1828800" eaLnBrk="0" fontAlgn="base" hangingPunct="0">
              <a:spcBef>
                <a:spcPct val="0"/>
              </a:spcBef>
              <a:spcAft>
                <a:spcPct val="0"/>
              </a:spcAft>
              <a:defRPr sz="2400">
                <a:solidFill>
                  <a:schemeClr val="tx1"/>
                </a:solidFill>
                <a:latin typeface="Tahoma" charset="0"/>
                <a:ea typeface="ＭＳ Ｐゴシック" charset="0"/>
              </a:defRPr>
            </a:lvl9pPr>
          </a:lstStyle>
          <a:p>
            <a:r>
              <a:rPr lang="en-US" sz="1800">
                <a:latin typeface="Arial" charset="0"/>
                <a:ea typeface="MS PGothic" charset="0"/>
                <a:cs typeface="MS PGothic" charset="0"/>
              </a:rPr>
              <a:t>The therapeutic effect of vitamin K antagonists is optimized when the INR is maintained within a narrow range</a:t>
            </a:r>
          </a:p>
        </p:txBody>
      </p:sp>
      <p:sp>
        <p:nvSpPr>
          <p:cNvPr id="24617" name="Line 61"/>
          <p:cNvSpPr>
            <a:spLocks noChangeShapeType="1"/>
          </p:cNvSpPr>
          <p:nvPr/>
        </p:nvSpPr>
        <p:spPr bwMode="auto">
          <a:xfrm flipH="1">
            <a:off x="4427538" y="3500438"/>
            <a:ext cx="287337"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1414" tIns="45708" rIns="91414" bIns="45708" anchor="ctr"/>
          <a:lstStyle/>
          <a:p>
            <a:endParaRPr lang="en-US"/>
          </a:p>
        </p:txBody>
      </p:sp>
      <p:sp>
        <p:nvSpPr>
          <p:cNvPr id="53300" name="Rectangle 52"/>
          <p:cNvSpPr>
            <a:spLocks noChangeArrowheads="1"/>
          </p:cNvSpPr>
          <p:nvPr/>
        </p:nvSpPr>
        <p:spPr bwMode="auto">
          <a:xfrm>
            <a:off x="0" y="6597650"/>
            <a:ext cx="8601075" cy="260350"/>
          </a:xfrm>
          <a:prstGeom prst="rect">
            <a:avLst/>
          </a:prstGeom>
          <a:noFill/>
          <a:ln>
            <a:noFill/>
          </a:ln>
          <a:effectLst/>
          <a:extLst/>
        </p:spPr>
        <p:txBody>
          <a:bodyPr lIns="90487" tIns="44450" rIns="90487" bIns="44450"/>
          <a:lstStyle/>
          <a:p>
            <a:pPr marL="342900" indent="-342900">
              <a:spcBef>
                <a:spcPct val="20000"/>
              </a:spcBef>
              <a:buClr>
                <a:schemeClr val="hlink"/>
              </a:buClr>
              <a:buSzPct val="65000"/>
              <a:buFont typeface="Wingdings" charset="0"/>
              <a:buNone/>
            </a:pPr>
            <a:r>
              <a:rPr lang="en-US" sz="1000">
                <a:effectLst>
                  <a:outerShdw blurRad="38100" dist="38100" dir="2700000" algn="tl">
                    <a:srgbClr val="000000"/>
                  </a:outerShdw>
                </a:effectLst>
              </a:rPr>
              <a:t>N Engl J Med 2003; 349: 1019-26</a:t>
            </a:r>
          </a:p>
        </p:txBody>
      </p:sp>
    </p:spTree>
    <p:extLst>
      <p:ext uri="{BB962C8B-B14F-4D97-AF65-F5344CB8AC3E}">
        <p14:creationId xmlns:p14="http://schemas.microsoft.com/office/powerpoint/2010/main" val="146889121"/>
      </p:ext>
    </p:extLst>
  </p:cSld>
  <p:clrMapOvr>
    <a:masterClrMapping/>
  </p:clrMapOvr>
  <p:transition xmlns:p14="http://schemas.microsoft.com/office/powerpoint/2010/main" spd="med">
    <p:pull/>
  </p:transition>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MPj0424369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8044" y="1337292"/>
            <a:ext cx="17145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3" name="Picture 3" descr="View image detail">
            <a:hlinkClick r:id="rId4" tooltip="View image detail"/>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4599" y="3014486"/>
            <a:ext cx="1737947" cy="2715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4" name="Picture 4" descr="View image detail">
            <a:hlinkClick r:id="rId6" tooltip="View image detail"/>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78888" y="3974924"/>
            <a:ext cx="2615711" cy="1754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5" descr="MPj03143120000[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6474" y="1373011"/>
            <a:ext cx="1553308" cy="2601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7" name="Picture 7" descr="View image detail">
            <a:hlinkClick r:id="rId6" tooltip="View image detail"/>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49781" y="1330302"/>
            <a:ext cx="3968262" cy="2637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8" name="Picture 8" descr="View image detail">
            <a:hlinkClick r:id="rId10" tooltip="View image detail"/>
          </p:cNvPr>
          <p:cNvPicPr>
            <a:picLocks noChangeAspect="1" noChangeArrowheads="1"/>
          </p:cNvPicPr>
          <p:nvPr/>
        </p:nvPicPr>
        <p:blipFill>
          <a:blip r:embed="rId11">
            <a:extLst>
              <a:ext uri="{28A0092B-C50C-407E-A947-70E740481C1C}">
                <a14:useLocalDpi xmlns:a14="http://schemas.microsoft.com/office/drawing/2010/main" val="0"/>
              </a:ext>
            </a:extLst>
          </a:blip>
          <a:srcRect t="10597" b="16182"/>
          <a:stretch>
            <a:fillRect/>
          </a:stretch>
        </p:blipFill>
        <p:spPr bwMode="auto">
          <a:xfrm>
            <a:off x="596474" y="3954410"/>
            <a:ext cx="1714500" cy="1775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9" name="Picture 9" descr="View image detail">
            <a:hlinkClick r:id="rId12" tooltip="View image detail"/>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137580" y="3996484"/>
            <a:ext cx="1284158" cy="1733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21607" y="430579"/>
            <a:ext cx="8072804" cy="492443"/>
          </a:xfrm>
        </p:spPr>
        <p:txBody>
          <a:bodyPr>
            <a:normAutofit fontScale="90000"/>
          </a:bodyPr>
          <a:lstStyle/>
          <a:p>
            <a:r>
              <a:rPr lang="en-GB" dirty="0" smtClean="0">
                <a:solidFill>
                  <a:schemeClr val="bg2"/>
                </a:solidFill>
              </a:rPr>
              <a:t>Drug and food interactions with warfarin</a:t>
            </a:r>
            <a:endParaRPr lang="en-GB" dirty="0"/>
          </a:p>
        </p:txBody>
      </p:sp>
    </p:spTree>
    <p:extLst>
      <p:ext uri="{BB962C8B-B14F-4D97-AF65-F5344CB8AC3E}">
        <p14:creationId xmlns:p14="http://schemas.microsoft.com/office/powerpoint/2010/main" val="14314398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pPr eaLnBrk="1" hangingPunct="1">
              <a:defRPr/>
            </a:pPr>
            <a:r>
              <a:rPr lang="en-GB" dirty="0" smtClean="0">
                <a:ea typeface="+mj-ea"/>
                <a:cs typeface="+mj-cs"/>
              </a:rPr>
              <a:t>Reasons for warfarin omission</a:t>
            </a:r>
          </a:p>
        </p:txBody>
      </p:sp>
      <p:graphicFrame>
        <p:nvGraphicFramePr>
          <p:cNvPr id="34818" name="Object 4"/>
          <p:cNvGraphicFramePr>
            <a:graphicFrameLocks noChangeAspect="1"/>
          </p:cNvGraphicFramePr>
          <p:nvPr>
            <p:extLst>
              <p:ext uri="{D42A27DB-BD31-4B8C-83A1-F6EECF244321}">
                <p14:modId xmlns:p14="http://schemas.microsoft.com/office/powerpoint/2010/main" val="2236192085"/>
              </p:ext>
            </p:extLst>
          </p:nvPr>
        </p:nvGraphicFramePr>
        <p:xfrm>
          <a:off x="1691054" y="2133600"/>
          <a:ext cx="5474677" cy="3619500"/>
        </p:xfrm>
        <a:graphic>
          <a:graphicData uri="http://schemas.openxmlformats.org/presentationml/2006/ole">
            <mc:AlternateContent xmlns:mc="http://schemas.openxmlformats.org/markup-compatibility/2006">
              <mc:Choice xmlns:v="urn:schemas-microsoft-com:vml" Requires="v">
                <p:oleObj spid="_x0000_s5131" name="Chart" r:id="rId3" imgW="11798300" imgH="7797800" progId="MSGraph.Chart.8">
                  <p:embed followColorScheme="full"/>
                </p:oleObj>
              </mc:Choice>
              <mc:Fallback>
                <p:oleObj name="Chart" r:id="rId3" imgW="11798300" imgH="7797800" progId="MSGraph.Chart.8">
                  <p:embed followColorScheme="full"/>
                  <p:pic>
                    <p:nvPicPr>
                      <p:cNvPr id="0" name=""/>
                      <p:cNvPicPr>
                        <a:picLocks noChangeAspect="1" noChangeArrowheads="1"/>
                      </p:cNvPicPr>
                      <p:nvPr/>
                    </p:nvPicPr>
                    <p:blipFill>
                      <a:blip r:embed="rId4"/>
                      <a:srcRect/>
                      <a:stretch>
                        <a:fillRect/>
                      </a:stretch>
                    </p:blipFill>
                    <p:spPr bwMode="auto">
                      <a:xfrm>
                        <a:off x="1691054" y="2133600"/>
                        <a:ext cx="5474677" cy="3619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6565" name="Text Box 5"/>
          <p:cNvSpPr txBox="1">
            <a:spLocks noChangeArrowheads="1"/>
          </p:cNvSpPr>
          <p:nvPr/>
        </p:nvSpPr>
        <p:spPr bwMode="auto">
          <a:xfrm>
            <a:off x="6510262" y="3644901"/>
            <a:ext cx="1552729" cy="841256"/>
          </a:xfrm>
          <a:prstGeom prst="rect">
            <a:avLst/>
          </a:prstGeom>
          <a:noFill/>
          <a:ln>
            <a:noFill/>
          </a:ln>
          <a:effectLst/>
          <a:extLst/>
        </p:spPr>
        <p:txBody>
          <a:bodyPr wrap="none">
            <a:spAutoFit/>
          </a:bodyPr>
          <a:lstStyle/>
          <a:p>
            <a:pPr algn="ctr" eaLnBrk="0" hangingPunct="0">
              <a:lnSpc>
                <a:spcPct val="80000"/>
              </a:lnSpc>
              <a:defRPr/>
            </a:pPr>
            <a:r>
              <a:rPr lang="en-US" sz="2000" b="1" dirty="0">
                <a:effectLst>
                  <a:outerShdw blurRad="38100" dist="38100" dir="2700000" algn="tl">
                    <a:srgbClr val="000000"/>
                  </a:outerShdw>
                </a:effectLst>
                <a:latin typeface="Arial" charset="0"/>
              </a:rPr>
              <a:t>Physician</a:t>
            </a:r>
          </a:p>
          <a:p>
            <a:pPr algn="ctr" eaLnBrk="0" hangingPunct="0">
              <a:lnSpc>
                <a:spcPct val="80000"/>
              </a:lnSpc>
              <a:defRPr/>
            </a:pPr>
            <a:r>
              <a:rPr lang="en-US" sz="2000" b="1" dirty="0">
                <a:effectLst>
                  <a:outerShdw blurRad="38100" dist="38100" dir="2700000" algn="tl">
                    <a:srgbClr val="000000"/>
                  </a:outerShdw>
                </a:effectLst>
                <a:latin typeface="Arial" charset="0"/>
              </a:rPr>
              <a:t>Judgement</a:t>
            </a:r>
          </a:p>
          <a:p>
            <a:pPr algn="ctr" eaLnBrk="0" hangingPunct="0">
              <a:lnSpc>
                <a:spcPct val="80000"/>
              </a:lnSpc>
              <a:defRPr/>
            </a:pPr>
            <a:r>
              <a:rPr lang="en-US" sz="2000" b="1" dirty="0">
                <a:effectLst>
                  <a:outerShdw blurRad="38100" dist="38100" dir="2700000" algn="tl">
                    <a:srgbClr val="000000"/>
                  </a:outerShdw>
                </a:effectLst>
                <a:latin typeface="Arial" charset="0"/>
              </a:rPr>
              <a:t>(50.4%)</a:t>
            </a:r>
          </a:p>
        </p:txBody>
      </p:sp>
      <p:sp>
        <p:nvSpPr>
          <p:cNvPr id="66566" name="Text Box 6"/>
          <p:cNvSpPr txBox="1">
            <a:spLocks noChangeArrowheads="1"/>
          </p:cNvSpPr>
          <p:nvPr/>
        </p:nvSpPr>
        <p:spPr bwMode="auto">
          <a:xfrm>
            <a:off x="1614054" y="1989139"/>
            <a:ext cx="1267695" cy="841256"/>
          </a:xfrm>
          <a:prstGeom prst="rect">
            <a:avLst/>
          </a:prstGeom>
          <a:noFill/>
          <a:ln>
            <a:noFill/>
          </a:ln>
          <a:effectLst/>
          <a:extLst/>
        </p:spPr>
        <p:txBody>
          <a:bodyPr wrap="none">
            <a:spAutoFit/>
          </a:bodyPr>
          <a:lstStyle/>
          <a:p>
            <a:pPr algn="ctr" eaLnBrk="0" hangingPunct="0">
              <a:lnSpc>
                <a:spcPct val="80000"/>
              </a:lnSpc>
              <a:defRPr/>
            </a:pPr>
            <a:r>
              <a:rPr lang="en-US" sz="2000" b="1" dirty="0">
                <a:effectLst>
                  <a:outerShdw blurRad="38100" dist="38100" dir="2700000" algn="tl">
                    <a:srgbClr val="000000"/>
                  </a:outerShdw>
                </a:effectLst>
                <a:latin typeface="Arial" charset="0"/>
              </a:rPr>
              <a:t>Bleeding</a:t>
            </a:r>
          </a:p>
          <a:p>
            <a:pPr algn="ctr" eaLnBrk="0" hangingPunct="0">
              <a:lnSpc>
                <a:spcPct val="80000"/>
              </a:lnSpc>
              <a:defRPr/>
            </a:pPr>
            <a:r>
              <a:rPr lang="en-US" sz="2000" b="1" dirty="0">
                <a:effectLst>
                  <a:outerShdw blurRad="38100" dist="38100" dir="2700000" algn="tl">
                    <a:srgbClr val="000000"/>
                  </a:outerShdw>
                </a:effectLst>
                <a:latin typeface="Arial" charset="0"/>
              </a:rPr>
              <a:t>Risk</a:t>
            </a:r>
          </a:p>
          <a:p>
            <a:pPr algn="ctr" eaLnBrk="0" hangingPunct="0">
              <a:lnSpc>
                <a:spcPct val="80000"/>
              </a:lnSpc>
              <a:defRPr/>
            </a:pPr>
            <a:r>
              <a:rPr lang="en-US" sz="2000" b="1" dirty="0">
                <a:effectLst>
                  <a:outerShdw blurRad="38100" dist="38100" dir="2700000" algn="tl">
                    <a:srgbClr val="000000"/>
                  </a:outerShdw>
                </a:effectLst>
                <a:latin typeface="Arial" charset="0"/>
              </a:rPr>
              <a:t>(23.5%)</a:t>
            </a:r>
          </a:p>
        </p:txBody>
      </p:sp>
      <p:sp>
        <p:nvSpPr>
          <p:cNvPr id="66567" name="Text Box 7"/>
          <p:cNvSpPr txBox="1">
            <a:spLocks noChangeArrowheads="1"/>
          </p:cNvSpPr>
          <p:nvPr/>
        </p:nvSpPr>
        <p:spPr bwMode="auto">
          <a:xfrm>
            <a:off x="1036169" y="4508501"/>
            <a:ext cx="1510650" cy="841256"/>
          </a:xfrm>
          <a:prstGeom prst="rect">
            <a:avLst/>
          </a:prstGeom>
          <a:noFill/>
          <a:ln>
            <a:noFill/>
          </a:ln>
          <a:effectLst/>
          <a:extLst/>
        </p:spPr>
        <p:txBody>
          <a:bodyPr wrap="none">
            <a:spAutoFit/>
          </a:bodyPr>
          <a:lstStyle/>
          <a:p>
            <a:pPr algn="ctr" eaLnBrk="0" hangingPunct="0">
              <a:lnSpc>
                <a:spcPct val="80000"/>
              </a:lnSpc>
              <a:defRPr/>
            </a:pPr>
            <a:r>
              <a:rPr lang="en-US" sz="2000" b="1" dirty="0">
                <a:effectLst>
                  <a:outerShdw blurRad="38100" dist="38100" dir="2700000" algn="tl">
                    <a:srgbClr val="000000"/>
                  </a:outerShdw>
                </a:effectLst>
                <a:latin typeface="Arial" charset="0"/>
              </a:rPr>
              <a:t>Patient</a:t>
            </a:r>
          </a:p>
          <a:p>
            <a:pPr algn="ctr" eaLnBrk="0" hangingPunct="0">
              <a:lnSpc>
                <a:spcPct val="80000"/>
              </a:lnSpc>
              <a:defRPr/>
            </a:pPr>
            <a:r>
              <a:rPr lang="en-US" sz="2000" b="1" dirty="0">
                <a:effectLst>
                  <a:outerShdw blurRad="38100" dist="38100" dir="2700000" algn="tl">
                    <a:srgbClr val="000000"/>
                  </a:outerShdw>
                </a:effectLst>
                <a:latin typeface="Arial" charset="0"/>
              </a:rPr>
              <a:t>Preference</a:t>
            </a:r>
          </a:p>
          <a:p>
            <a:pPr algn="ctr" eaLnBrk="0" hangingPunct="0">
              <a:lnSpc>
                <a:spcPct val="80000"/>
              </a:lnSpc>
              <a:defRPr/>
            </a:pPr>
            <a:r>
              <a:rPr lang="en-US" sz="2000" b="1" dirty="0">
                <a:effectLst>
                  <a:outerShdw blurRad="38100" dist="38100" dir="2700000" algn="tl">
                    <a:srgbClr val="000000"/>
                  </a:outerShdw>
                </a:effectLst>
                <a:latin typeface="Arial" charset="0"/>
              </a:rPr>
              <a:t>(26.1%)</a:t>
            </a:r>
          </a:p>
        </p:txBody>
      </p:sp>
      <p:sp>
        <p:nvSpPr>
          <p:cNvPr id="34823" name="AutoShape 8"/>
          <p:cNvSpPr>
            <a:spLocks noChangeArrowheads="1"/>
          </p:cNvSpPr>
          <p:nvPr/>
        </p:nvSpPr>
        <p:spPr bwMode="auto">
          <a:xfrm flipV="1">
            <a:off x="3708400" y="3573463"/>
            <a:ext cx="1657350" cy="144145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982" y="7411"/>
                </a:moveTo>
                <a:cubicBezTo>
                  <a:pt x="15744" y="5153"/>
                  <a:pt x="13374" y="3750"/>
                  <a:pt x="10800" y="3750"/>
                </a:cubicBezTo>
                <a:cubicBezTo>
                  <a:pt x="10781" y="3749"/>
                  <a:pt x="10763" y="3750"/>
                  <a:pt x="10745" y="3750"/>
                </a:cubicBezTo>
                <a:lnTo>
                  <a:pt x="10715" y="0"/>
                </a:lnTo>
                <a:cubicBezTo>
                  <a:pt x="10743" y="0"/>
                  <a:pt x="10771" y="-1"/>
                  <a:pt x="10800" y="0"/>
                </a:cubicBezTo>
                <a:cubicBezTo>
                  <a:pt x="14744" y="0"/>
                  <a:pt x="18374" y="2150"/>
                  <a:pt x="20270" y="5608"/>
                </a:cubicBezTo>
                <a:lnTo>
                  <a:pt x="22638" y="4311"/>
                </a:lnTo>
                <a:lnTo>
                  <a:pt x="20825" y="10522"/>
                </a:lnTo>
                <a:lnTo>
                  <a:pt x="14614" y="8709"/>
                </a:lnTo>
                <a:lnTo>
                  <a:pt x="16982" y="7411"/>
                </a:lnTo>
                <a:close/>
              </a:path>
            </a:pathLst>
          </a:custGeom>
          <a:solidFill>
            <a:srgbClr val="FF6600"/>
          </a:solidFill>
          <a:ln w="12700">
            <a:solidFill>
              <a:srgbClr val="000000"/>
            </a:solidFill>
            <a:miter lim="800000"/>
            <a:headEnd/>
            <a:tailEnd/>
          </a:ln>
        </p:spPr>
        <p:txBody>
          <a:bodyPr wrap="none" anchor="ctr">
            <a:prstTxWarp prst="textNoShape">
              <a:avLst/>
            </a:prstTxWarp>
          </a:bodyPr>
          <a:lstStyle/>
          <a:p>
            <a:endParaRPr lang="en-US" dirty="0"/>
          </a:p>
        </p:txBody>
      </p:sp>
      <p:sp>
        <p:nvSpPr>
          <p:cNvPr id="34824" name="Text Box 9"/>
          <p:cNvSpPr txBox="1">
            <a:spLocks noChangeArrowheads="1"/>
          </p:cNvSpPr>
          <p:nvPr/>
        </p:nvSpPr>
        <p:spPr bwMode="auto">
          <a:xfrm>
            <a:off x="5364164" y="5734051"/>
            <a:ext cx="3311525" cy="494494"/>
          </a:xfrm>
          <a:prstGeom prst="rect">
            <a:avLst/>
          </a:prstGeom>
          <a:noFill/>
          <a:ln w="12700">
            <a:noFill/>
            <a:miter lim="800000"/>
            <a:headEnd/>
            <a:tailEnd/>
          </a:ln>
        </p:spPr>
        <p:txBody>
          <a:bodyPr>
            <a:prstTxWarp prst="textNoShape">
              <a:avLst/>
            </a:prstTxWarp>
            <a:spAutoFit/>
          </a:bodyPr>
          <a:lstStyle/>
          <a:p>
            <a:pPr algn="ctr" eaLnBrk="0" hangingPunct="0">
              <a:lnSpc>
                <a:spcPct val="80000"/>
              </a:lnSpc>
            </a:pPr>
            <a:r>
              <a:rPr lang="en-US" sz="1600" b="1" dirty="0"/>
              <a:t>Another 22.8% “Not Willing</a:t>
            </a:r>
          </a:p>
          <a:p>
            <a:pPr algn="ctr" eaLnBrk="0" hangingPunct="0">
              <a:lnSpc>
                <a:spcPct val="80000"/>
              </a:lnSpc>
            </a:pPr>
            <a:r>
              <a:rPr lang="en-US" sz="1600" b="1" dirty="0"/>
              <a:t>To Take VKA”</a:t>
            </a:r>
          </a:p>
        </p:txBody>
      </p:sp>
      <p:sp>
        <p:nvSpPr>
          <p:cNvPr id="34825" name="Line 10"/>
          <p:cNvSpPr>
            <a:spLocks noChangeShapeType="1"/>
          </p:cNvSpPr>
          <p:nvPr/>
        </p:nvSpPr>
        <p:spPr bwMode="auto">
          <a:xfrm flipH="1" flipV="1">
            <a:off x="5795963" y="4797427"/>
            <a:ext cx="504825" cy="792163"/>
          </a:xfrm>
          <a:prstGeom prst="line">
            <a:avLst/>
          </a:prstGeom>
          <a:noFill/>
          <a:ln w="25400">
            <a:solidFill>
              <a:schemeClr val="hlink"/>
            </a:solidFill>
            <a:round/>
            <a:headEnd/>
            <a:tailEnd type="triangle" w="med" len="med"/>
          </a:ln>
        </p:spPr>
        <p:txBody>
          <a:bodyPr>
            <a:prstTxWarp prst="textNoShape">
              <a:avLst/>
            </a:prstTxWarp>
          </a:bodyPr>
          <a:lstStyle/>
          <a:p>
            <a:endParaRPr lang="en-US" dirty="0"/>
          </a:p>
        </p:txBody>
      </p:sp>
      <p:sp>
        <p:nvSpPr>
          <p:cNvPr id="34826" name="Line 11"/>
          <p:cNvSpPr>
            <a:spLocks noChangeShapeType="1"/>
          </p:cNvSpPr>
          <p:nvPr/>
        </p:nvSpPr>
        <p:spPr bwMode="auto">
          <a:xfrm flipV="1">
            <a:off x="2700338" y="4941890"/>
            <a:ext cx="431800" cy="719137"/>
          </a:xfrm>
          <a:prstGeom prst="line">
            <a:avLst/>
          </a:prstGeom>
          <a:noFill/>
          <a:ln w="25400">
            <a:solidFill>
              <a:schemeClr val="hlink"/>
            </a:solidFill>
            <a:round/>
            <a:headEnd/>
            <a:tailEnd type="triangle" w="med" len="med"/>
          </a:ln>
        </p:spPr>
        <p:txBody>
          <a:bodyPr>
            <a:prstTxWarp prst="textNoShape">
              <a:avLst/>
            </a:prstTxWarp>
          </a:bodyPr>
          <a:lstStyle/>
          <a:p>
            <a:endParaRPr lang="en-US" dirty="0"/>
          </a:p>
        </p:txBody>
      </p:sp>
      <p:sp>
        <p:nvSpPr>
          <p:cNvPr id="34827" name="Text Box 12"/>
          <p:cNvSpPr txBox="1">
            <a:spLocks noChangeArrowheads="1"/>
          </p:cNvSpPr>
          <p:nvPr/>
        </p:nvSpPr>
        <p:spPr bwMode="auto">
          <a:xfrm>
            <a:off x="1649684" y="5807076"/>
            <a:ext cx="2434681" cy="297517"/>
          </a:xfrm>
          <a:prstGeom prst="rect">
            <a:avLst/>
          </a:prstGeom>
          <a:noFill/>
          <a:ln w="12700">
            <a:noFill/>
            <a:miter lim="800000"/>
            <a:headEnd/>
            <a:tailEnd/>
          </a:ln>
        </p:spPr>
        <p:txBody>
          <a:bodyPr wrap="none">
            <a:prstTxWarp prst="textNoShape">
              <a:avLst/>
            </a:prstTxWarp>
            <a:spAutoFit/>
          </a:bodyPr>
          <a:lstStyle/>
          <a:p>
            <a:pPr algn="ctr" eaLnBrk="0" hangingPunct="0">
              <a:lnSpc>
                <a:spcPct val="80000"/>
              </a:lnSpc>
            </a:pPr>
            <a:r>
              <a:rPr lang="en-US" sz="1600" b="1" dirty="0"/>
              <a:t>“Not Willing To Take VKA”</a:t>
            </a:r>
            <a:endParaRPr lang="en-US" sz="2400" dirty="0">
              <a:latin typeface="Times New Roman" pitchFamily="-84" charset="0"/>
            </a:endParaRPr>
          </a:p>
        </p:txBody>
      </p:sp>
      <p:sp>
        <p:nvSpPr>
          <p:cNvPr id="66573" name="Rectangle 13"/>
          <p:cNvSpPr>
            <a:spLocks noChangeArrowheads="1"/>
          </p:cNvSpPr>
          <p:nvPr/>
        </p:nvSpPr>
        <p:spPr bwMode="auto">
          <a:xfrm>
            <a:off x="1" y="6613527"/>
            <a:ext cx="8601075" cy="244475"/>
          </a:xfrm>
          <a:prstGeom prst="rect">
            <a:avLst/>
          </a:prstGeom>
          <a:noFill/>
          <a:ln>
            <a:noFill/>
          </a:ln>
          <a:effectLst/>
          <a:extLst/>
        </p:spPr>
        <p:txBody>
          <a:bodyPr lIns="90487" tIns="44450" rIns="90487" bIns="44450"/>
          <a:lstStyle/>
          <a:p>
            <a:pPr marL="342900" indent="-342900">
              <a:spcBef>
                <a:spcPct val="20000"/>
              </a:spcBef>
              <a:buClr>
                <a:schemeClr val="hlink"/>
              </a:buClr>
              <a:buSzPct val="65000"/>
              <a:buFont typeface="Wingdings" pitchFamily="2" charset="2"/>
              <a:buNone/>
              <a:defRPr/>
            </a:pPr>
            <a:r>
              <a:rPr lang="en-US" sz="1000" dirty="0">
                <a:effectLst>
                  <a:outerShdw blurRad="38100" dist="38100" dir="2700000" algn="tl">
                    <a:srgbClr val="000000"/>
                  </a:outerShdw>
                </a:effectLst>
                <a:latin typeface="Tahoma" pitchFamily="34" charset="0"/>
              </a:rPr>
              <a:t>N Engl J Med 2009; 360: 2066-78</a:t>
            </a:r>
          </a:p>
        </p:txBody>
      </p:sp>
    </p:spTree>
    <p:extLst>
      <p:ext uri="{BB962C8B-B14F-4D97-AF65-F5344CB8AC3E}">
        <p14:creationId xmlns:p14="http://schemas.microsoft.com/office/powerpoint/2010/main" val="473414157"/>
      </p:ext>
    </p:extLst>
  </p:cSld>
  <p:clrMapOvr>
    <a:masterClrMapping/>
  </p:clrMapOvr>
  <p:transition xmlns:p14="http://schemas.microsoft.com/office/powerpoint/2010/main" spd="med">
    <p:pull/>
  </p:transition>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idx="4294967295"/>
          </p:nvPr>
        </p:nvSpPr>
        <p:spPr>
          <a:xfrm>
            <a:off x="374411" y="355102"/>
            <a:ext cx="8395188" cy="492443"/>
          </a:xfrm>
        </p:spPr>
        <p:txBody>
          <a:bodyPr>
            <a:normAutofit fontScale="90000"/>
          </a:bodyPr>
          <a:lstStyle/>
          <a:p>
            <a:pPr eaLnBrk="1" hangingPunct="1"/>
            <a:r>
              <a:rPr lang="en-US" dirty="0" smtClean="0">
                <a:latin typeface="Bernard MT Condensed"/>
                <a:ea typeface="ヒラギノ角ゴ Pro W3" charset="-128"/>
                <a:cs typeface="Bernard MT Condensed"/>
              </a:rPr>
              <a:t>Ideal Anticoagulant?</a:t>
            </a:r>
            <a:endParaRPr lang="en-US" dirty="0">
              <a:latin typeface="Bernard MT Condensed"/>
              <a:ea typeface="ヒラギノ角ゴ Pro W3" charset="-128"/>
              <a:cs typeface="Bernard MT Condensed"/>
            </a:endParaRPr>
          </a:p>
        </p:txBody>
      </p:sp>
      <p:graphicFrame>
        <p:nvGraphicFramePr>
          <p:cNvPr id="32810" name="Group 42"/>
          <p:cNvGraphicFramePr>
            <a:graphicFrameLocks noGrp="1"/>
          </p:cNvGraphicFramePr>
          <p:nvPr>
            <p:ph idx="4294967295"/>
            <p:extLst>
              <p:ext uri="{D42A27DB-BD31-4B8C-83A1-F6EECF244321}">
                <p14:modId xmlns:p14="http://schemas.microsoft.com/office/powerpoint/2010/main" val="2665225258"/>
              </p:ext>
            </p:extLst>
          </p:nvPr>
        </p:nvGraphicFramePr>
        <p:xfrm>
          <a:off x="498640" y="1472290"/>
          <a:ext cx="8062965" cy="4069619"/>
        </p:xfrm>
        <a:graphic>
          <a:graphicData uri="http://schemas.openxmlformats.org/drawingml/2006/table">
            <a:tbl>
              <a:tblPr/>
              <a:tblGrid>
                <a:gridCol w="1237332"/>
                <a:gridCol w="682563"/>
                <a:gridCol w="1077731"/>
                <a:gridCol w="1040525"/>
                <a:gridCol w="1079013"/>
                <a:gridCol w="664602"/>
                <a:gridCol w="1023845"/>
                <a:gridCol w="1257354"/>
              </a:tblGrid>
              <a:tr h="1315335">
                <a:tc>
                  <a:txBody>
                    <a:bodyPr/>
                    <a:lstStyle/>
                    <a:p>
                      <a:pPr marL="0" marR="0" lvl="0" indent="0" algn="l" defTabSz="914400" rtl="0" eaLnBrk="1" fontAlgn="base" latinLnBrk="0" hangingPunct="1">
                        <a:lnSpc>
                          <a:spcPct val="100000"/>
                        </a:lnSpc>
                        <a:spcBef>
                          <a:spcPct val="0"/>
                        </a:spcBef>
                        <a:spcAft>
                          <a:spcPct val="35000"/>
                        </a:spcAft>
                        <a:buClr>
                          <a:srgbClr val="EC008C"/>
                        </a:buClr>
                        <a:buSzTx/>
                        <a:buFontTx/>
                        <a:buNone/>
                        <a:tabLst/>
                      </a:pPr>
                      <a:endParaRPr kumimoji="0" lang="en-GB" sz="1000" b="0" i="0" u="none" strike="noStrike" cap="none" normalizeH="0" baseline="0" dirty="0" smtClean="0">
                        <a:ln>
                          <a:noFill/>
                        </a:ln>
                        <a:solidFill>
                          <a:srgbClr val="FFF000"/>
                        </a:solidFill>
                        <a:effectLst/>
                        <a:latin typeface="Arial" charset="0"/>
                        <a:cs typeface="Arial" charset="0"/>
                      </a:endParaRPr>
                    </a:p>
                  </a:txBody>
                  <a:tcPr marL="36001" marR="36001" marT="46762" marB="46762"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35000"/>
                        </a:spcAft>
                        <a:buClr>
                          <a:srgbClr val="EC008C"/>
                        </a:buClr>
                        <a:buSzTx/>
                        <a:buFontTx/>
                        <a:buNone/>
                        <a:tabLst/>
                      </a:pPr>
                      <a:r>
                        <a:rPr kumimoji="0" lang="en-GB" sz="1400" b="1" i="0" u="none" strike="noStrike" cap="none" normalizeH="0" baseline="0" dirty="0" smtClean="0">
                          <a:ln>
                            <a:noFill/>
                          </a:ln>
                          <a:solidFill>
                            <a:schemeClr val="accent1"/>
                          </a:solidFill>
                          <a:effectLst/>
                          <a:latin typeface="Arial" charset="0"/>
                          <a:cs typeface="Arial" charset="0"/>
                        </a:rPr>
                        <a:t>Once daily</a:t>
                      </a:r>
                    </a:p>
                  </a:txBody>
                  <a:tcPr marL="36001" marR="36001" marT="46762" marB="46762" anchor="b" horzOverflow="overflow">
                    <a:lnL w="12700" cap="flat" cmpd="sng" algn="ctr">
                      <a:noFill/>
                      <a:prstDash val="solid"/>
                      <a:round/>
                      <a:headEnd type="none" w="med" len="med"/>
                      <a:tailEnd type="none" w="med" len="med"/>
                    </a:lnL>
                    <a:lnR>
                      <a:noFill/>
                    </a:lnR>
                    <a:lnT w="19050" cap="flat" cmpd="sng" algn="ctr">
                      <a:solidFill>
                        <a:schemeClr val="bg1"/>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35000"/>
                        </a:spcAft>
                        <a:buClr>
                          <a:srgbClr val="EC008C"/>
                        </a:buClr>
                        <a:buSzTx/>
                        <a:buFontTx/>
                        <a:buNone/>
                        <a:tabLst/>
                      </a:pPr>
                      <a:r>
                        <a:rPr kumimoji="0" lang="en-GB" sz="1400" b="1" i="0" u="none" strike="noStrike" cap="none" normalizeH="0" baseline="0" dirty="0" smtClean="0">
                          <a:ln>
                            <a:noFill/>
                          </a:ln>
                          <a:solidFill>
                            <a:schemeClr val="accent1"/>
                          </a:solidFill>
                          <a:effectLst/>
                          <a:latin typeface="Arial" charset="0"/>
                          <a:cs typeface="Arial" charset="0"/>
                        </a:rPr>
                        <a:t>No Food Interactions</a:t>
                      </a:r>
                    </a:p>
                  </a:txBody>
                  <a:tcPr marL="36001" marR="36001" marT="46762" marB="46762" anchor="b" horzOverflow="overflow">
                    <a:lnL>
                      <a:noFill/>
                    </a:lnL>
                    <a:lnR>
                      <a:noFill/>
                    </a:lnR>
                    <a:lnT w="19050" cap="flat" cmpd="sng" algn="ctr">
                      <a:solidFill>
                        <a:schemeClr val="bg1"/>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35000"/>
                        </a:spcAft>
                        <a:buClr>
                          <a:srgbClr val="EC008C"/>
                        </a:buClr>
                        <a:buSzTx/>
                        <a:buFontTx/>
                        <a:buNone/>
                        <a:tabLst/>
                      </a:pPr>
                      <a:r>
                        <a:rPr kumimoji="0" lang="en-GB" sz="1400" b="1" i="0" u="none" strike="noStrike" cap="none" normalizeH="0" baseline="0" dirty="0" smtClean="0">
                          <a:ln>
                            <a:noFill/>
                          </a:ln>
                          <a:solidFill>
                            <a:schemeClr val="accent1"/>
                          </a:solidFill>
                          <a:effectLst/>
                          <a:latin typeface="Arial" charset="0"/>
                          <a:cs typeface="Arial" charset="0"/>
                        </a:rPr>
                        <a:t>Predictable response</a:t>
                      </a:r>
                    </a:p>
                  </a:txBody>
                  <a:tcPr marL="36001" marR="36001" marT="46762" marB="46762" anchor="b" horzOverflow="overflow">
                    <a:lnL>
                      <a:noFill/>
                    </a:lnL>
                    <a:lnR>
                      <a:noFill/>
                    </a:lnR>
                    <a:lnT w="19050" cap="flat" cmpd="sng" algn="ctr">
                      <a:solidFill>
                        <a:schemeClr val="bg1"/>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35000"/>
                        </a:spcAft>
                        <a:buClr>
                          <a:srgbClr val="EC008C"/>
                        </a:buClr>
                        <a:buSzTx/>
                        <a:buFontTx/>
                        <a:buNone/>
                        <a:tabLst/>
                      </a:pPr>
                      <a:r>
                        <a:rPr kumimoji="0" lang="en-GB" sz="1400" b="1" i="0" u="none" strike="noStrike" cap="none" normalizeH="0" baseline="0" dirty="0" smtClean="0">
                          <a:ln>
                            <a:noFill/>
                          </a:ln>
                          <a:solidFill>
                            <a:schemeClr val="accent1"/>
                          </a:solidFill>
                          <a:effectLst/>
                          <a:latin typeface="Arial" charset="0"/>
                          <a:cs typeface="Arial" charset="0"/>
                        </a:rPr>
                        <a:t>No routine coagulation monitoring</a:t>
                      </a:r>
                    </a:p>
                  </a:txBody>
                  <a:tcPr marL="36001" marR="36001" marT="46762" marB="46762" anchor="b" horzOverflow="overflow">
                    <a:lnL>
                      <a:noFill/>
                    </a:lnL>
                    <a:lnR>
                      <a:noFill/>
                    </a:lnR>
                    <a:lnT w="19050" cap="flat" cmpd="sng" algn="ctr">
                      <a:solidFill>
                        <a:schemeClr val="bg1"/>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35000"/>
                        </a:spcAft>
                        <a:buClr>
                          <a:srgbClr val="EC008C"/>
                        </a:buClr>
                        <a:buSzTx/>
                        <a:buFontTx/>
                        <a:buNone/>
                        <a:tabLst/>
                      </a:pPr>
                      <a:r>
                        <a:rPr kumimoji="0" lang="en-GB" sz="1400" b="1" i="0" u="none" strike="noStrike" cap="none" normalizeH="0" baseline="0" dirty="0" smtClean="0">
                          <a:ln>
                            <a:noFill/>
                          </a:ln>
                          <a:solidFill>
                            <a:schemeClr val="accent1"/>
                          </a:solidFill>
                          <a:effectLst/>
                          <a:latin typeface="Arial" charset="0"/>
                          <a:cs typeface="Arial" charset="0"/>
                        </a:rPr>
                        <a:t>Fixed dosing</a:t>
                      </a:r>
                    </a:p>
                  </a:txBody>
                  <a:tcPr marL="36001" marR="36001" marT="46762" marB="46762" anchor="b" horzOverflow="overflow">
                    <a:lnL>
                      <a:noFill/>
                    </a:lnL>
                    <a:lnR>
                      <a:noFill/>
                    </a:lnR>
                    <a:lnT w="19050" cap="flat" cmpd="sng" algn="ctr">
                      <a:solidFill>
                        <a:schemeClr val="bg1"/>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35000"/>
                        </a:spcAft>
                        <a:buClr>
                          <a:srgbClr val="EC008C"/>
                        </a:buClr>
                        <a:buSzTx/>
                        <a:buFontTx/>
                        <a:buNone/>
                        <a:tabLst/>
                      </a:pPr>
                      <a:r>
                        <a:rPr kumimoji="0" lang="en-GB" sz="1400" b="1" i="0" u="none" strike="noStrike" cap="none" normalizeH="0" baseline="0" dirty="0" smtClean="0">
                          <a:ln>
                            <a:noFill/>
                          </a:ln>
                          <a:solidFill>
                            <a:schemeClr val="accent1"/>
                          </a:solidFill>
                          <a:effectLst/>
                          <a:latin typeface="Arial" charset="0"/>
                          <a:cs typeface="Arial" charset="0"/>
                        </a:rPr>
                        <a:t>Wide therapeutic window</a:t>
                      </a:r>
                    </a:p>
                  </a:txBody>
                  <a:tcPr marL="36001" marR="36001" marT="46762" marB="46762" anchor="b" horzOverflow="overflow">
                    <a:lnL>
                      <a:noFill/>
                    </a:lnL>
                    <a:lnR>
                      <a:noFill/>
                    </a:lnR>
                    <a:lnT w="19050" cap="flat" cmpd="sng" algn="ctr">
                      <a:solidFill>
                        <a:schemeClr val="bg1"/>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35000"/>
                        </a:spcAft>
                        <a:buClr>
                          <a:srgbClr val="EC008C"/>
                        </a:buClr>
                        <a:buSzTx/>
                        <a:buFontTx/>
                        <a:buNone/>
                        <a:tabLst/>
                      </a:pPr>
                      <a:r>
                        <a:rPr kumimoji="0" lang="en-GB" sz="1400" b="1" i="0" u="none" strike="noStrike" cap="none" normalizeH="0" baseline="0" dirty="0" smtClean="0">
                          <a:ln>
                            <a:noFill/>
                          </a:ln>
                          <a:solidFill>
                            <a:schemeClr val="accent1"/>
                          </a:solidFill>
                          <a:effectLst/>
                          <a:latin typeface="Arial" charset="0"/>
                          <a:cs typeface="Arial" charset="0"/>
                        </a:rPr>
                        <a:t>Easily Adaptable for compliance aids</a:t>
                      </a:r>
                    </a:p>
                  </a:txBody>
                  <a:tcPr marL="36001" marR="36001" marT="46762" marB="46762" anchor="b" horzOverflow="overflow">
                    <a:lnL>
                      <a:noFill/>
                    </a:lnL>
                    <a:lnR>
                      <a:noFill/>
                    </a:lnR>
                    <a:lnT w="19050" cap="flat" cmpd="sng" algn="ctr">
                      <a:solidFill>
                        <a:schemeClr val="bg1"/>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r>
              <a:tr h="870644">
                <a:tc>
                  <a:txBody>
                    <a:bodyPr/>
                    <a:lstStyle/>
                    <a:p>
                      <a:pPr marL="0" marR="0" lvl="0" indent="0" algn="l" defTabSz="914400" rtl="0" eaLnBrk="1" fontAlgn="base" latinLnBrk="0" hangingPunct="1">
                        <a:lnSpc>
                          <a:spcPct val="100000"/>
                        </a:lnSpc>
                        <a:spcBef>
                          <a:spcPct val="0"/>
                        </a:spcBef>
                        <a:spcAft>
                          <a:spcPct val="35000"/>
                        </a:spcAft>
                        <a:buClr>
                          <a:srgbClr val="EC008C"/>
                        </a:buClr>
                        <a:buSzTx/>
                        <a:buFontTx/>
                        <a:buNone/>
                        <a:tabLst/>
                      </a:pPr>
                      <a:r>
                        <a:rPr kumimoji="0" lang="en-GB" sz="1600" b="1" i="0" u="none" strike="noStrike" cap="none" normalizeH="0" baseline="0" dirty="0" smtClean="0">
                          <a:ln>
                            <a:noFill/>
                          </a:ln>
                          <a:solidFill>
                            <a:schemeClr val="bg1"/>
                          </a:solidFill>
                          <a:effectLst/>
                          <a:latin typeface="Arial" charset="0"/>
                          <a:cs typeface="Arial" charset="0"/>
                        </a:rPr>
                        <a:t>OPTIMAL</a:t>
                      </a:r>
                      <a:r>
                        <a:rPr kumimoji="0" lang="en-GB" sz="1600" b="1" i="0" u="none" strike="noStrike" cap="none" normalizeH="0" baseline="30000" dirty="0" smtClean="0">
                          <a:ln>
                            <a:noFill/>
                          </a:ln>
                          <a:solidFill>
                            <a:schemeClr val="bg1"/>
                          </a:solidFill>
                          <a:effectLst/>
                          <a:latin typeface="Arial" charset="0"/>
                          <a:cs typeface="Arial" charset="0"/>
                        </a:rPr>
                        <a:t>1</a:t>
                      </a:r>
                    </a:p>
                  </a:txBody>
                  <a:tcPr marL="90001" marR="90001" marT="46762" marB="4676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35000"/>
                        </a:spcAft>
                        <a:buClr>
                          <a:srgbClr val="EC008C"/>
                        </a:buClr>
                        <a:buSzTx/>
                        <a:buFontTx/>
                        <a:buNone/>
                        <a:tabLst/>
                      </a:pPr>
                      <a:r>
                        <a:rPr kumimoji="0" lang="en-GB" sz="2000" b="1" i="0" u="none" strike="noStrike" cap="none" normalizeH="0" baseline="0" dirty="0" smtClean="0">
                          <a:ln>
                            <a:noFill/>
                          </a:ln>
                          <a:solidFill>
                            <a:schemeClr val="bg1"/>
                          </a:solidFill>
                          <a:effectLst/>
                          <a:latin typeface="Arial" charset="0"/>
                          <a:cs typeface="Arial" charset="0"/>
                          <a:sym typeface="Wingdings" pitchFamily="2" charset="2"/>
                        </a:rPr>
                        <a:t></a:t>
                      </a:r>
                    </a:p>
                  </a:txBody>
                  <a:tcPr marL="90001" marR="90001" marT="46762" marB="4676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35000"/>
                        </a:spcAft>
                        <a:buClr>
                          <a:srgbClr val="EC008C"/>
                        </a:buClr>
                        <a:buSzTx/>
                        <a:buFontTx/>
                        <a:buNone/>
                        <a:tabLst/>
                        <a:defRPr/>
                      </a:pPr>
                      <a:r>
                        <a:rPr kumimoji="0" lang="en-GB" sz="2000" b="1" i="0" u="none" strike="noStrike" cap="none" normalizeH="0" baseline="0" dirty="0" smtClean="0">
                          <a:ln>
                            <a:noFill/>
                          </a:ln>
                          <a:solidFill>
                            <a:schemeClr val="bg1"/>
                          </a:solidFill>
                          <a:effectLst/>
                          <a:latin typeface="Arial" charset="0"/>
                          <a:cs typeface="Arial" charset="0"/>
                          <a:sym typeface="Wingdings" pitchFamily="2" charset="2"/>
                        </a:rPr>
                        <a:t></a:t>
                      </a:r>
                    </a:p>
                  </a:txBody>
                  <a:tcPr marL="90001" marR="90001" marT="46762" marB="4676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35000"/>
                        </a:spcAft>
                        <a:buClr>
                          <a:srgbClr val="EC008C"/>
                        </a:buClr>
                        <a:buSzTx/>
                        <a:buFontTx/>
                        <a:buNone/>
                        <a:tabLst/>
                      </a:pPr>
                      <a:r>
                        <a:rPr kumimoji="0" lang="en-GB" sz="2000" b="1" i="0" u="none" strike="noStrike" cap="none" normalizeH="0" baseline="0" dirty="0" smtClean="0">
                          <a:ln>
                            <a:noFill/>
                          </a:ln>
                          <a:solidFill>
                            <a:schemeClr val="bg1"/>
                          </a:solidFill>
                          <a:effectLst/>
                          <a:latin typeface="Arial" charset="0"/>
                          <a:cs typeface="Arial" charset="0"/>
                          <a:sym typeface="Wingdings" pitchFamily="2" charset="2"/>
                        </a:rPr>
                        <a:t></a:t>
                      </a:r>
                    </a:p>
                  </a:txBody>
                  <a:tcPr marL="90001" marR="90001" marT="46762" marB="4676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35000"/>
                        </a:spcAft>
                        <a:buClr>
                          <a:srgbClr val="EC008C"/>
                        </a:buClr>
                        <a:buSzTx/>
                        <a:buFontTx/>
                        <a:buNone/>
                        <a:tabLst/>
                      </a:pPr>
                      <a:r>
                        <a:rPr kumimoji="0" lang="en-GB" sz="2000" b="1" i="0" u="none" strike="noStrike" cap="none" normalizeH="0" baseline="0" dirty="0" smtClean="0">
                          <a:ln>
                            <a:noFill/>
                          </a:ln>
                          <a:solidFill>
                            <a:schemeClr val="bg1"/>
                          </a:solidFill>
                          <a:effectLst/>
                          <a:latin typeface="Arial" charset="0"/>
                          <a:cs typeface="Arial" charset="0"/>
                          <a:sym typeface="Wingdings" pitchFamily="2" charset="2"/>
                        </a:rPr>
                        <a:t></a:t>
                      </a:r>
                    </a:p>
                  </a:txBody>
                  <a:tcPr marL="90001" marR="90001" marT="46762" marB="4676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35000"/>
                        </a:spcAft>
                        <a:buClr>
                          <a:srgbClr val="EC008C"/>
                        </a:buClr>
                        <a:buSzTx/>
                        <a:buFontTx/>
                        <a:buNone/>
                        <a:tabLst/>
                      </a:pPr>
                      <a:r>
                        <a:rPr kumimoji="0" lang="en-GB" sz="2000" b="1" i="0" u="none" strike="noStrike" cap="none" normalizeH="0" baseline="0" dirty="0" smtClean="0">
                          <a:ln>
                            <a:noFill/>
                          </a:ln>
                          <a:solidFill>
                            <a:schemeClr val="bg1"/>
                          </a:solidFill>
                          <a:effectLst/>
                          <a:latin typeface="Arial" charset="0"/>
                          <a:cs typeface="Arial" charset="0"/>
                          <a:sym typeface="Wingdings" pitchFamily="2" charset="2"/>
                        </a:rPr>
                        <a:t></a:t>
                      </a:r>
                    </a:p>
                  </a:txBody>
                  <a:tcPr marL="90001" marR="90001" marT="46762" marB="4676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35000"/>
                        </a:spcAft>
                        <a:buClr>
                          <a:srgbClr val="EC008C"/>
                        </a:buClr>
                        <a:buSzTx/>
                        <a:buFontTx/>
                        <a:buNone/>
                        <a:tabLst/>
                      </a:pPr>
                      <a:r>
                        <a:rPr kumimoji="0" lang="en-GB" sz="2000" b="1" i="0" u="none" strike="noStrike" cap="none" normalizeH="0" baseline="0" dirty="0" smtClean="0">
                          <a:ln>
                            <a:noFill/>
                          </a:ln>
                          <a:solidFill>
                            <a:schemeClr val="bg1"/>
                          </a:solidFill>
                          <a:effectLst/>
                          <a:latin typeface="Arial" charset="0"/>
                          <a:cs typeface="Arial" charset="0"/>
                          <a:sym typeface="Wingdings" pitchFamily="2" charset="2"/>
                        </a:rPr>
                        <a:t></a:t>
                      </a:r>
                    </a:p>
                  </a:txBody>
                  <a:tcPr marL="90001" marR="90001" marT="46762" marB="4676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35000"/>
                        </a:spcAft>
                        <a:buClr>
                          <a:srgbClr val="EC008C"/>
                        </a:buClr>
                        <a:buSzTx/>
                        <a:buFontTx/>
                        <a:buNone/>
                        <a:tabLst/>
                      </a:pPr>
                      <a:r>
                        <a:rPr kumimoji="0" lang="en-GB" sz="2000" b="1" i="0" u="none" strike="noStrike" cap="none" normalizeH="0" baseline="0" dirty="0" smtClean="0">
                          <a:ln>
                            <a:noFill/>
                          </a:ln>
                          <a:solidFill>
                            <a:schemeClr val="bg1"/>
                          </a:solidFill>
                          <a:effectLst/>
                          <a:latin typeface="Arial" charset="0"/>
                          <a:cs typeface="Arial" charset="0"/>
                          <a:sym typeface="Wingdings" pitchFamily="2" charset="2"/>
                        </a:rPr>
                        <a:t></a:t>
                      </a:r>
                    </a:p>
                  </a:txBody>
                  <a:tcPr marL="90001" marR="90001" marT="46762" marB="4676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accent1"/>
                    </a:solidFill>
                  </a:tcPr>
                </a:tc>
              </a:tr>
              <a:tr h="939468">
                <a:tc>
                  <a:txBody>
                    <a:bodyPr/>
                    <a:lstStyle/>
                    <a:p>
                      <a:pPr marL="0" marR="0" lvl="0" indent="0" algn="l" defTabSz="914400" rtl="0" eaLnBrk="1" fontAlgn="base" latinLnBrk="0" hangingPunct="1">
                        <a:lnSpc>
                          <a:spcPct val="100000"/>
                        </a:lnSpc>
                        <a:spcBef>
                          <a:spcPct val="0"/>
                        </a:spcBef>
                        <a:spcAft>
                          <a:spcPct val="35000"/>
                        </a:spcAft>
                        <a:buClr>
                          <a:srgbClr val="EC008C"/>
                        </a:buClr>
                        <a:buSzTx/>
                        <a:buFontTx/>
                        <a:buNone/>
                        <a:tabLst/>
                      </a:pPr>
                      <a:r>
                        <a:rPr kumimoji="0" lang="en-GB" sz="1600" b="1" i="0" u="none" strike="noStrike" cap="none" normalizeH="0" baseline="0" dirty="0" smtClean="0">
                          <a:ln>
                            <a:noFill/>
                          </a:ln>
                          <a:solidFill>
                            <a:srgbClr val="FF0000"/>
                          </a:solidFill>
                          <a:effectLst/>
                          <a:latin typeface="Arial" charset="0"/>
                          <a:cs typeface="Arial" charset="0"/>
                        </a:rPr>
                        <a:t>Warfarin</a:t>
                      </a:r>
                      <a:r>
                        <a:rPr kumimoji="0" lang="en-GB" sz="1600" b="1" i="0" u="none" strike="noStrike" cap="none" normalizeH="0" baseline="30000" dirty="0" smtClean="0">
                          <a:ln>
                            <a:noFill/>
                          </a:ln>
                          <a:solidFill>
                            <a:srgbClr val="FF0000"/>
                          </a:solidFill>
                          <a:effectLst/>
                          <a:latin typeface="Arial" charset="0"/>
                          <a:cs typeface="Arial" charset="0"/>
                        </a:rPr>
                        <a:t>1</a:t>
                      </a:r>
                      <a:r>
                        <a:rPr kumimoji="0" lang="en-GB" sz="1600" b="1" i="0" u="none" strike="noStrike" cap="none" normalizeH="0" baseline="30000" dirty="0" smtClean="0">
                          <a:ln>
                            <a:noFill/>
                          </a:ln>
                          <a:solidFill>
                            <a:schemeClr val="bg1"/>
                          </a:solidFill>
                          <a:effectLst/>
                          <a:latin typeface="Arial" charset="0"/>
                          <a:cs typeface="Arial" charset="0"/>
                        </a:rPr>
                        <a:t>,2</a:t>
                      </a:r>
                    </a:p>
                  </a:txBody>
                  <a:tcPr marL="90001" marR="90001" marT="46762" marB="4676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35000"/>
                        </a:spcAft>
                        <a:buClr>
                          <a:srgbClr val="EC008C"/>
                        </a:buClr>
                        <a:buSzTx/>
                        <a:buFontTx/>
                        <a:buNone/>
                        <a:tabLst/>
                      </a:pPr>
                      <a:r>
                        <a:rPr kumimoji="0" lang="en-GB" sz="2000" b="1" i="0" u="none" strike="noStrike" cap="none" normalizeH="0" baseline="0" dirty="0" smtClean="0">
                          <a:ln>
                            <a:noFill/>
                          </a:ln>
                          <a:solidFill>
                            <a:schemeClr val="bg1"/>
                          </a:solidFill>
                          <a:effectLst/>
                          <a:latin typeface="Arial" charset="0"/>
                          <a:cs typeface="Arial" charset="0"/>
                          <a:sym typeface="Wingdings" pitchFamily="2" charset="2"/>
                        </a:rPr>
                        <a:t></a:t>
                      </a:r>
                    </a:p>
                  </a:txBody>
                  <a:tcPr marL="90001" marR="90001" marT="46762" marB="4676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35000"/>
                        </a:spcAft>
                        <a:buClr>
                          <a:srgbClr val="EC008C"/>
                        </a:buClr>
                        <a:buSzTx/>
                        <a:buFontTx/>
                        <a:buNone/>
                        <a:tabLst/>
                      </a:pPr>
                      <a:endParaRPr kumimoji="0" lang="en-GB" sz="2000" b="1" i="0" u="none" strike="noStrike" cap="none" normalizeH="0" baseline="0" dirty="0" smtClean="0">
                        <a:ln>
                          <a:noFill/>
                        </a:ln>
                        <a:solidFill>
                          <a:schemeClr val="bg1"/>
                        </a:solidFill>
                        <a:effectLst/>
                        <a:latin typeface="Arial" charset="0"/>
                        <a:cs typeface="Arial" charset="0"/>
                        <a:sym typeface="Wingdings" pitchFamily="2" charset="2"/>
                      </a:endParaRPr>
                    </a:p>
                  </a:txBody>
                  <a:tcPr marL="90001" marR="90001" marT="46762" marB="4676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35000"/>
                        </a:spcAft>
                        <a:buClr>
                          <a:srgbClr val="EC008C"/>
                        </a:buClr>
                        <a:buSzTx/>
                        <a:buFontTx/>
                        <a:buNone/>
                        <a:tabLst/>
                      </a:pPr>
                      <a:endParaRPr kumimoji="0" lang="en-GB" sz="2000" b="1" i="0" u="none" strike="noStrike" cap="none" normalizeH="0" baseline="0" dirty="0" smtClean="0">
                        <a:ln>
                          <a:noFill/>
                        </a:ln>
                        <a:solidFill>
                          <a:schemeClr val="bg1"/>
                        </a:solidFill>
                        <a:effectLst/>
                        <a:latin typeface="Arial" charset="0"/>
                        <a:cs typeface="Arial" charset="0"/>
                        <a:sym typeface="Wingdings" pitchFamily="2" charset="2"/>
                      </a:endParaRPr>
                    </a:p>
                  </a:txBody>
                  <a:tcPr marL="90001" marR="90001" marT="46762" marB="4676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35000"/>
                        </a:spcAft>
                        <a:buClr>
                          <a:srgbClr val="EC008C"/>
                        </a:buClr>
                        <a:buSzTx/>
                        <a:buFontTx/>
                        <a:buNone/>
                        <a:tabLst/>
                      </a:pPr>
                      <a:endParaRPr kumimoji="0" lang="en-GB" sz="2000" b="1" i="0" u="none" strike="noStrike" cap="none" normalizeH="0" baseline="0" dirty="0" smtClean="0">
                        <a:ln>
                          <a:noFill/>
                        </a:ln>
                        <a:solidFill>
                          <a:schemeClr val="bg1"/>
                        </a:solidFill>
                        <a:effectLst/>
                        <a:latin typeface="Arial" charset="0"/>
                        <a:cs typeface="Arial" charset="0"/>
                        <a:sym typeface="Wingdings" pitchFamily="2" charset="2"/>
                      </a:endParaRPr>
                    </a:p>
                  </a:txBody>
                  <a:tcPr marL="90001" marR="90001" marT="46762" marB="4676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35000"/>
                        </a:spcAft>
                        <a:buClr>
                          <a:srgbClr val="EC008C"/>
                        </a:buClr>
                        <a:buSzTx/>
                        <a:buFontTx/>
                        <a:buNone/>
                        <a:tabLst/>
                      </a:pPr>
                      <a:endParaRPr kumimoji="0" lang="en-GB" sz="2000" b="1" i="0" u="none" strike="noStrike" cap="none" normalizeH="0" baseline="0" dirty="0" smtClean="0">
                        <a:ln>
                          <a:noFill/>
                        </a:ln>
                        <a:solidFill>
                          <a:schemeClr val="bg1"/>
                        </a:solidFill>
                        <a:effectLst/>
                        <a:latin typeface="Arial" charset="0"/>
                        <a:cs typeface="Arial" charset="0"/>
                        <a:sym typeface="Wingdings" pitchFamily="2" charset="2"/>
                      </a:endParaRPr>
                    </a:p>
                  </a:txBody>
                  <a:tcPr marL="90001" marR="90001" marT="46762" marB="4676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35000"/>
                        </a:spcAft>
                        <a:buClr>
                          <a:srgbClr val="EC008C"/>
                        </a:buClr>
                        <a:buSzTx/>
                        <a:buFontTx/>
                        <a:buNone/>
                        <a:tabLst/>
                      </a:pPr>
                      <a:endParaRPr kumimoji="0" lang="en-GB" sz="2000" b="1" i="0" u="none" strike="noStrike" cap="none" normalizeH="0" baseline="0" dirty="0" smtClean="0">
                        <a:ln>
                          <a:noFill/>
                        </a:ln>
                        <a:solidFill>
                          <a:schemeClr val="bg1"/>
                        </a:solidFill>
                        <a:effectLst/>
                        <a:latin typeface="Arial" charset="0"/>
                        <a:cs typeface="Arial" charset="0"/>
                        <a:sym typeface="Wingdings" pitchFamily="2" charset="2"/>
                      </a:endParaRPr>
                    </a:p>
                    <a:p>
                      <a:pPr marL="0" marR="0" lvl="0" indent="0" algn="ctr" defTabSz="914400" rtl="0" eaLnBrk="1" fontAlgn="base" latinLnBrk="0" hangingPunct="1">
                        <a:lnSpc>
                          <a:spcPct val="100000"/>
                        </a:lnSpc>
                        <a:spcBef>
                          <a:spcPct val="0"/>
                        </a:spcBef>
                        <a:spcAft>
                          <a:spcPct val="35000"/>
                        </a:spcAft>
                        <a:buClr>
                          <a:srgbClr val="EC008C"/>
                        </a:buClr>
                        <a:buSzTx/>
                        <a:buFontTx/>
                        <a:buNone/>
                        <a:tabLst/>
                      </a:pPr>
                      <a:endParaRPr kumimoji="0" lang="en-GB" sz="2000" b="1" i="0" u="none" strike="noStrike" cap="none" normalizeH="0" baseline="0" dirty="0" smtClean="0">
                        <a:ln>
                          <a:noFill/>
                        </a:ln>
                        <a:solidFill>
                          <a:schemeClr val="bg1"/>
                        </a:solidFill>
                        <a:effectLst/>
                        <a:latin typeface="Arial" charset="0"/>
                        <a:cs typeface="Arial" charset="0"/>
                        <a:sym typeface="Wingdings" pitchFamily="2" charset="2"/>
                      </a:endParaRPr>
                    </a:p>
                  </a:txBody>
                  <a:tcPr marL="90001" marR="90001" marT="46762" marB="4676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35000"/>
                        </a:spcAft>
                        <a:buClr>
                          <a:srgbClr val="EC008C"/>
                        </a:buClr>
                        <a:buSzTx/>
                        <a:buFontTx/>
                        <a:buNone/>
                        <a:tabLst/>
                      </a:pPr>
                      <a:endParaRPr kumimoji="0" lang="en-GB" sz="2000" b="1" i="0" u="none" strike="noStrike" cap="none" normalizeH="0" baseline="0" dirty="0" smtClean="0">
                        <a:ln>
                          <a:noFill/>
                        </a:ln>
                        <a:solidFill>
                          <a:schemeClr val="bg1"/>
                        </a:solidFill>
                        <a:effectLst/>
                        <a:latin typeface="Arial" charset="0"/>
                        <a:cs typeface="Arial" charset="0"/>
                        <a:sym typeface="Wingdings" pitchFamily="2" charset="2"/>
                      </a:endParaRPr>
                    </a:p>
                  </a:txBody>
                  <a:tcPr marL="90001" marR="90001" marT="46762" marB="4676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2"/>
                    </a:solidFill>
                  </a:tcPr>
                </a:tc>
              </a:tr>
              <a:tr h="944172">
                <a:tc>
                  <a:txBody>
                    <a:bodyPr/>
                    <a:lstStyle/>
                    <a:p>
                      <a:pPr marL="0" marR="0" lvl="0" indent="0" algn="l" defTabSz="914400" rtl="0" eaLnBrk="1" fontAlgn="base" latinLnBrk="0" hangingPunct="1">
                        <a:lnSpc>
                          <a:spcPct val="100000"/>
                        </a:lnSpc>
                        <a:spcBef>
                          <a:spcPct val="0"/>
                        </a:spcBef>
                        <a:spcAft>
                          <a:spcPct val="35000"/>
                        </a:spcAft>
                        <a:buClr>
                          <a:srgbClr val="EC008C"/>
                        </a:buClr>
                        <a:buSzTx/>
                        <a:buFontTx/>
                        <a:buNone/>
                        <a:tabLst/>
                      </a:pPr>
                      <a:r>
                        <a:rPr kumimoji="0" lang="en-GB" sz="1600" b="1" i="0" u="none" strike="noStrike" cap="none" normalizeH="0" baseline="0" dirty="0" smtClean="0">
                          <a:ln>
                            <a:noFill/>
                          </a:ln>
                          <a:solidFill>
                            <a:schemeClr val="bg1"/>
                          </a:solidFill>
                          <a:effectLst/>
                          <a:latin typeface="Arial" charset="0"/>
                          <a:cs typeface="Arial" charset="0"/>
                        </a:rPr>
                        <a:t>NOACs</a:t>
                      </a:r>
                      <a:endParaRPr kumimoji="0" lang="en-GB" sz="1600" b="1" i="0" u="none" strike="noStrike" cap="none" normalizeH="0" baseline="30000" dirty="0" smtClean="0">
                        <a:ln>
                          <a:noFill/>
                        </a:ln>
                        <a:solidFill>
                          <a:schemeClr val="bg1"/>
                        </a:solidFill>
                        <a:effectLst/>
                        <a:latin typeface="Arial" charset="0"/>
                        <a:cs typeface="Arial" charset="0"/>
                      </a:endParaRPr>
                    </a:p>
                  </a:txBody>
                  <a:tcPr marL="90001" marR="90001" marT="46762" marB="4676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35000"/>
                        </a:spcAft>
                        <a:buClr>
                          <a:srgbClr val="EC008C"/>
                        </a:buClr>
                        <a:buSzTx/>
                        <a:buFontTx/>
                        <a:buNone/>
                        <a:tabLst/>
                      </a:pPr>
                      <a:r>
                        <a:rPr kumimoji="0" lang="en-GB" sz="2000" b="1" i="0" u="none" strike="noStrike" cap="none" normalizeH="0" baseline="0" dirty="0" smtClean="0">
                          <a:ln>
                            <a:noFill/>
                          </a:ln>
                          <a:solidFill>
                            <a:schemeClr val="bg1"/>
                          </a:solidFill>
                          <a:effectLst/>
                          <a:latin typeface="Arial" charset="0"/>
                          <a:cs typeface="Arial" charset="0"/>
                          <a:sym typeface="Wingdings" pitchFamily="2" charset="2"/>
                        </a:rPr>
                        <a:t>+/-</a:t>
                      </a:r>
                    </a:p>
                  </a:txBody>
                  <a:tcPr marL="90001" marR="90001" marT="46762" marB="4676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35000"/>
                        </a:spcAft>
                        <a:buClr>
                          <a:srgbClr val="EC008C"/>
                        </a:buClr>
                        <a:buSzTx/>
                        <a:buFontTx/>
                        <a:buNone/>
                        <a:tabLst/>
                      </a:pPr>
                      <a:r>
                        <a:rPr kumimoji="0" lang="en-GB" sz="2000" b="1" i="0" u="none" strike="noStrike" cap="none" normalizeH="0" baseline="0" dirty="0" smtClean="0">
                          <a:ln>
                            <a:noFill/>
                          </a:ln>
                          <a:solidFill>
                            <a:schemeClr val="bg1"/>
                          </a:solidFill>
                          <a:effectLst/>
                          <a:latin typeface="Arial" charset="0"/>
                          <a:cs typeface="Arial" charset="0"/>
                          <a:sym typeface="Wingdings" pitchFamily="2" charset="2"/>
                        </a:rPr>
                        <a:t></a:t>
                      </a:r>
                    </a:p>
                    <a:p>
                      <a:pPr marL="0" marR="0" lvl="0" indent="0" algn="ctr" defTabSz="914400" rtl="0" eaLnBrk="1" fontAlgn="base" latinLnBrk="0" hangingPunct="1">
                        <a:lnSpc>
                          <a:spcPct val="100000"/>
                        </a:lnSpc>
                        <a:spcBef>
                          <a:spcPct val="0"/>
                        </a:spcBef>
                        <a:spcAft>
                          <a:spcPct val="35000"/>
                        </a:spcAft>
                        <a:buClr>
                          <a:srgbClr val="EC008C"/>
                        </a:buClr>
                        <a:buSzTx/>
                        <a:buFontTx/>
                        <a:buNone/>
                        <a:tabLst/>
                      </a:pPr>
                      <a:r>
                        <a:rPr kumimoji="0" lang="en-GB" sz="1200" b="1" i="0" u="none" strike="noStrike" cap="none" normalizeH="0" baseline="0" dirty="0" smtClean="0">
                          <a:ln>
                            <a:noFill/>
                          </a:ln>
                          <a:solidFill>
                            <a:schemeClr val="bg1"/>
                          </a:solidFill>
                          <a:effectLst/>
                          <a:latin typeface="Arial" charset="0"/>
                          <a:cs typeface="Arial" charset="0"/>
                          <a:sym typeface="Wingdings" pitchFamily="2" charset="2"/>
                        </a:rPr>
                        <a:t>Taken with food</a:t>
                      </a:r>
                    </a:p>
                  </a:txBody>
                  <a:tcPr marL="90001" marR="90001" marT="46762" marB="4676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35000"/>
                        </a:spcAft>
                        <a:buClr>
                          <a:srgbClr val="EC008C"/>
                        </a:buClr>
                        <a:buSzTx/>
                        <a:buFontTx/>
                        <a:buNone/>
                        <a:tabLst/>
                      </a:pPr>
                      <a:r>
                        <a:rPr kumimoji="0" lang="en-GB" sz="2000" b="1" i="0" u="none" strike="noStrike" cap="none" normalizeH="0" baseline="0" dirty="0" smtClean="0">
                          <a:ln>
                            <a:noFill/>
                          </a:ln>
                          <a:solidFill>
                            <a:schemeClr val="bg1"/>
                          </a:solidFill>
                          <a:effectLst/>
                          <a:latin typeface="Arial" charset="0"/>
                          <a:cs typeface="Arial" charset="0"/>
                          <a:sym typeface="Wingdings" pitchFamily="2" charset="2"/>
                        </a:rPr>
                        <a:t></a:t>
                      </a:r>
                    </a:p>
                  </a:txBody>
                  <a:tcPr marL="90001" marR="90001" marT="46762" marB="4676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35000"/>
                        </a:spcAft>
                        <a:buClr>
                          <a:srgbClr val="EC008C"/>
                        </a:buClr>
                        <a:buSzTx/>
                        <a:buFontTx/>
                        <a:buNone/>
                        <a:tabLst/>
                      </a:pPr>
                      <a:r>
                        <a:rPr kumimoji="0" lang="en-GB" sz="2000" b="1" i="0" u="none" strike="noStrike" cap="none" normalizeH="0" baseline="0" dirty="0" smtClean="0">
                          <a:ln>
                            <a:noFill/>
                          </a:ln>
                          <a:solidFill>
                            <a:schemeClr val="bg1"/>
                          </a:solidFill>
                          <a:effectLst/>
                          <a:latin typeface="Arial" charset="0"/>
                          <a:cs typeface="Arial" charset="0"/>
                          <a:sym typeface="Wingdings" pitchFamily="2" charset="2"/>
                        </a:rPr>
                        <a:t></a:t>
                      </a:r>
                    </a:p>
                  </a:txBody>
                  <a:tcPr marL="90001" marR="90001" marT="46762" marB="4676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35000"/>
                        </a:spcAft>
                        <a:buClr>
                          <a:srgbClr val="EC008C"/>
                        </a:buClr>
                        <a:buSzTx/>
                        <a:buFontTx/>
                        <a:buNone/>
                        <a:tabLst/>
                      </a:pPr>
                      <a:r>
                        <a:rPr kumimoji="0" lang="en-GB" sz="2000" b="1" i="0" u="none" strike="noStrike" cap="none" normalizeH="0" baseline="0" dirty="0" smtClean="0">
                          <a:ln>
                            <a:noFill/>
                          </a:ln>
                          <a:solidFill>
                            <a:schemeClr val="bg1"/>
                          </a:solidFill>
                          <a:effectLst/>
                          <a:latin typeface="Arial" charset="0"/>
                          <a:cs typeface="Arial" charset="0"/>
                          <a:sym typeface="Wingdings" pitchFamily="2" charset="2"/>
                        </a:rPr>
                        <a:t></a:t>
                      </a:r>
                    </a:p>
                  </a:txBody>
                  <a:tcPr marL="90001" marR="90001" marT="46762" marB="4676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35000"/>
                        </a:spcAft>
                        <a:buClr>
                          <a:srgbClr val="EC008C"/>
                        </a:buClr>
                        <a:buSzTx/>
                        <a:buFontTx/>
                        <a:buNone/>
                        <a:tabLst/>
                      </a:pPr>
                      <a:r>
                        <a:rPr kumimoji="0" lang="en-GB" sz="2000" b="1" i="0" u="none" strike="noStrike" cap="none" normalizeH="0" baseline="0" dirty="0" smtClean="0">
                          <a:ln>
                            <a:noFill/>
                          </a:ln>
                          <a:solidFill>
                            <a:schemeClr val="bg1"/>
                          </a:solidFill>
                          <a:effectLst/>
                          <a:latin typeface="Arial" charset="0"/>
                          <a:cs typeface="Arial" charset="0"/>
                          <a:sym typeface="Wingdings" pitchFamily="2" charset="2"/>
                        </a:rPr>
                        <a:t></a:t>
                      </a:r>
                    </a:p>
                  </a:txBody>
                  <a:tcPr marL="90001" marR="90001" marT="46762" marB="4676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35000"/>
                        </a:spcAft>
                        <a:buClr>
                          <a:srgbClr val="EC008C"/>
                        </a:buClr>
                        <a:buSzTx/>
                        <a:buFontTx/>
                        <a:buNone/>
                        <a:tabLst/>
                      </a:pPr>
                      <a:r>
                        <a:rPr kumimoji="0" lang="en-GB" sz="2000" b="1" i="0" u="none" strike="noStrike" cap="none" normalizeH="0" baseline="0" dirty="0" smtClean="0">
                          <a:ln>
                            <a:noFill/>
                          </a:ln>
                          <a:solidFill>
                            <a:schemeClr val="bg1"/>
                          </a:solidFill>
                          <a:effectLst/>
                          <a:latin typeface="Arial" charset="0"/>
                          <a:cs typeface="Arial" charset="0"/>
                          <a:sym typeface="Wingdings" pitchFamily="2" charset="2"/>
                        </a:rPr>
                        <a:t></a:t>
                      </a:r>
                    </a:p>
                  </a:txBody>
                  <a:tcPr marL="90001" marR="90001" marT="46762" marB="4676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accent1"/>
                    </a:solidFill>
                  </a:tcPr>
                </a:tc>
              </a:tr>
            </a:tbl>
          </a:graphicData>
        </a:graphic>
      </p:graphicFrame>
      <p:sp>
        <p:nvSpPr>
          <p:cNvPr id="38955" name="Text Box 5"/>
          <p:cNvSpPr txBox="1">
            <a:spLocks noChangeArrowheads="1"/>
          </p:cNvSpPr>
          <p:nvPr/>
        </p:nvSpPr>
        <p:spPr bwMode="auto">
          <a:xfrm>
            <a:off x="3" y="6175026"/>
            <a:ext cx="8464062"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marL="228600" indent="-228600" eaLnBrk="0" hangingPunct="0">
              <a:defRPr>
                <a:solidFill>
                  <a:schemeClr val="tx1"/>
                </a:solidFill>
                <a:latin typeface="Arial" pitchFamily="34" charset="0"/>
                <a:ea typeface="ヒラギノ角ゴ Pro W3" charset="-128"/>
              </a:defRPr>
            </a:lvl1pPr>
            <a:lvl2pPr marL="742950" indent="-285750" eaLnBrk="0" hangingPunct="0">
              <a:defRPr>
                <a:solidFill>
                  <a:schemeClr val="tx1"/>
                </a:solidFill>
                <a:latin typeface="Arial" pitchFamily="34" charset="0"/>
                <a:ea typeface="ヒラギノ角ゴ Pro W3" charset="-128"/>
              </a:defRPr>
            </a:lvl2pPr>
            <a:lvl3pPr marL="1143000" indent="-228600" eaLnBrk="0" hangingPunct="0">
              <a:defRPr>
                <a:solidFill>
                  <a:schemeClr val="tx1"/>
                </a:solidFill>
                <a:latin typeface="Arial" pitchFamily="34" charset="0"/>
                <a:ea typeface="ヒラギノ角ゴ Pro W3" charset="-128"/>
              </a:defRPr>
            </a:lvl3pPr>
            <a:lvl4pPr marL="1600200" indent="-228600" eaLnBrk="0" hangingPunct="0">
              <a:defRPr>
                <a:solidFill>
                  <a:schemeClr val="tx1"/>
                </a:solidFill>
                <a:latin typeface="Arial" pitchFamily="34" charset="0"/>
                <a:ea typeface="ヒラギノ角ゴ Pro W3" charset="-128"/>
              </a:defRPr>
            </a:lvl4pPr>
            <a:lvl5pPr marL="2057400" indent="-228600" eaLnBrk="0" hangingPunct="0">
              <a:defRPr>
                <a:solidFill>
                  <a:schemeClr val="tx1"/>
                </a:solidFill>
                <a:latin typeface="Arial" pitchFamily="34" charset="0"/>
                <a:ea typeface="ヒラギノ角ゴ Pro W3" charset="-128"/>
              </a:defRPr>
            </a:lvl5pPr>
            <a:lvl6pPr marL="2514600" indent="-228600" eaLnBrk="0" fontAlgn="base" hangingPunct="0">
              <a:spcBef>
                <a:spcPct val="50000"/>
              </a:spcBef>
              <a:spcAft>
                <a:spcPct val="0"/>
              </a:spcAft>
              <a:defRPr>
                <a:solidFill>
                  <a:schemeClr val="tx1"/>
                </a:solidFill>
                <a:latin typeface="Arial" pitchFamily="34" charset="0"/>
                <a:ea typeface="ヒラギノ角ゴ Pro W3" charset="-128"/>
              </a:defRPr>
            </a:lvl6pPr>
            <a:lvl7pPr marL="2971800" indent="-228600" eaLnBrk="0" fontAlgn="base" hangingPunct="0">
              <a:spcBef>
                <a:spcPct val="50000"/>
              </a:spcBef>
              <a:spcAft>
                <a:spcPct val="0"/>
              </a:spcAft>
              <a:defRPr>
                <a:solidFill>
                  <a:schemeClr val="tx1"/>
                </a:solidFill>
                <a:latin typeface="Arial" pitchFamily="34" charset="0"/>
                <a:ea typeface="ヒラギノ角ゴ Pro W3" charset="-128"/>
              </a:defRPr>
            </a:lvl7pPr>
            <a:lvl8pPr marL="3429000" indent="-228600" eaLnBrk="0" fontAlgn="base" hangingPunct="0">
              <a:spcBef>
                <a:spcPct val="50000"/>
              </a:spcBef>
              <a:spcAft>
                <a:spcPct val="0"/>
              </a:spcAft>
              <a:defRPr>
                <a:solidFill>
                  <a:schemeClr val="tx1"/>
                </a:solidFill>
                <a:latin typeface="Arial" pitchFamily="34" charset="0"/>
                <a:ea typeface="ヒラギノ角ゴ Pro W3" charset="-128"/>
              </a:defRPr>
            </a:lvl8pPr>
            <a:lvl9pPr marL="3886200" indent="-228600" eaLnBrk="0" fontAlgn="base" hangingPunct="0">
              <a:spcBef>
                <a:spcPct val="50000"/>
              </a:spcBef>
              <a:spcAft>
                <a:spcPct val="0"/>
              </a:spcAft>
              <a:defRPr>
                <a:solidFill>
                  <a:schemeClr val="tx1"/>
                </a:solidFill>
                <a:latin typeface="Arial" pitchFamily="34" charset="0"/>
                <a:ea typeface="ヒラギノ角ゴ Pro W3" charset="-128"/>
              </a:defRPr>
            </a:lvl9pPr>
          </a:lstStyle>
          <a:p>
            <a:pPr eaLnBrk="1" fontAlgn="base" hangingPunct="1">
              <a:spcBef>
                <a:spcPct val="0"/>
              </a:spcBef>
              <a:spcAft>
                <a:spcPct val="0"/>
              </a:spcAft>
              <a:buFontTx/>
              <a:buAutoNum type="arabicPeriod"/>
            </a:pPr>
            <a:r>
              <a:rPr lang="en-GB" sz="1000" dirty="0">
                <a:solidFill>
                  <a:srgbClr val="4F2D7F"/>
                </a:solidFill>
                <a:ea typeface="ＭＳ Ｐゴシック" pitchFamily="34" charset="-128"/>
              </a:rPr>
              <a:t>Perzborn </a:t>
            </a:r>
            <a:r>
              <a:rPr lang="en-GB" sz="1000" i="1" dirty="0">
                <a:solidFill>
                  <a:srgbClr val="4F2D7F"/>
                </a:solidFill>
                <a:ea typeface="ＭＳ Ｐゴシック" pitchFamily="34" charset="-128"/>
              </a:rPr>
              <a:t>et al. </a:t>
            </a:r>
            <a:r>
              <a:rPr lang="en-GB" sz="1000" dirty="0">
                <a:solidFill>
                  <a:srgbClr val="4F2D7F"/>
                </a:solidFill>
                <a:ea typeface="ＭＳ Ｐゴシック" pitchFamily="34" charset="-128"/>
              </a:rPr>
              <a:t>Drug discovery 2011 10:65-71</a:t>
            </a:r>
          </a:p>
          <a:p>
            <a:pPr eaLnBrk="1" fontAlgn="base" hangingPunct="1">
              <a:spcBef>
                <a:spcPct val="0"/>
              </a:spcBef>
              <a:spcAft>
                <a:spcPct val="0"/>
              </a:spcAft>
              <a:buFontTx/>
              <a:buAutoNum type="arabicPeriod"/>
            </a:pPr>
            <a:r>
              <a:rPr lang="da-DK" sz="1000" dirty="0">
                <a:solidFill>
                  <a:srgbClr val="4F2D7F"/>
                </a:solidFill>
                <a:ea typeface="ＭＳ Ｐゴシック" pitchFamily="34" charset="-128"/>
              </a:rPr>
              <a:t>Warfarin 0.5 mg  SMPC 2010</a:t>
            </a:r>
          </a:p>
          <a:p>
            <a:pPr eaLnBrk="1" fontAlgn="base" hangingPunct="1">
              <a:spcBef>
                <a:spcPct val="0"/>
              </a:spcBef>
              <a:spcAft>
                <a:spcPct val="0"/>
              </a:spcAft>
              <a:buFontTx/>
              <a:buAutoNum type="arabicPeriod"/>
            </a:pPr>
            <a:r>
              <a:rPr lang="da-DK" sz="1000" dirty="0">
                <a:solidFill>
                  <a:srgbClr val="4F2D7F"/>
                </a:solidFill>
                <a:ea typeface="ＭＳ Ｐゴシック" pitchFamily="34" charset="-128"/>
              </a:rPr>
              <a:t>Xarelto SmPC </a:t>
            </a:r>
            <a:r>
              <a:rPr lang="da-DK" sz="1000" dirty="0" smtClean="0">
                <a:solidFill>
                  <a:srgbClr val="4F2D7F"/>
                </a:solidFill>
                <a:ea typeface="ＭＳ Ｐゴシック" pitchFamily="34" charset="-128"/>
              </a:rPr>
              <a:t>June 2012</a:t>
            </a:r>
            <a:endParaRPr lang="da-DK" sz="1000" dirty="0">
              <a:solidFill>
                <a:srgbClr val="4F2D7F"/>
              </a:solidFill>
              <a:ea typeface="ＭＳ Ｐゴシック" pitchFamily="34" charset="-128"/>
            </a:endParaRPr>
          </a:p>
        </p:txBody>
      </p:sp>
    </p:spTree>
    <p:extLst>
      <p:ext uri="{BB962C8B-B14F-4D97-AF65-F5344CB8AC3E}">
        <p14:creationId xmlns:p14="http://schemas.microsoft.com/office/powerpoint/2010/main" val="776116958"/>
      </p:ext>
    </p:extLst>
  </p:cSld>
  <p:clrMapOvr>
    <a:masterClrMapping/>
  </p:clrMapOvr>
  <p:transition xmlns:p14="http://schemas.microsoft.com/office/powerpoint/2010/main" spd="med">
    <p:pull/>
  </p:transition>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09576" y="543482"/>
            <a:ext cx="8353425" cy="369332"/>
          </a:xfrm>
        </p:spPr>
        <p:txBody>
          <a:bodyPr>
            <a:normAutofit fontScale="90000"/>
          </a:bodyPr>
          <a:lstStyle/>
          <a:p>
            <a:pPr eaLnBrk="1" hangingPunct="1"/>
            <a:r>
              <a:rPr lang="en-GB" sz="2400" b="1" dirty="0" smtClean="0"/>
              <a:t>SPAF trials versus warfarin</a:t>
            </a:r>
          </a:p>
        </p:txBody>
      </p:sp>
      <p:sp>
        <p:nvSpPr>
          <p:cNvPr id="7173" name="Text Box 134"/>
          <p:cNvSpPr txBox="1">
            <a:spLocks noChangeArrowheads="1"/>
          </p:cNvSpPr>
          <p:nvPr/>
        </p:nvSpPr>
        <p:spPr bwMode="auto">
          <a:xfrm>
            <a:off x="15240" y="6056180"/>
            <a:ext cx="7208520" cy="600140"/>
          </a:xfrm>
          <a:prstGeom prst="rect">
            <a:avLst/>
          </a:prstGeom>
          <a:noFill/>
          <a:ln w="25400" algn="ctr">
            <a:noFill/>
            <a:miter lim="800000"/>
            <a:headEnd/>
            <a:tailEnd/>
          </a:ln>
        </p:spPr>
        <p:txBody>
          <a:bodyPr wrap="square" lIns="91414" tIns="45708" rIns="91414" bIns="45708">
            <a:spAutoFit/>
          </a:bodyPr>
          <a:lstStyle/>
          <a:p>
            <a:pPr algn="l" eaLnBrk="0" hangingPunct="0">
              <a:spcBef>
                <a:spcPts val="0"/>
              </a:spcBef>
            </a:pPr>
            <a:r>
              <a:rPr lang="en-US" sz="1100" b="1" dirty="0" smtClean="0">
                <a:solidFill>
                  <a:schemeClr val="tx1"/>
                </a:solidFill>
              </a:rPr>
              <a:t>1.</a:t>
            </a:r>
            <a:r>
              <a:rPr lang="en-US" sz="1100" dirty="0" smtClean="0">
                <a:solidFill>
                  <a:schemeClr val="tx1"/>
                </a:solidFill>
              </a:rPr>
              <a:t> Ezekowitz MD </a:t>
            </a:r>
            <a:r>
              <a:rPr lang="en-US" sz="1100" i="1" dirty="0" smtClean="0">
                <a:solidFill>
                  <a:schemeClr val="tx1"/>
                </a:solidFill>
              </a:rPr>
              <a:t>et al. Am Heart J </a:t>
            </a:r>
            <a:r>
              <a:rPr lang="en-US" sz="1100" dirty="0" smtClean="0">
                <a:solidFill>
                  <a:schemeClr val="tx1"/>
                </a:solidFill>
              </a:rPr>
              <a:t>2009;157:805–10; </a:t>
            </a:r>
            <a:r>
              <a:rPr lang="en-US" sz="1100" b="1" dirty="0" smtClean="0">
                <a:solidFill>
                  <a:schemeClr val="tx1"/>
                </a:solidFill>
              </a:rPr>
              <a:t>2.</a:t>
            </a:r>
            <a:r>
              <a:rPr lang="en-US" sz="1100" dirty="0" smtClean="0">
                <a:solidFill>
                  <a:schemeClr val="tx1"/>
                </a:solidFill>
              </a:rPr>
              <a:t> Connolly SJ </a:t>
            </a:r>
            <a:r>
              <a:rPr lang="en-US" sz="1100" i="1" dirty="0" smtClean="0">
                <a:solidFill>
                  <a:schemeClr val="tx1"/>
                </a:solidFill>
              </a:rPr>
              <a:t>et al. N Engl J Med </a:t>
            </a:r>
            <a:r>
              <a:rPr lang="en-US" sz="1100" dirty="0" smtClean="0">
                <a:solidFill>
                  <a:schemeClr val="tx1"/>
                </a:solidFill>
              </a:rPr>
              <a:t>2009;361:1139–51; </a:t>
            </a:r>
            <a:r>
              <a:rPr lang="en-US" sz="1100" b="1" dirty="0" smtClean="0">
                <a:solidFill>
                  <a:schemeClr val="tx1"/>
                </a:solidFill>
              </a:rPr>
              <a:t>3. </a:t>
            </a:r>
            <a:r>
              <a:rPr lang="en-US" sz="1100" dirty="0" smtClean="0">
                <a:solidFill>
                  <a:schemeClr val="tx1"/>
                </a:solidFill>
              </a:rPr>
              <a:t>Connolly SJ </a:t>
            </a:r>
            <a:r>
              <a:rPr lang="en-US" sz="1100" i="1" dirty="0" smtClean="0">
                <a:solidFill>
                  <a:schemeClr val="tx1"/>
                </a:solidFill>
              </a:rPr>
              <a:t>et al. N Engl J Med </a:t>
            </a:r>
            <a:r>
              <a:rPr lang="en-US" sz="1100" dirty="0" smtClean="0">
                <a:solidFill>
                  <a:schemeClr val="tx1"/>
                </a:solidFill>
              </a:rPr>
              <a:t>2010;363:1875–1876; </a:t>
            </a:r>
            <a:r>
              <a:rPr lang="en-US" sz="1100" b="1" dirty="0" smtClean="0">
                <a:solidFill>
                  <a:schemeClr val="tx1"/>
                </a:solidFill>
              </a:rPr>
              <a:t>4.</a:t>
            </a:r>
            <a:r>
              <a:rPr lang="en-US" sz="1100" dirty="0" smtClean="0">
                <a:solidFill>
                  <a:schemeClr val="tx1"/>
                </a:solidFill>
              </a:rPr>
              <a:t> </a:t>
            </a:r>
            <a:r>
              <a:rPr lang="en-GB" sz="1100" dirty="0" smtClean="0">
                <a:solidFill>
                  <a:schemeClr val="tx1"/>
                </a:solidFill>
              </a:rPr>
              <a:t>Rocket Investigators. Am Heart J </a:t>
            </a:r>
            <a:r>
              <a:rPr lang="en-US" sz="1100" dirty="0" smtClean="0">
                <a:solidFill>
                  <a:schemeClr val="tx1"/>
                </a:solidFill>
              </a:rPr>
              <a:t>2010;159:340-347; </a:t>
            </a:r>
            <a:r>
              <a:rPr lang="en-US" sz="1100" b="1" dirty="0" smtClean="0">
                <a:solidFill>
                  <a:schemeClr val="tx1"/>
                </a:solidFill>
              </a:rPr>
              <a:t>5.</a:t>
            </a:r>
            <a:r>
              <a:rPr lang="en-US" sz="1100" dirty="0" smtClean="0">
                <a:solidFill>
                  <a:schemeClr val="tx1"/>
                </a:solidFill>
              </a:rPr>
              <a:t> </a:t>
            </a:r>
            <a:r>
              <a:rPr lang="en-GB" sz="1100" dirty="0" smtClean="0">
                <a:solidFill>
                  <a:schemeClr val="tx1"/>
                </a:solidFill>
              </a:rPr>
              <a:t>Patel MR </a:t>
            </a:r>
            <a:r>
              <a:rPr lang="en-GB" sz="1100" i="1" dirty="0" smtClean="0">
                <a:solidFill>
                  <a:schemeClr val="tx1"/>
                </a:solidFill>
              </a:rPr>
              <a:t>et al. </a:t>
            </a:r>
            <a:r>
              <a:rPr lang="en-US" sz="1100" i="1" dirty="0" smtClean="0">
                <a:solidFill>
                  <a:srgbClr val="00498B"/>
                </a:solidFill>
              </a:rPr>
              <a:t>NEJM </a:t>
            </a:r>
            <a:r>
              <a:rPr lang="en-US" sz="1100" dirty="0" smtClean="0">
                <a:solidFill>
                  <a:srgbClr val="00498B"/>
                </a:solidFill>
              </a:rPr>
              <a:t>2011;365:883–91; </a:t>
            </a:r>
            <a:r>
              <a:rPr lang="en-US" sz="1100" b="1" dirty="0" smtClean="0">
                <a:solidFill>
                  <a:srgbClr val="00498B"/>
                </a:solidFill>
              </a:rPr>
              <a:t>6. </a:t>
            </a:r>
            <a:r>
              <a:rPr lang="en-GB" sz="1100" dirty="0" smtClean="0">
                <a:solidFill>
                  <a:schemeClr val="tx1"/>
                </a:solidFill>
              </a:rPr>
              <a:t>Lopes et al. </a:t>
            </a:r>
            <a:r>
              <a:rPr lang="en-US" sz="1100" dirty="0" smtClean="0">
                <a:solidFill>
                  <a:schemeClr val="tx1"/>
                </a:solidFill>
              </a:rPr>
              <a:t>Am Heart J 2010;159:331-9; </a:t>
            </a:r>
            <a:r>
              <a:rPr lang="en-US" sz="1100" b="1" dirty="0" smtClean="0">
                <a:solidFill>
                  <a:schemeClr val="tx1"/>
                </a:solidFill>
              </a:rPr>
              <a:t>7.</a:t>
            </a:r>
            <a:r>
              <a:rPr lang="en-US" sz="1100" dirty="0" smtClean="0">
                <a:solidFill>
                  <a:schemeClr val="tx1"/>
                </a:solidFill>
              </a:rPr>
              <a:t> </a:t>
            </a:r>
            <a:r>
              <a:rPr lang="da-DK" sz="1100" dirty="0" smtClean="0">
                <a:solidFill>
                  <a:srgbClr val="00498B"/>
                </a:solidFill>
              </a:rPr>
              <a:t>Granger </a:t>
            </a:r>
            <a:r>
              <a:rPr lang="da-DK" sz="1100" i="1" dirty="0" smtClean="0">
                <a:solidFill>
                  <a:srgbClr val="00498B"/>
                </a:solidFill>
              </a:rPr>
              <a:t>et al. N Eng J Med </a:t>
            </a:r>
            <a:r>
              <a:rPr lang="da-DK" sz="1100" dirty="0" smtClean="0">
                <a:solidFill>
                  <a:srgbClr val="00498B"/>
                </a:solidFill>
              </a:rPr>
              <a:t>2011;365:981-92.</a:t>
            </a:r>
            <a:endParaRPr lang="en-GB" sz="1100" dirty="0">
              <a:solidFill>
                <a:schemeClr val="tx1"/>
              </a:solidFill>
            </a:endParaRPr>
          </a:p>
        </p:txBody>
      </p:sp>
      <p:sp>
        <p:nvSpPr>
          <p:cNvPr id="6" name="Text Box 54"/>
          <p:cNvSpPr txBox="1">
            <a:spLocks noChangeArrowheads="1"/>
          </p:cNvSpPr>
          <p:nvPr/>
        </p:nvSpPr>
        <p:spPr bwMode="auto">
          <a:xfrm>
            <a:off x="28575" y="5471160"/>
            <a:ext cx="5913120" cy="461610"/>
          </a:xfrm>
          <a:prstGeom prst="rect">
            <a:avLst/>
          </a:prstGeom>
          <a:noFill/>
          <a:ln w="25400" algn="ctr">
            <a:noFill/>
            <a:miter lim="800000"/>
            <a:headEnd/>
            <a:tailEnd/>
          </a:ln>
        </p:spPr>
        <p:txBody>
          <a:bodyPr wrap="square" lIns="91384" tIns="45693" rIns="91384" bIns="45693" anchor="b">
            <a:spAutoFit/>
          </a:bodyPr>
          <a:lstStyle/>
          <a:p>
            <a:pPr algn="l" eaLnBrk="0" hangingPunct="0"/>
            <a:r>
              <a:rPr lang="en-US" sz="1200" dirty="0" smtClean="0">
                <a:solidFill>
                  <a:srgbClr val="00498B"/>
                </a:solidFill>
              </a:rPr>
              <a:t>Clinical Trial Data for information only - no clinical conclusions should be drawn. Please refer to individual product SPCs for further information.</a:t>
            </a:r>
            <a:endParaRPr lang="en-GB" sz="1200" dirty="0">
              <a:solidFill>
                <a:srgbClr val="00498B"/>
              </a:solidFill>
            </a:endParaRPr>
          </a:p>
        </p:txBody>
      </p:sp>
      <p:graphicFrame>
        <p:nvGraphicFramePr>
          <p:cNvPr id="8" name="Group 302"/>
          <p:cNvGraphicFramePr>
            <a:graphicFrameLocks/>
          </p:cNvGraphicFramePr>
          <p:nvPr>
            <p:extLst>
              <p:ext uri="{D42A27DB-BD31-4B8C-83A1-F6EECF244321}">
                <p14:modId xmlns:p14="http://schemas.microsoft.com/office/powerpoint/2010/main" val="4199812851"/>
              </p:ext>
            </p:extLst>
          </p:nvPr>
        </p:nvGraphicFramePr>
        <p:xfrm>
          <a:off x="509588" y="1004255"/>
          <a:ext cx="8235949" cy="4158536"/>
        </p:xfrm>
        <a:graphic>
          <a:graphicData uri="http://schemas.openxmlformats.org/drawingml/2006/table">
            <a:tbl>
              <a:tblPr/>
              <a:tblGrid>
                <a:gridCol w="1852612"/>
                <a:gridCol w="2225040"/>
                <a:gridCol w="2194560"/>
                <a:gridCol w="1963737"/>
              </a:tblGrid>
              <a:tr h="5254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dirty="0" smtClean="0">
                        <a:ln>
                          <a:noFill/>
                        </a:ln>
                        <a:solidFill>
                          <a:schemeClr val="tx1"/>
                        </a:solidFill>
                        <a:effectLst/>
                        <a:latin typeface="+mj-lt"/>
                        <a:ea typeface="MS PGothic" pitchFamily="34" charset="-128"/>
                        <a:cs typeface="Tahoma" pitchFamily="34" charset="0"/>
                      </a:endParaRPr>
                    </a:p>
                  </a:txBody>
                  <a:tcPr marL="90000" marR="90000" marT="46800" marB="46800" anchor="ctr" horzOverflow="overflow">
                    <a:lnL cap="flat">
                      <a:noFill/>
                    </a:lnL>
                    <a:lnR cap="flat">
                      <a:noFill/>
                    </a:lnR>
                    <a:lnT w="19050" cap="flat" cmpd="sng" algn="ctr">
                      <a:solidFill>
                        <a:schemeClr val="accent1"/>
                      </a:solidFill>
                      <a:prstDash val="solid"/>
                      <a:round/>
                      <a:headEnd type="none" w="med" len="med"/>
                      <a:tailEnd type="none" w="lg" len="sm"/>
                    </a:lnT>
                    <a:lnB w="19050" cap="flat" cmpd="sng" algn="ctr">
                      <a:solidFill>
                        <a:schemeClr val="accent1"/>
                      </a:solidFill>
                      <a:prstDash val="solid"/>
                      <a:round/>
                      <a:headEnd type="none" w="med" len="med"/>
                      <a:tailEnd type="none" w="lg"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rgbClr val="000000"/>
                          </a:solidFill>
                          <a:effectLst/>
                          <a:latin typeface="+mj-lt"/>
                          <a:ea typeface="MS PGothic" pitchFamily="34" charset="-128"/>
                          <a:cs typeface="Tahoma" pitchFamily="34" charset="0"/>
                        </a:rPr>
                        <a:t>Dabigatran</a:t>
                      </a:r>
                      <a:r>
                        <a:rPr kumimoji="0" lang="en-US" sz="2000" b="1" i="0" u="none" strike="noStrike" cap="none" normalizeH="0" baseline="30000" dirty="0" smtClean="0">
                          <a:ln>
                            <a:noFill/>
                          </a:ln>
                          <a:solidFill>
                            <a:srgbClr val="000000"/>
                          </a:solidFill>
                          <a:effectLst/>
                          <a:latin typeface="+mj-lt"/>
                          <a:ea typeface="MS PGothic" pitchFamily="34" charset="-128"/>
                          <a:cs typeface="Tahoma" pitchFamily="34" charset="0"/>
                        </a:rPr>
                        <a:t>1-3</a:t>
                      </a:r>
                    </a:p>
                  </a:txBody>
                  <a:tcPr marL="90000" marR="90000" marT="46800" marB="46800" anchor="ctr" horzOverflow="overflow">
                    <a:lnL cap="flat">
                      <a:noFill/>
                    </a:lnL>
                    <a:lnR cap="flat">
                      <a:noFill/>
                    </a:lnR>
                    <a:lnT w="19050" cap="flat" cmpd="sng" algn="ctr">
                      <a:solidFill>
                        <a:schemeClr val="accent1"/>
                      </a:solidFill>
                      <a:prstDash val="solid"/>
                      <a:round/>
                      <a:headEnd type="none" w="med" len="med"/>
                      <a:tailEnd type="none" w="lg" len="sm"/>
                    </a:lnT>
                    <a:lnB w="19050" cap="flat" cmpd="sng" algn="ctr">
                      <a:solidFill>
                        <a:schemeClr val="accent1"/>
                      </a:solidFill>
                      <a:prstDash val="solid"/>
                      <a:round/>
                      <a:headEnd type="none" w="med" len="med"/>
                      <a:tailEnd type="none" w="lg"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rgbClr val="000000"/>
                          </a:solidFill>
                          <a:effectLst/>
                          <a:latin typeface="+mj-lt"/>
                          <a:ea typeface="MS PGothic" pitchFamily="34" charset="-128"/>
                          <a:cs typeface="Tahoma" pitchFamily="34" charset="0"/>
                        </a:rPr>
                        <a:t>Rivaroxaban</a:t>
                      </a:r>
                      <a:r>
                        <a:rPr kumimoji="0" lang="en-US" sz="2000" b="1" i="0" u="none" strike="noStrike" cap="none" normalizeH="0" baseline="30000" dirty="0" smtClean="0">
                          <a:ln>
                            <a:noFill/>
                          </a:ln>
                          <a:solidFill>
                            <a:srgbClr val="000000"/>
                          </a:solidFill>
                          <a:effectLst/>
                          <a:latin typeface="+mj-lt"/>
                          <a:ea typeface="MS PGothic" pitchFamily="34" charset="-128"/>
                          <a:cs typeface="Tahoma" pitchFamily="34" charset="0"/>
                        </a:rPr>
                        <a:t>4,5</a:t>
                      </a:r>
                    </a:p>
                  </a:txBody>
                  <a:tcPr marL="90000" marR="90000" marT="46800" marB="46800" anchor="ctr" horzOverflow="overflow">
                    <a:lnL cap="flat">
                      <a:noFill/>
                    </a:lnL>
                    <a:lnR cap="flat">
                      <a:noFill/>
                    </a:lnR>
                    <a:lnT w="19050" cap="flat" cmpd="sng" algn="ctr">
                      <a:solidFill>
                        <a:schemeClr val="accent1"/>
                      </a:solidFill>
                      <a:prstDash val="solid"/>
                      <a:round/>
                      <a:headEnd type="none" w="med" len="med"/>
                      <a:tailEnd type="none" w="lg" len="sm"/>
                    </a:lnT>
                    <a:lnB w="19050" cap="flat" cmpd="sng" algn="ctr">
                      <a:solidFill>
                        <a:schemeClr val="accent1"/>
                      </a:solidFill>
                      <a:prstDash val="solid"/>
                      <a:round/>
                      <a:headEnd type="none" w="med" len="med"/>
                      <a:tailEnd type="none" w="lg"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mj-lt"/>
                          <a:ea typeface="MS PGothic" pitchFamily="34" charset="-128"/>
                          <a:cs typeface="Tahoma" pitchFamily="34" charset="0"/>
                        </a:rPr>
                        <a:t>Apixaban</a:t>
                      </a:r>
                      <a:r>
                        <a:rPr kumimoji="0" lang="en-US" sz="2000" b="1" i="0" u="none" strike="noStrike" cap="none" normalizeH="0" baseline="30000" dirty="0" smtClean="0">
                          <a:ln>
                            <a:noFill/>
                          </a:ln>
                          <a:solidFill>
                            <a:schemeClr val="tx1"/>
                          </a:solidFill>
                          <a:effectLst/>
                          <a:latin typeface="+mj-lt"/>
                          <a:ea typeface="MS PGothic" pitchFamily="34" charset="-128"/>
                          <a:cs typeface="Tahoma" pitchFamily="34" charset="0"/>
                        </a:rPr>
                        <a:t>6,7</a:t>
                      </a:r>
                    </a:p>
                  </a:txBody>
                  <a:tcPr marL="90000" marR="90000" marT="46800" marB="46800" anchor="ctr" horzOverflow="overflow">
                    <a:lnL cap="flat">
                      <a:noFill/>
                    </a:lnL>
                    <a:lnR cap="flat">
                      <a:noFill/>
                    </a:lnR>
                    <a:lnT w="19050" cap="flat" cmpd="sng" algn="ctr">
                      <a:solidFill>
                        <a:schemeClr val="accent1"/>
                      </a:solidFill>
                      <a:prstDash val="solid"/>
                      <a:round/>
                      <a:headEnd type="none" w="med" len="med"/>
                      <a:tailEnd type="none" w="lg" len="sm"/>
                    </a:lnT>
                    <a:lnB w="19050" cap="flat" cmpd="sng" algn="ctr">
                      <a:solidFill>
                        <a:schemeClr val="accent1"/>
                      </a:solidFill>
                      <a:prstDash val="solid"/>
                      <a:round/>
                      <a:headEnd type="none" w="med" len="med"/>
                      <a:tailEnd type="none" w="lg" len="sm"/>
                    </a:lnB>
                    <a:lnTlToBr>
                      <a:noFill/>
                    </a:lnTlToBr>
                    <a:lnBlToTr>
                      <a:noFill/>
                    </a:lnBlToTr>
                    <a:noFill/>
                  </a:tcPr>
                </a:tc>
              </a:tr>
              <a:tr h="30696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600" b="1" i="0" u="none" strike="noStrike" cap="none" normalizeH="0" baseline="0" dirty="0" smtClean="0">
                          <a:ln>
                            <a:noFill/>
                          </a:ln>
                          <a:solidFill>
                            <a:schemeClr val="tx1"/>
                          </a:solidFill>
                          <a:effectLst/>
                          <a:latin typeface="+mj-lt"/>
                          <a:ea typeface="MS PGothic" pitchFamily="34" charset="-128"/>
                          <a:cs typeface="Tahoma" pitchFamily="34" charset="0"/>
                        </a:rPr>
                        <a:t>Study</a:t>
                      </a:r>
                      <a:endParaRPr kumimoji="0" lang="en-US" sz="1600" b="1" i="0" u="none" strike="noStrike" cap="none" normalizeH="0" baseline="0" dirty="0" smtClean="0">
                        <a:ln>
                          <a:noFill/>
                        </a:ln>
                        <a:solidFill>
                          <a:schemeClr val="tx1"/>
                        </a:solidFill>
                        <a:effectLst/>
                        <a:latin typeface="+mj-lt"/>
                        <a:ea typeface="MS PGothic" pitchFamily="34" charset="-128"/>
                        <a:cs typeface="Tahoma" pitchFamily="34" charset="0"/>
                      </a:endParaRPr>
                    </a:p>
                  </a:txBody>
                  <a:tcPr marL="90000" marR="90000" marT="46800" marB="46800" anchor="ctr" horzOverflow="overflow">
                    <a:lnL cap="flat">
                      <a:noFill/>
                    </a:lnL>
                    <a:lnR w="12700" cap="flat" cmpd="sng" algn="ctr">
                      <a:solidFill>
                        <a:schemeClr val="bg1"/>
                      </a:solidFill>
                      <a:prstDash val="solid"/>
                      <a:round/>
                      <a:headEnd type="none" w="med" len="med"/>
                      <a:tailEnd type="none" w="med" len="med"/>
                    </a:lnR>
                    <a:lnT w="19050" cap="flat" cmpd="sng" algn="ctr">
                      <a:solidFill>
                        <a:schemeClr val="accent1"/>
                      </a:solidFill>
                      <a:prstDash val="solid"/>
                      <a:round/>
                      <a:headEnd type="none" w="med" len="med"/>
                      <a:tailEnd type="none" w="lg" len="sm"/>
                    </a:lnT>
                    <a:lnB cap="flat">
                      <a:noFill/>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tab pos="989013" algn="r"/>
                        </a:tabLst>
                      </a:pPr>
                      <a:r>
                        <a:rPr kumimoji="0" lang="en-US" sz="1600" b="1" i="0" u="none" strike="noStrike" cap="none" normalizeH="0" baseline="0" dirty="0" smtClean="0">
                          <a:ln>
                            <a:noFill/>
                          </a:ln>
                          <a:solidFill>
                            <a:schemeClr val="tx1"/>
                          </a:solidFill>
                          <a:effectLst/>
                          <a:latin typeface="+mj-lt"/>
                          <a:ea typeface="MS PGothic" pitchFamily="34" charset="-128"/>
                          <a:cs typeface="Tahoma" pitchFamily="34" charset="0"/>
                        </a:rPr>
                        <a:t>RE-LY</a:t>
                      </a:r>
                    </a:p>
                  </a:txBody>
                  <a:tcPr marL="90000" marR="90000" marT="46800" marB="468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accent1"/>
                      </a:solidFill>
                      <a:prstDash val="solid"/>
                      <a:round/>
                      <a:headEnd type="none" w="med" len="med"/>
                      <a:tailEnd type="none" w="lg" len="sm"/>
                    </a:lnT>
                    <a:lnB cap="flat">
                      <a:noFill/>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tab pos="989013" algn="r"/>
                        </a:tabLst>
                      </a:pPr>
                      <a:r>
                        <a:rPr kumimoji="0" lang="en-US" sz="1600" b="1" i="0" u="none" strike="noStrike" cap="none" normalizeH="0" baseline="0" dirty="0" smtClean="0">
                          <a:ln>
                            <a:noFill/>
                          </a:ln>
                          <a:solidFill>
                            <a:schemeClr val="tx1"/>
                          </a:solidFill>
                          <a:effectLst/>
                          <a:latin typeface="+mj-lt"/>
                          <a:ea typeface="MS PGothic" pitchFamily="34" charset="-128"/>
                          <a:cs typeface="Tahoma" pitchFamily="34" charset="0"/>
                        </a:rPr>
                        <a:t>ROCKET-AF</a:t>
                      </a:r>
                    </a:p>
                  </a:txBody>
                  <a:tcPr marL="90000" marR="90000" marT="46800" marB="468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accent1"/>
                      </a:solidFill>
                      <a:prstDash val="solid"/>
                      <a:round/>
                      <a:headEnd type="none" w="med" len="med"/>
                      <a:tailEnd type="none" w="lg" len="sm"/>
                    </a:lnT>
                    <a:lnB cap="flat">
                      <a:noFill/>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tab pos="989013" algn="r"/>
                        </a:tabLst>
                      </a:pPr>
                      <a:r>
                        <a:rPr kumimoji="0" lang="en-US" sz="1600" b="1" i="0" u="none" strike="noStrike" cap="none" normalizeH="0" baseline="0" dirty="0" smtClean="0">
                          <a:ln>
                            <a:noFill/>
                          </a:ln>
                          <a:solidFill>
                            <a:schemeClr val="tx1"/>
                          </a:solidFill>
                          <a:effectLst/>
                          <a:latin typeface="+mj-lt"/>
                          <a:ea typeface="MS PGothic" pitchFamily="34" charset="-128"/>
                          <a:cs typeface="Tahoma" pitchFamily="34" charset="0"/>
                        </a:rPr>
                        <a:t>ARISTOTLE</a:t>
                      </a:r>
                    </a:p>
                  </a:txBody>
                  <a:tcPr marL="90000" marR="90000" marT="46800" marB="46800" anchor="ctr" horzOverflow="overflow">
                    <a:lnL w="12700" cap="flat" cmpd="sng" algn="ctr">
                      <a:solidFill>
                        <a:schemeClr val="bg1"/>
                      </a:solidFill>
                      <a:prstDash val="solid"/>
                      <a:round/>
                      <a:headEnd type="none" w="med" len="med"/>
                      <a:tailEnd type="none" w="med" len="med"/>
                    </a:lnL>
                    <a:lnR cap="flat">
                      <a:noFill/>
                    </a:lnR>
                    <a:lnT w="19050" cap="flat" cmpd="sng" algn="ctr">
                      <a:solidFill>
                        <a:schemeClr val="accent1"/>
                      </a:solidFill>
                      <a:prstDash val="solid"/>
                      <a:round/>
                      <a:headEnd type="none" w="med" len="med"/>
                      <a:tailEnd type="none" w="lg" len="sm"/>
                    </a:lnT>
                    <a:lnB cap="flat">
                      <a:noFill/>
                    </a:lnB>
                    <a:lnTlToBr>
                      <a:noFill/>
                    </a:lnTlToBr>
                    <a:lnBlToTr>
                      <a:noFill/>
                    </a:lnBlToTr>
                    <a:solidFill>
                      <a:schemeClr val="bg1"/>
                    </a:solidFill>
                  </a:tcPr>
                </a:tc>
              </a:tr>
              <a:tr h="306960">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400" b="0" i="0" u="none" strike="noStrike" cap="none" normalizeH="0" baseline="0" dirty="0" smtClean="0">
                          <a:ln>
                            <a:noFill/>
                          </a:ln>
                          <a:solidFill>
                            <a:schemeClr val="tx1"/>
                          </a:solidFill>
                          <a:effectLst/>
                          <a:latin typeface="+mj-lt"/>
                          <a:ea typeface="MS PGothic" pitchFamily="34" charset="-128"/>
                          <a:cs typeface="Tahoma" pitchFamily="34" charset="0"/>
                        </a:rPr>
                        <a:t>Design</a:t>
                      </a:r>
                    </a:p>
                  </a:txBody>
                  <a:tcPr marL="90000" marR="90000" marT="46800" marB="46800" anchor="ctr" horzOverflow="overflow">
                    <a:lnL cap="flat">
                      <a:noFill/>
                    </a:lnL>
                    <a:lnR w="12700" cap="flat" cmpd="sng" algn="ctr">
                      <a:solidFill>
                        <a:schemeClr val="bg1"/>
                      </a:solidFill>
                      <a:prstDash val="solid"/>
                      <a:round/>
                      <a:headEnd type="none" w="med" len="med"/>
                      <a:tailEnd type="none" w="med" len="med"/>
                    </a:lnR>
                    <a:lnT cap="flat">
                      <a:noFill/>
                    </a:lnT>
                    <a:lnB cap="flat">
                      <a:noFill/>
                    </a:lnB>
                    <a:lnTlToBr>
                      <a:noFill/>
                    </a:lnTlToBr>
                    <a:lnBlToTr>
                      <a:noFill/>
                    </a:lnBlToTr>
                    <a:solidFill>
                      <a:srgbClr val="EAEAEA"/>
                    </a:solidFill>
                  </a:tcPr>
                </a:tc>
                <a:tc>
                  <a:txBody>
                    <a:bodyPr/>
                    <a:lstStyle/>
                    <a:p>
                      <a:r>
                        <a:rPr lang="en-GB" sz="1400" b="0" dirty="0" smtClean="0">
                          <a:solidFill>
                            <a:schemeClr val="tx1"/>
                          </a:solidFill>
                          <a:latin typeface="+mj-lt"/>
                        </a:rPr>
                        <a:t>PROBE</a:t>
                      </a:r>
                      <a:endParaRPr lang="en-GB" sz="1400" b="0" dirty="0">
                        <a:solidFill>
                          <a:schemeClr val="tx1"/>
                        </a:solidFill>
                        <a:latin typeface="+mj-l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cap="flat">
                      <a:noFill/>
                    </a:lnT>
                    <a:lnB cap="flat">
                      <a:noFill/>
                    </a:lnB>
                    <a:lnTlToBr>
                      <a:noFill/>
                    </a:lnTlToBr>
                    <a:lnBlToTr>
                      <a:noFill/>
                    </a:lnBlToTr>
                    <a:solidFill>
                      <a:srgbClr val="EAEAEA"/>
                    </a:solidFill>
                  </a:tcPr>
                </a:tc>
                <a:tc>
                  <a:txBody>
                    <a:bodyPr/>
                    <a:lstStyle/>
                    <a:p>
                      <a:r>
                        <a:rPr lang="en-GB" sz="1400" b="0" dirty="0" smtClean="0">
                          <a:solidFill>
                            <a:schemeClr val="tx1"/>
                          </a:solidFill>
                          <a:latin typeface="+mj-lt"/>
                        </a:rPr>
                        <a:t>Double Blind</a:t>
                      </a:r>
                      <a:endParaRPr lang="en-GB" sz="1400" b="0" dirty="0">
                        <a:solidFill>
                          <a:schemeClr val="tx1"/>
                        </a:solidFill>
                        <a:latin typeface="+mj-l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cap="flat">
                      <a:noFill/>
                    </a:lnT>
                    <a:lnB cap="flat">
                      <a:noFill/>
                    </a:lnB>
                    <a:lnTlToBr>
                      <a:noFill/>
                    </a:lnTlToBr>
                    <a:lnBlToTr>
                      <a:noFill/>
                    </a:lnBlToTr>
                    <a:solidFill>
                      <a:srgbClr val="EAEAEA"/>
                    </a:solidFill>
                  </a:tcPr>
                </a:tc>
                <a:tc>
                  <a:txBody>
                    <a:bodyPr/>
                    <a:lstStyle/>
                    <a:p>
                      <a:r>
                        <a:rPr lang="en-GB" sz="1400" b="0" dirty="0" smtClean="0">
                          <a:solidFill>
                            <a:schemeClr val="tx1"/>
                          </a:solidFill>
                          <a:latin typeface="+mj-lt"/>
                        </a:rPr>
                        <a:t>Double Blind</a:t>
                      </a:r>
                      <a:endParaRPr lang="en-GB" sz="1400" b="0" dirty="0">
                        <a:solidFill>
                          <a:schemeClr val="tx1"/>
                        </a:solidFill>
                        <a:latin typeface="+mj-lt"/>
                      </a:endParaRPr>
                    </a:p>
                  </a:txBody>
                  <a:tcPr anchor="ctr">
                    <a:lnL w="12700" cap="flat" cmpd="sng" algn="ctr">
                      <a:solidFill>
                        <a:schemeClr val="bg1"/>
                      </a:solidFill>
                      <a:prstDash val="solid"/>
                      <a:round/>
                      <a:headEnd type="none" w="med" len="med"/>
                      <a:tailEnd type="none" w="med" len="med"/>
                    </a:lnL>
                    <a:lnR cap="flat">
                      <a:noFill/>
                    </a:lnR>
                    <a:lnT cap="flat">
                      <a:noFill/>
                    </a:lnT>
                    <a:lnB cap="flat">
                      <a:noFill/>
                    </a:lnB>
                    <a:lnTlToBr>
                      <a:noFill/>
                    </a:lnTlToBr>
                    <a:lnBlToTr>
                      <a:noFill/>
                    </a:lnBlToTr>
                    <a:solidFill>
                      <a:srgbClr val="EAEAEA"/>
                    </a:solidFill>
                  </a:tcPr>
                </a:tc>
              </a:tr>
              <a:tr h="30696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400" b="1" i="0" u="none" strike="noStrike" cap="none" normalizeH="0" baseline="0" dirty="0" smtClean="0">
                          <a:ln>
                            <a:noFill/>
                          </a:ln>
                          <a:solidFill>
                            <a:srgbClr val="000000"/>
                          </a:solidFill>
                          <a:effectLst/>
                          <a:latin typeface="+mj-lt"/>
                          <a:ea typeface="MS PGothic" pitchFamily="34" charset="-128"/>
                          <a:cs typeface="Tahoma" pitchFamily="34" charset="0"/>
                        </a:rPr>
                        <a:t>Follow up</a:t>
                      </a:r>
                      <a:endParaRPr kumimoji="0" lang="en-US" sz="1400" b="1" i="0" u="none" strike="noStrike" cap="none" normalizeH="0" baseline="0" dirty="0" smtClean="0">
                        <a:ln>
                          <a:noFill/>
                        </a:ln>
                        <a:solidFill>
                          <a:srgbClr val="000000"/>
                        </a:solidFill>
                        <a:effectLst/>
                        <a:latin typeface="+mj-lt"/>
                        <a:ea typeface="MS PGothic" pitchFamily="34" charset="-128"/>
                        <a:cs typeface="Tahoma" pitchFamily="34" charset="0"/>
                      </a:endParaRPr>
                    </a:p>
                  </a:txBody>
                  <a:tcPr marL="90000" marR="90000" marT="46800" marB="46800" anchor="ctr" horzOverflow="overflow">
                    <a:lnL cap="flat">
                      <a:noFill/>
                    </a:lnL>
                    <a:lnR w="12700" cap="flat" cmpd="sng" algn="ctr">
                      <a:solidFill>
                        <a:schemeClr val="bg1"/>
                      </a:solidFill>
                      <a:prstDash val="solid"/>
                      <a:round/>
                      <a:headEnd type="none" w="med" len="med"/>
                      <a:tailEnd type="none" w="med" len="med"/>
                    </a:lnR>
                    <a:lnT cap="flat">
                      <a:noFill/>
                    </a:lnT>
                    <a:lnB cap="flat">
                      <a:noFill/>
                    </a:lnB>
                    <a:lnTlToBr>
                      <a:noFill/>
                    </a:lnTlToBr>
                    <a:lnBlToTr>
                      <a:noFill/>
                    </a:lnBlToTr>
                    <a:noFill/>
                  </a:tcPr>
                </a:tc>
                <a:tc>
                  <a:txBody>
                    <a:bodyPr/>
                    <a:lstStyle/>
                    <a:p>
                      <a:r>
                        <a:rPr lang="en-GB" sz="1400" b="1" dirty="0" smtClean="0">
                          <a:solidFill>
                            <a:srgbClr val="000000"/>
                          </a:solidFill>
                          <a:latin typeface="+mj-lt"/>
                        </a:rPr>
                        <a:t>2 yrs</a:t>
                      </a:r>
                      <a:endParaRPr lang="en-GB" sz="1400" b="1" dirty="0">
                        <a:solidFill>
                          <a:srgbClr val="000000"/>
                        </a:solidFill>
                        <a:latin typeface="+mj-l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cap="flat">
                      <a:noFill/>
                    </a:lnT>
                    <a:lnB cap="flat">
                      <a:noFill/>
                    </a:lnB>
                    <a:lnTlToBr>
                      <a:noFill/>
                    </a:lnTlToBr>
                    <a:lnBlToTr>
                      <a:noFill/>
                    </a:lnBlToTr>
                    <a:noFill/>
                  </a:tcPr>
                </a:tc>
                <a:tc>
                  <a:txBody>
                    <a:bodyPr/>
                    <a:lstStyle/>
                    <a:p>
                      <a:r>
                        <a:rPr lang="en-GB" sz="1400" b="1" dirty="0" smtClean="0">
                          <a:solidFill>
                            <a:srgbClr val="000000"/>
                          </a:solidFill>
                          <a:latin typeface="+mj-lt"/>
                        </a:rPr>
                        <a:t>1.5 yrs</a:t>
                      </a:r>
                      <a:endParaRPr lang="en-GB" sz="1400" b="1" dirty="0">
                        <a:solidFill>
                          <a:srgbClr val="000000"/>
                        </a:solidFill>
                        <a:latin typeface="+mj-l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cap="flat">
                      <a:noFill/>
                    </a:lnT>
                    <a:lnB cap="flat">
                      <a:noFill/>
                    </a:lnB>
                    <a:lnTlToBr>
                      <a:noFill/>
                    </a:lnTlToBr>
                    <a:lnBlToTr>
                      <a:noFill/>
                    </a:lnBlToTr>
                    <a:noFill/>
                  </a:tcPr>
                </a:tc>
                <a:tc>
                  <a:txBody>
                    <a:bodyPr/>
                    <a:lstStyle/>
                    <a:p>
                      <a:r>
                        <a:rPr lang="en-GB" sz="1400" b="1" dirty="0" smtClean="0">
                          <a:solidFill>
                            <a:srgbClr val="000000"/>
                          </a:solidFill>
                          <a:latin typeface="+mj-lt"/>
                        </a:rPr>
                        <a:t>1.5 yrs</a:t>
                      </a:r>
                      <a:endParaRPr lang="en-GB" sz="1400" b="1" dirty="0">
                        <a:solidFill>
                          <a:srgbClr val="000000"/>
                        </a:solidFill>
                        <a:latin typeface="+mj-lt"/>
                      </a:endParaRPr>
                    </a:p>
                  </a:txBody>
                  <a:tcPr anchor="ctr">
                    <a:lnL w="12700" cap="flat" cmpd="sng" algn="ctr">
                      <a:solidFill>
                        <a:schemeClr val="bg1"/>
                      </a:solidFill>
                      <a:prstDash val="solid"/>
                      <a:round/>
                      <a:headEnd type="none" w="med" len="med"/>
                      <a:tailEnd type="none" w="med" len="med"/>
                    </a:lnL>
                    <a:lnR cap="flat">
                      <a:noFill/>
                    </a:lnR>
                    <a:lnT cap="flat">
                      <a:noFill/>
                    </a:lnT>
                    <a:lnB cap="flat">
                      <a:noFill/>
                    </a:lnB>
                    <a:lnTlToBr>
                      <a:noFill/>
                    </a:lnTlToBr>
                    <a:lnBlToTr>
                      <a:noFill/>
                    </a:lnBlToTr>
                    <a:noFill/>
                  </a:tcPr>
                </a:tc>
              </a:tr>
              <a:tr h="30992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dirty="0" smtClean="0">
                          <a:ln>
                            <a:noFill/>
                          </a:ln>
                          <a:solidFill>
                            <a:schemeClr val="tx1"/>
                          </a:solidFill>
                          <a:effectLst/>
                          <a:latin typeface="+mj-lt"/>
                          <a:ea typeface="MS PGothic" pitchFamily="34" charset="-128"/>
                          <a:cs typeface="Tahoma" pitchFamily="34" charset="0"/>
                        </a:rPr>
                        <a:t>Population size</a:t>
                      </a:r>
                      <a:endParaRPr kumimoji="0" lang="en-US" sz="1400" b="0" i="0" u="none" strike="noStrike" cap="none" normalizeH="0" baseline="0" dirty="0" smtClean="0">
                        <a:ln>
                          <a:noFill/>
                        </a:ln>
                        <a:solidFill>
                          <a:schemeClr val="tx1"/>
                        </a:solidFill>
                        <a:effectLst/>
                        <a:latin typeface="+mj-lt"/>
                        <a:ea typeface="MS PGothic" pitchFamily="34" charset="-128"/>
                        <a:cs typeface="Tahoma" pitchFamily="34" charset="0"/>
                      </a:endParaRPr>
                    </a:p>
                  </a:txBody>
                  <a:tcPr marL="90000" marR="90000" marT="46800" marB="46800" anchor="ctr" horzOverflow="overflow">
                    <a:lnL cap="flat">
                      <a:noFill/>
                    </a:lnL>
                    <a:lnR w="12700" cap="flat" cmpd="sng" algn="ctr">
                      <a:solidFill>
                        <a:schemeClr val="bg1"/>
                      </a:solidFill>
                      <a:prstDash val="solid"/>
                      <a:round/>
                      <a:headEnd type="none" w="med" len="med"/>
                      <a:tailEnd type="none" w="med" len="med"/>
                    </a:lnR>
                    <a:lnT cap="flat">
                      <a:noFill/>
                    </a:lnT>
                    <a:lnB cap="flat">
                      <a:noFill/>
                    </a:lnB>
                    <a:lnTlToBr>
                      <a:noFill/>
                    </a:lnTlToBr>
                    <a:lnBlToTr>
                      <a:noFill/>
                    </a:lnBlToTr>
                    <a:solidFill>
                      <a:srgbClr val="EAEAEA"/>
                    </a:solidFill>
                  </a:tcPr>
                </a:tc>
                <a:tc>
                  <a:txBody>
                    <a:bodyPr/>
                    <a:lstStyle/>
                    <a:p>
                      <a:r>
                        <a:rPr lang="en-GB" sz="1400" b="0" dirty="0" smtClean="0">
                          <a:solidFill>
                            <a:schemeClr val="tx1"/>
                          </a:solidFill>
                          <a:latin typeface="+mj-lt"/>
                        </a:rPr>
                        <a:t>&gt;18,000</a:t>
                      </a:r>
                      <a:endParaRPr lang="en-GB" sz="1400" b="0" dirty="0">
                        <a:solidFill>
                          <a:schemeClr val="tx1"/>
                        </a:solidFill>
                        <a:latin typeface="+mj-l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cap="flat">
                      <a:noFill/>
                    </a:lnT>
                    <a:lnB cap="flat">
                      <a:noFill/>
                    </a:lnB>
                    <a:lnTlToBr>
                      <a:noFill/>
                    </a:lnTlToBr>
                    <a:lnBlToTr>
                      <a:noFill/>
                    </a:lnBlToTr>
                    <a:solidFill>
                      <a:srgbClr val="EAEAEA"/>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dirty="0" smtClean="0">
                          <a:solidFill>
                            <a:schemeClr val="tx1"/>
                          </a:solidFill>
                          <a:latin typeface="+mj-lt"/>
                        </a:rPr>
                        <a:t>&gt;14,000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cap="flat">
                      <a:noFill/>
                    </a:lnT>
                    <a:lnB cap="flat">
                      <a:noFill/>
                    </a:lnB>
                    <a:lnTlToBr>
                      <a:noFill/>
                    </a:lnTlToBr>
                    <a:lnBlToTr>
                      <a:noFill/>
                    </a:lnBlToTr>
                    <a:solidFill>
                      <a:srgbClr val="EAEAEA"/>
                    </a:solidFill>
                  </a:tcPr>
                </a:tc>
                <a:tc>
                  <a:txBody>
                    <a:bodyPr/>
                    <a:lstStyle/>
                    <a:p>
                      <a:r>
                        <a:rPr lang="en-GB" sz="1400" b="0" dirty="0" smtClean="0">
                          <a:solidFill>
                            <a:schemeClr val="tx1"/>
                          </a:solidFill>
                          <a:latin typeface="+mj-lt"/>
                        </a:rPr>
                        <a:t>&gt;18,000</a:t>
                      </a:r>
                      <a:endParaRPr lang="en-GB" sz="1400" b="0" dirty="0">
                        <a:solidFill>
                          <a:schemeClr val="tx1"/>
                        </a:solidFill>
                        <a:latin typeface="+mj-lt"/>
                      </a:endParaRPr>
                    </a:p>
                  </a:txBody>
                  <a:tcPr anchor="ctr">
                    <a:lnL w="12700" cap="flat" cmpd="sng" algn="ctr">
                      <a:solidFill>
                        <a:schemeClr val="bg1"/>
                      </a:solidFill>
                      <a:prstDash val="solid"/>
                      <a:round/>
                      <a:headEnd type="none" w="med" len="med"/>
                      <a:tailEnd type="none" w="med" len="med"/>
                    </a:lnL>
                    <a:lnR cap="flat">
                      <a:noFill/>
                    </a:lnR>
                    <a:lnT cap="flat">
                      <a:noFill/>
                    </a:lnT>
                    <a:lnB cap="flat">
                      <a:noFill/>
                    </a:lnB>
                    <a:lnTlToBr>
                      <a:noFill/>
                    </a:lnTlToBr>
                    <a:lnBlToTr>
                      <a:noFill/>
                    </a:lnBlToTr>
                    <a:solidFill>
                      <a:srgbClr val="EAEAEA"/>
                    </a:solidFill>
                  </a:tcPr>
                </a:tc>
              </a:tr>
              <a:tr h="63227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dirty="0" smtClean="0">
                          <a:ln>
                            <a:noFill/>
                          </a:ln>
                          <a:solidFill>
                            <a:srgbClr val="000000"/>
                          </a:solidFill>
                          <a:effectLst/>
                          <a:latin typeface="+mj-lt"/>
                          <a:ea typeface="MS PGothic" pitchFamily="34" charset="-128"/>
                          <a:cs typeface="Tahoma" pitchFamily="34" charset="0"/>
                        </a:rPr>
                        <a:t>Inclusion</a:t>
                      </a:r>
                      <a:endParaRPr kumimoji="0" lang="en-US" sz="1400" b="0" i="0" u="none" strike="noStrike" cap="none" normalizeH="0" baseline="0" dirty="0" smtClean="0">
                        <a:ln>
                          <a:noFill/>
                        </a:ln>
                        <a:solidFill>
                          <a:srgbClr val="000000"/>
                        </a:solidFill>
                        <a:effectLst/>
                        <a:latin typeface="+mj-lt"/>
                        <a:ea typeface="MS PGothic" pitchFamily="34" charset="-128"/>
                        <a:cs typeface="Tahoma" pitchFamily="34" charset="0"/>
                      </a:endParaRPr>
                    </a:p>
                  </a:txBody>
                  <a:tcPr marL="90000" marR="90000" marT="46800" marB="46800" anchor="ctr" horzOverflow="overflow">
                    <a:lnL cap="flat">
                      <a:noFill/>
                    </a:lnL>
                    <a:lnR w="12700" cap="flat" cmpd="sng" algn="ctr">
                      <a:solidFill>
                        <a:schemeClr val="bg1"/>
                      </a:solidFill>
                      <a:prstDash val="solid"/>
                      <a:round/>
                      <a:headEnd type="none" w="med" len="med"/>
                      <a:tailEnd type="none" w="med" len="med"/>
                    </a:lnR>
                    <a:lnT cap="flat">
                      <a:noFill/>
                    </a:lnT>
                    <a:lnB cap="flat">
                      <a:noFill/>
                    </a:lnB>
                    <a:lnTlToBr>
                      <a:noFill/>
                    </a:lnTlToBr>
                    <a:lnBlToTr>
                      <a:noFill/>
                    </a:lnBlToTr>
                    <a:noFill/>
                  </a:tcPr>
                </a:tc>
                <a:tc>
                  <a:txBody>
                    <a:bodyPr/>
                    <a:lstStyle/>
                    <a:p>
                      <a:r>
                        <a:rPr lang="en-GB" sz="1400" b="0" dirty="0" smtClean="0">
                          <a:solidFill>
                            <a:srgbClr val="000000"/>
                          </a:solidFill>
                          <a:latin typeface="+mj-lt"/>
                        </a:rPr>
                        <a:t>Nonvalvular</a:t>
                      </a:r>
                      <a:r>
                        <a:rPr lang="en-GB" sz="1400" b="0" baseline="0" dirty="0" smtClean="0">
                          <a:solidFill>
                            <a:srgbClr val="000000"/>
                          </a:solidFill>
                          <a:latin typeface="+mj-lt"/>
                        </a:rPr>
                        <a:t> AF + 1 risk factor</a:t>
                      </a:r>
                      <a:endParaRPr lang="en-GB" sz="1400" b="0" dirty="0">
                        <a:solidFill>
                          <a:srgbClr val="000000"/>
                        </a:solidFill>
                        <a:latin typeface="+mj-l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cap="flat">
                      <a:noFill/>
                    </a:lnT>
                    <a:lnB cap="flat">
                      <a:noFill/>
                    </a:lnB>
                    <a:lnTlToBr>
                      <a:noFill/>
                    </a:lnTlToBr>
                    <a:lnBlToTr>
                      <a:noFill/>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dirty="0" smtClean="0">
                          <a:solidFill>
                            <a:srgbClr val="000000"/>
                          </a:solidFill>
                          <a:latin typeface="+mj-lt"/>
                        </a:rPr>
                        <a:t>Nonvalvular</a:t>
                      </a:r>
                      <a:r>
                        <a:rPr lang="en-GB" sz="1400" b="0" baseline="0" dirty="0" smtClean="0">
                          <a:solidFill>
                            <a:srgbClr val="000000"/>
                          </a:solidFill>
                          <a:latin typeface="+mj-lt"/>
                        </a:rPr>
                        <a:t> AF + 2 risk factors (i.e. moderate to high risk)</a:t>
                      </a:r>
                      <a:endParaRPr lang="en-GB" sz="1400" b="0" dirty="0" smtClean="0">
                        <a:solidFill>
                          <a:srgbClr val="000000"/>
                        </a:solidFill>
                        <a:latin typeface="+mj-l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cap="flat">
                      <a:noFill/>
                    </a:lnT>
                    <a:lnB cap="flat">
                      <a:noFill/>
                    </a:lnB>
                    <a:lnTlToBr>
                      <a:noFill/>
                    </a:lnTlToBr>
                    <a:lnBlToTr>
                      <a:noFill/>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dirty="0" smtClean="0">
                          <a:solidFill>
                            <a:srgbClr val="000000"/>
                          </a:solidFill>
                          <a:latin typeface="+mj-lt"/>
                        </a:rPr>
                        <a:t>Nonvalvular</a:t>
                      </a:r>
                      <a:r>
                        <a:rPr lang="en-GB" sz="1400" b="0" baseline="0" dirty="0" smtClean="0">
                          <a:solidFill>
                            <a:srgbClr val="000000"/>
                          </a:solidFill>
                          <a:latin typeface="+mj-lt"/>
                        </a:rPr>
                        <a:t> AF + 1 risk factor</a:t>
                      </a:r>
                      <a:endParaRPr lang="en-GB" sz="1400" b="0" dirty="0" smtClean="0">
                        <a:solidFill>
                          <a:srgbClr val="000000"/>
                        </a:solidFill>
                        <a:latin typeface="+mj-lt"/>
                      </a:endParaRPr>
                    </a:p>
                  </a:txBody>
                  <a:tcPr anchor="ctr">
                    <a:lnL w="12700" cap="flat" cmpd="sng" algn="ctr">
                      <a:solidFill>
                        <a:schemeClr val="bg1"/>
                      </a:solidFill>
                      <a:prstDash val="solid"/>
                      <a:round/>
                      <a:headEnd type="none" w="med" len="med"/>
                      <a:tailEnd type="none" w="med" len="med"/>
                    </a:lnL>
                    <a:lnR cap="flat">
                      <a:noFill/>
                    </a:lnR>
                    <a:lnT cap="flat">
                      <a:noFill/>
                    </a:lnT>
                    <a:lnB cap="flat">
                      <a:noFill/>
                    </a:lnB>
                    <a:lnTlToBr>
                      <a:noFill/>
                    </a:lnTlToBr>
                    <a:lnBlToTr>
                      <a:noFill/>
                    </a:lnBlToTr>
                    <a:noFill/>
                  </a:tcPr>
                </a:tc>
              </a:tr>
              <a:tr h="38843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400" b="1" i="0" u="none" strike="noStrike" cap="none" normalizeH="0" baseline="0" dirty="0" smtClean="0">
                          <a:ln>
                            <a:noFill/>
                          </a:ln>
                          <a:solidFill>
                            <a:schemeClr val="tx1"/>
                          </a:solidFill>
                          <a:effectLst/>
                          <a:latin typeface="+mj-lt"/>
                          <a:ea typeface="MS PGothic" pitchFamily="34" charset="-128"/>
                          <a:cs typeface="Tahoma" pitchFamily="34" charset="0"/>
                        </a:rPr>
                        <a:t>Inclusion (CHADS)</a:t>
                      </a:r>
                      <a:endParaRPr kumimoji="0" lang="en-US" sz="1400" b="1" i="0" u="none" strike="noStrike" cap="none" normalizeH="0" baseline="0" dirty="0" smtClean="0">
                        <a:ln>
                          <a:noFill/>
                        </a:ln>
                        <a:solidFill>
                          <a:schemeClr val="tx1"/>
                        </a:solidFill>
                        <a:effectLst/>
                        <a:latin typeface="+mj-lt"/>
                        <a:ea typeface="MS PGothic" pitchFamily="34" charset="-128"/>
                        <a:cs typeface="Tahoma" pitchFamily="34" charset="0"/>
                      </a:endParaRPr>
                    </a:p>
                  </a:txBody>
                  <a:tcPr marL="90000" marR="90000" marT="46800" marB="46800" anchor="ctr" horzOverflow="overflow">
                    <a:lnL cap="flat">
                      <a:noFill/>
                    </a:lnL>
                    <a:lnR w="12700" cap="flat" cmpd="sng" algn="ctr">
                      <a:solidFill>
                        <a:schemeClr val="bg1"/>
                      </a:solidFill>
                      <a:prstDash val="solid"/>
                      <a:round/>
                      <a:headEnd type="none" w="med" len="med"/>
                      <a:tailEnd type="none" w="med" len="med"/>
                    </a:lnR>
                    <a:lnT cap="flat">
                      <a:noFill/>
                    </a:lnT>
                    <a:lnB cap="flat">
                      <a:noFill/>
                    </a:lnB>
                    <a:lnTlToBr>
                      <a:noFill/>
                    </a:lnTlToBr>
                    <a:lnBlToTr>
                      <a:noFill/>
                    </a:lnBlToTr>
                    <a:solidFill>
                      <a:srgbClr val="EAEAEA"/>
                    </a:solidFill>
                  </a:tcPr>
                </a:tc>
                <a:tc>
                  <a:txBody>
                    <a:bodyPr/>
                    <a:lstStyle/>
                    <a:p>
                      <a:r>
                        <a:rPr lang="en-GB" sz="1400" b="1" dirty="0" smtClean="0">
                          <a:solidFill>
                            <a:schemeClr val="tx1"/>
                          </a:solidFill>
                          <a:latin typeface="+mj-lt"/>
                        </a:rPr>
                        <a:t>2.1</a:t>
                      </a:r>
                      <a:endParaRPr lang="en-GB" sz="1400" b="1" dirty="0">
                        <a:solidFill>
                          <a:schemeClr val="tx1"/>
                        </a:solidFill>
                        <a:latin typeface="+mj-l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cap="flat">
                      <a:noFill/>
                    </a:lnT>
                    <a:lnB cap="flat">
                      <a:noFill/>
                    </a:lnB>
                    <a:lnTlToBr>
                      <a:noFill/>
                    </a:lnTlToBr>
                    <a:lnBlToTr>
                      <a:noFill/>
                    </a:lnBlToTr>
                    <a:solidFill>
                      <a:srgbClr val="EAEAEA"/>
                    </a:solidFill>
                  </a:tcPr>
                </a:tc>
                <a:tc>
                  <a:txBody>
                    <a:bodyPr/>
                    <a:lstStyle/>
                    <a:p>
                      <a:r>
                        <a:rPr lang="en-GB" sz="1400" b="1" dirty="0" smtClean="0">
                          <a:solidFill>
                            <a:schemeClr val="tx1"/>
                          </a:solidFill>
                          <a:latin typeface="+mj-lt"/>
                        </a:rPr>
                        <a:t>3.5</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cap="flat">
                      <a:noFill/>
                    </a:lnT>
                    <a:lnB cap="flat">
                      <a:noFill/>
                    </a:lnB>
                    <a:lnTlToBr>
                      <a:noFill/>
                    </a:lnTlToBr>
                    <a:lnBlToTr>
                      <a:noFill/>
                    </a:lnBlToTr>
                    <a:solidFill>
                      <a:srgbClr val="EAEAEA"/>
                    </a:solidFill>
                  </a:tcPr>
                </a:tc>
                <a:tc>
                  <a:txBody>
                    <a:bodyPr/>
                    <a:lstStyle/>
                    <a:p>
                      <a:r>
                        <a:rPr lang="en-GB" sz="1400" b="1" dirty="0" smtClean="0">
                          <a:solidFill>
                            <a:schemeClr val="tx1"/>
                          </a:solidFill>
                          <a:latin typeface="+mj-lt"/>
                        </a:rPr>
                        <a:t>2.1</a:t>
                      </a:r>
                    </a:p>
                  </a:txBody>
                  <a:tcPr anchor="ctr">
                    <a:lnL w="12700" cap="flat" cmpd="sng" algn="ctr">
                      <a:solidFill>
                        <a:schemeClr val="bg1"/>
                      </a:solidFill>
                      <a:prstDash val="solid"/>
                      <a:round/>
                      <a:headEnd type="none" w="med" len="med"/>
                      <a:tailEnd type="none" w="med" len="med"/>
                    </a:lnL>
                    <a:lnR cap="flat">
                      <a:noFill/>
                    </a:lnR>
                    <a:lnT cap="flat">
                      <a:noFill/>
                    </a:lnT>
                    <a:lnB cap="flat">
                      <a:noFill/>
                    </a:lnB>
                    <a:lnTlToBr>
                      <a:noFill/>
                    </a:lnTlToBr>
                    <a:lnBlToTr>
                      <a:noFill/>
                    </a:lnBlToTr>
                    <a:solidFill>
                      <a:srgbClr val="EAEAEA"/>
                    </a:solidFill>
                  </a:tcPr>
                </a:tc>
              </a:tr>
              <a:tr h="37230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dirty="0" smtClean="0">
                          <a:ln>
                            <a:noFill/>
                          </a:ln>
                          <a:solidFill>
                            <a:schemeClr val="tx1"/>
                          </a:solidFill>
                          <a:effectLst/>
                          <a:latin typeface="+mj-lt"/>
                          <a:ea typeface="MS PGothic" pitchFamily="34" charset="-128"/>
                          <a:cs typeface="Tahoma" pitchFamily="34" charset="0"/>
                        </a:rPr>
                        <a:t>Primary Endpoint</a:t>
                      </a:r>
                      <a:endParaRPr kumimoji="0" lang="en-US" sz="1400" b="0" i="0" u="none" strike="noStrike" cap="none" normalizeH="0" baseline="0" dirty="0" smtClean="0">
                        <a:ln>
                          <a:noFill/>
                        </a:ln>
                        <a:solidFill>
                          <a:schemeClr val="tx1"/>
                        </a:solidFill>
                        <a:effectLst/>
                        <a:latin typeface="+mj-lt"/>
                        <a:ea typeface="MS PGothic" pitchFamily="34" charset="-128"/>
                        <a:cs typeface="Tahoma" pitchFamily="34" charset="0"/>
                      </a:endParaRPr>
                    </a:p>
                  </a:txBody>
                  <a:tcPr marL="90000" marR="90000" marT="46800" marB="46800" anchor="ctr" horzOverflow="overflow">
                    <a:lnL cap="flat">
                      <a:noFill/>
                    </a:lnL>
                    <a:lnR w="12700" cap="flat" cmpd="sng" algn="ctr">
                      <a:solidFill>
                        <a:schemeClr val="bg1"/>
                      </a:solidFill>
                      <a:prstDash val="solid"/>
                      <a:round/>
                      <a:headEnd type="none" w="med" len="med"/>
                      <a:tailEnd type="none" w="med" len="med"/>
                    </a:lnR>
                    <a:lnT cap="flat">
                      <a:noFill/>
                    </a:lnT>
                    <a:lnB w="19050" cap="flat" cmpd="sng" algn="ctr">
                      <a:noFill/>
                      <a:prstDash val="solid"/>
                      <a:round/>
                      <a:headEnd type="none" w="med" len="med"/>
                      <a:tailEnd type="none" w="lg" len="sm"/>
                    </a:lnB>
                    <a:lnTlToBr>
                      <a:noFill/>
                    </a:lnTlToBr>
                    <a:lnBlToTr>
                      <a:noFill/>
                    </a:lnBlToTr>
                    <a:noFill/>
                  </a:tcPr>
                </a:tc>
                <a:tc>
                  <a:txBody>
                    <a:bodyPr/>
                    <a:lstStyle/>
                    <a:p>
                      <a:r>
                        <a:rPr lang="en-GB" sz="1400" b="0" dirty="0" smtClean="0">
                          <a:solidFill>
                            <a:schemeClr val="tx1"/>
                          </a:solidFill>
                          <a:latin typeface="+mj-lt"/>
                        </a:rPr>
                        <a:t>Stroke and systemic</a:t>
                      </a:r>
                      <a:r>
                        <a:rPr lang="en-GB" sz="1400" b="0" baseline="0" dirty="0" smtClean="0">
                          <a:solidFill>
                            <a:schemeClr val="tx1"/>
                          </a:solidFill>
                          <a:latin typeface="+mj-lt"/>
                        </a:rPr>
                        <a:t> embolism </a:t>
                      </a:r>
                      <a:endParaRPr lang="en-GB" sz="1400" b="0" dirty="0">
                        <a:solidFill>
                          <a:schemeClr val="tx1"/>
                        </a:solidFill>
                        <a:latin typeface="+mj-l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cap="flat">
                      <a:noFill/>
                    </a:lnT>
                    <a:lnB w="19050" cap="flat" cmpd="sng" algn="ctr">
                      <a:noFill/>
                      <a:prstDash val="solid"/>
                      <a:round/>
                      <a:headEnd type="none" w="med" len="med"/>
                      <a:tailEnd type="none" w="lg" len="sm"/>
                    </a:lnB>
                    <a:lnTlToBr>
                      <a:noFill/>
                    </a:lnTlToBr>
                    <a:lnBlToTr>
                      <a:noFill/>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dirty="0" smtClean="0">
                          <a:solidFill>
                            <a:schemeClr val="tx1"/>
                          </a:solidFill>
                          <a:latin typeface="+mj-lt"/>
                        </a:rPr>
                        <a:t>Stroke and systemic</a:t>
                      </a:r>
                      <a:r>
                        <a:rPr lang="en-GB" sz="1400" b="0" baseline="0" dirty="0" smtClean="0">
                          <a:solidFill>
                            <a:schemeClr val="tx1"/>
                          </a:solidFill>
                          <a:latin typeface="+mj-lt"/>
                        </a:rPr>
                        <a:t> embolism </a:t>
                      </a:r>
                      <a:endParaRPr lang="en-GB" sz="1400" b="0" dirty="0" smtClean="0">
                        <a:solidFill>
                          <a:schemeClr val="tx1"/>
                        </a:solidFill>
                        <a:latin typeface="+mj-l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cap="flat">
                      <a:noFill/>
                    </a:lnT>
                    <a:lnB w="19050" cap="flat" cmpd="sng" algn="ctr">
                      <a:noFill/>
                      <a:prstDash val="solid"/>
                      <a:round/>
                      <a:headEnd type="none" w="med" len="med"/>
                      <a:tailEnd type="none" w="lg" len="sm"/>
                    </a:lnB>
                    <a:lnTlToBr>
                      <a:noFill/>
                    </a:lnTlToBr>
                    <a:lnBlToTr>
                      <a:noFill/>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dirty="0" smtClean="0">
                          <a:solidFill>
                            <a:schemeClr val="tx1"/>
                          </a:solidFill>
                          <a:latin typeface="+mj-lt"/>
                        </a:rPr>
                        <a:t>Stroke and systemic</a:t>
                      </a:r>
                      <a:r>
                        <a:rPr lang="en-GB" sz="1400" b="0" baseline="0" dirty="0" smtClean="0">
                          <a:solidFill>
                            <a:schemeClr val="tx1"/>
                          </a:solidFill>
                          <a:latin typeface="+mj-lt"/>
                        </a:rPr>
                        <a:t> embolism </a:t>
                      </a:r>
                      <a:endParaRPr lang="en-GB" sz="1400" b="0" dirty="0" smtClean="0">
                        <a:solidFill>
                          <a:schemeClr val="tx1"/>
                        </a:solidFill>
                        <a:latin typeface="+mj-lt"/>
                      </a:endParaRPr>
                    </a:p>
                  </a:txBody>
                  <a:tcPr anchor="ctr">
                    <a:lnL w="12700" cap="flat" cmpd="sng" algn="ctr">
                      <a:solidFill>
                        <a:schemeClr val="bg1"/>
                      </a:solidFill>
                      <a:prstDash val="solid"/>
                      <a:round/>
                      <a:headEnd type="none" w="med" len="med"/>
                      <a:tailEnd type="none" w="med" len="med"/>
                    </a:lnL>
                    <a:lnR cap="flat">
                      <a:noFill/>
                    </a:lnR>
                    <a:lnT cap="flat">
                      <a:noFill/>
                    </a:lnT>
                    <a:lnB w="19050" cap="flat" cmpd="sng" algn="ctr">
                      <a:noFill/>
                      <a:prstDash val="solid"/>
                      <a:round/>
                      <a:headEnd type="none" w="med" len="med"/>
                      <a:tailEnd type="none" w="lg" len="sm"/>
                    </a:lnB>
                    <a:lnTlToBr>
                      <a:noFill/>
                    </a:lnTlToBr>
                    <a:lnBlToTr>
                      <a:noFill/>
                    </a:lnBlToTr>
                    <a:noFill/>
                  </a:tcPr>
                </a:tc>
              </a:tr>
              <a:tr h="3095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400" b="1" i="0" u="none" strike="noStrike" cap="none" normalizeH="0" baseline="0" dirty="0" smtClean="0">
                          <a:ln>
                            <a:noFill/>
                          </a:ln>
                          <a:solidFill>
                            <a:srgbClr val="000000"/>
                          </a:solidFill>
                          <a:effectLst/>
                          <a:latin typeface="+mj-lt"/>
                          <a:ea typeface="MS PGothic" pitchFamily="34" charset="-128"/>
                          <a:cs typeface="Tahoma" pitchFamily="34" charset="0"/>
                        </a:rPr>
                        <a:t>Warfarin comparator INR control (mean TTR)</a:t>
                      </a:r>
                      <a:endParaRPr kumimoji="0" lang="en-US" sz="1400" b="1" i="0" u="none" strike="noStrike" cap="none" normalizeH="0" baseline="0" dirty="0" smtClean="0">
                        <a:ln>
                          <a:noFill/>
                        </a:ln>
                        <a:solidFill>
                          <a:srgbClr val="000000"/>
                        </a:solidFill>
                        <a:effectLst/>
                        <a:latin typeface="+mj-lt"/>
                        <a:ea typeface="MS PGothic" pitchFamily="34" charset="-128"/>
                        <a:cs typeface="Tahoma" pitchFamily="34" charset="0"/>
                      </a:endParaRPr>
                    </a:p>
                  </a:txBody>
                  <a:tcPr marL="90000" marR="90000" marT="46800" marB="46800" anchor="ctr" horzOverflow="overflow">
                    <a:lnL cap="flat">
                      <a:noFill/>
                    </a:lnL>
                    <a:lnR w="12700" cap="flat" cmpd="sng" algn="ctr">
                      <a:solidFill>
                        <a:schemeClr val="bg1"/>
                      </a:solidFill>
                      <a:prstDash val="solid"/>
                      <a:round/>
                      <a:headEnd type="none" w="med" len="med"/>
                      <a:tailEnd type="none" w="med" len="med"/>
                    </a:lnR>
                    <a:lnT cap="flat">
                      <a:noFill/>
                    </a:lnT>
                    <a:lnB w="19050" cap="flat" cmpd="sng" algn="ctr">
                      <a:solidFill>
                        <a:schemeClr val="accent1"/>
                      </a:solidFill>
                      <a:prstDash val="solid"/>
                      <a:round/>
                      <a:headEnd type="none" w="med" len="med"/>
                      <a:tailEnd type="none" w="lg" len="sm"/>
                    </a:lnB>
                    <a:lnTlToBr>
                      <a:noFill/>
                    </a:lnTlToBr>
                    <a:lnBlToTr>
                      <a:noFill/>
                    </a:lnBlToTr>
                    <a:solidFill>
                      <a:srgbClr val="EAEAEA"/>
                    </a:solidFill>
                  </a:tcPr>
                </a:tc>
                <a:tc>
                  <a:txBody>
                    <a:bodyPr/>
                    <a:lstStyle/>
                    <a:p>
                      <a:r>
                        <a:rPr lang="en-GB" sz="1400" b="1" dirty="0" smtClean="0">
                          <a:solidFill>
                            <a:srgbClr val="000000"/>
                          </a:solidFill>
                          <a:latin typeface="+mj-lt"/>
                        </a:rPr>
                        <a:t>64%</a:t>
                      </a:r>
                      <a:endParaRPr lang="en-GB" sz="1400" b="1" dirty="0">
                        <a:solidFill>
                          <a:srgbClr val="000000"/>
                        </a:solidFill>
                        <a:latin typeface="+mj-l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cap="flat">
                      <a:noFill/>
                    </a:lnT>
                    <a:lnB w="19050" cap="flat" cmpd="sng" algn="ctr">
                      <a:solidFill>
                        <a:schemeClr val="accent1"/>
                      </a:solidFill>
                      <a:prstDash val="solid"/>
                      <a:round/>
                      <a:headEnd type="none" w="med" len="med"/>
                      <a:tailEnd type="none" w="lg" len="sm"/>
                    </a:lnB>
                    <a:lnTlToBr>
                      <a:noFill/>
                    </a:lnTlToBr>
                    <a:lnBlToTr>
                      <a:noFill/>
                    </a:lnBlToTr>
                    <a:solidFill>
                      <a:srgbClr val="EAEAEA"/>
                    </a:solidFill>
                  </a:tcPr>
                </a:tc>
                <a:tc>
                  <a:txBody>
                    <a:bodyPr/>
                    <a:lstStyle/>
                    <a:p>
                      <a:r>
                        <a:rPr lang="en-GB" sz="1400" b="1" dirty="0" smtClean="0">
                          <a:solidFill>
                            <a:srgbClr val="000000"/>
                          </a:solidFill>
                          <a:latin typeface="+mj-lt"/>
                        </a:rPr>
                        <a:t>55%</a:t>
                      </a:r>
                      <a:endParaRPr lang="en-GB" sz="1400" b="1" dirty="0">
                        <a:solidFill>
                          <a:srgbClr val="000000"/>
                        </a:solidFill>
                        <a:latin typeface="+mj-l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cap="flat">
                      <a:noFill/>
                    </a:lnT>
                    <a:lnB w="19050" cap="flat" cmpd="sng" algn="ctr">
                      <a:solidFill>
                        <a:schemeClr val="accent1"/>
                      </a:solidFill>
                      <a:prstDash val="solid"/>
                      <a:round/>
                      <a:headEnd type="none" w="med" len="med"/>
                      <a:tailEnd type="none" w="lg" len="sm"/>
                    </a:lnB>
                    <a:lnTlToBr>
                      <a:noFill/>
                    </a:lnTlToBr>
                    <a:lnBlToTr>
                      <a:noFill/>
                    </a:lnBlToTr>
                    <a:solidFill>
                      <a:srgbClr val="EAEAEA"/>
                    </a:solidFill>
                  </a:tcPr>
                </a:tc>
                <a:tc>
                  <a:txBody>
                    <a:bodyPr/>
                    <a:lstStyle/>
                    <a:p>
                      <a:r>
                        <a:rPr lang="en-GB" sz="1400" b="1" dirty="0" smtClean="0">
                          <a:solidFill>
                            <a:srgbClr val="000000"/>
                          </a:solidFill>
                          <a:latin typeface="+mj-lt"/>
                        </a:rPr>
                        <a:t>62%</a:t>
                      </a:r>
                      <a:endParaRPr lang="en-GB" sz="1400" b="1" dirty="0">
                        <a:solidFill>
                          <a:srgbClr val="000000"/>
                        </a:solidFill>
                        <a:latin typeface="+mj-lt"/>
                      </a:endParaRPr>
                    </a:p>
                  </a:txBody>
                  <a:tcPr anchor="ctr">
                    <a:lnL w="12700" cap="flat" cmpd="sng" algn="ctr">
                      <a:solidFill>
                        <a:schemeClr val="bg1"/>
                      </a:solidFill>
                      <a:prstDash val="solid"/>
                      <a:round/>
                      <a:headEnd type="none" w="med" len="med"/>
                      <a:tailEnd type="none" w="med" len="med"/>
                    </a:lnL>
                    <a:lnR cap="flat">
                      <a:noFill/>
                    </a:lnR>
                    <a:lnT cap="flat">
                      <a:noFill/>
                    </a:lnT>
                    <a:lnB w="19050" cap="flat" cmpd="sng" algn="ctr">
                      <a:solidFill>
                        <a:schemeClr val="accent1"/>
                      </a:solidFill>
                      <a:prstDash val="solid"/>
                      <a:round/>
                      <a:headEnd type="none" w="med" len="med"/>
                      <a:tailEnd type="none" w="lg" len="sm"/>
                    </a:lnB>
                    <a:lnTlToBr>
                      <a:noFill/>
                    </a:lnTlToBr>
                    <a:lnBlToTr>
                      <a:noFill/>
                    </a:lnBlToTr>
                    <a:solidFill>
                      <a:srgbClr val="EAEAEA"/>
                    </a:solidFill>
                  </a:tcPr>
                </a:tc>
              </a:tr>
            </a:tbl>
          </a:graphicData>
        </a:graphic>
      </p:graphicFrame>
      <p:sp>
        <p:nvSpPr>
          <p:cNvPr id="7" name="Text Box 54"/>
          <p:cNvSpPr txBox="1">
            <a:spLocks noChangeArrowheads="1"/>
          </p:cNvSpPr>
          <p:nvPr/>
        </p:nvSpPr>
        <p:spPr bwMode="auto">
          <a:xfrm>
            <a:off x="424815" y="5153054"/>
            <a:ext cx="8320722" cy="261556"/>
          </a:xfrm>
          <a:prstGeom prst="rect">
            <a:avLst/>
          </a:prstGeom>
          <a:noFill/>
          <a:ln w="25400" algn="ctr">
            <a:noFill/>
            <a:miter lim="800000"/>
            <a:headEnd/>
            <a:tailEnd/>
          </a:ln>
        </p:spPr>
        <p:txBody>
          <a:bodyPr wrap="square" lIns="91384" tIns="45693" rIns="91384" bIns="45693" anchor="b">
            <a:spAutoFit/>
          </a:bodyPr>
          <a:lstStyle/>
          <a:p>
            <a:pPr algn="l" eaLnBrk="0" hangingPunct="0"/>
            <a:r>
              <a:rPr lang="en-US" sz="1100" dirty="0" smtClean="0">
                <a:solidFill>
                  <a:srgbClr val="00498B"/>
                </a:solidFill>
              </a:rPr>
              <a:t>PROBE = prospective randomised open blinded end-point; INR = international normalised ratio; TTR = time in therapeutic range</a:t>
            </a:r>
            <a:endParaRPr lang="en-GB" sz="1100" dirty="0">
              <a:solidFill>
                <a:srgbClr val="00498B"/>
              </a:solidFill>
            </a:endParaRPr>
          </a:p>
        </p:txBody>
      </p:sp>
    </p:spTree>
    <p:custDataLst>
      <p:tags r:id="rId1"/>
    </p:custDataLst>
    <p:extLst>
      <p:ext uri="{BB962C8B-B14F-4D97-AF65-F5344CB8AC3E}">
        <p14:creationId xmlns:p14="http://schemas.microsoft.com/office/powerpoint/2010/main" val="2595578704"/>
      </p:ext>
    </p:extLst>
  </p:cSld>
  <p:clrMapOvr>
    <a:masterClrMapping/>
  </p:clrMapOvr>
  <p:transition xmlns:p14="http://schemas.microsoft.com/office/powerpoint/2010/main" spd="med">
    <p:pull/>
  </p:transition>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0658" name="Straight Connector 42"/>
          <p:cNvCxnSpPr>
            <a:cxnSpLocks noChangeShapeType="1"/>
          </p:cNvCxnSpPr>
          <p:nvPr/>
        </p:nvCxnSpPr>
        <p:spPr bwMode="auto">
          <a:xfrm>
            <a:off x="0" y="0"/>
            <a:ext cx="914400" cy="0"/>
          </a:xfrm>
          <a:prstGeom prst="line">
            <a:avLst/>
          </a:prstGeom>
          <a:noFill/>
          <a:ln w="0" algn="ctr">
            <a:solidFill>
              <a:srgbClr val="FBFFFF"/>
            </a:solidFill>
            <a:round/>
            <a:headEnd/>
            <a:tailEnd/>
          </a:ln>
        </p:spPr>
      </p:cxnSp>
      <p:cxnSp>
        <p:nvCxnSpPr>
          <p:cNvPr id="70659" name="Straight Connector 22"/>
          <p:cNvCxnSpPr>
            <a:cxnSpLocks noChangeShapeType="1"/>
          </p:cNvCxnSpPr>
          <p:nvPr/>
        </p:nvCxnSpPr>
        <p:spPr bwMode="auto">
          <a:xfrm>
            <a:off x="0" y="0"/>
            <a:ext cx="457200" cy="0"/>
          </a:xfrm>
          <a:prstGeom prst="line">
            <a:avLst/>
          </a:prstGeom>
          <a:noFill/>
          <a:ln w="0" algn="ctr">
            <a:solidFill>
              <a:srgbClr val="FEFFFF"/>
            </a:solidFill>
            <a:round/>
            <a:headEnd/>
            <a:tailEnd/>
          </a:ln>
        </p:spPr>
      </p:cxnSp>
      <p:cxnSp>
        <p:nvCxnSpPr>
          <p:cNvPr id="70660" name="Straight Connector 23"/>
          <p:cNvCxnSpPr>
            <a:cxnSpLocks noChangeShapeType="1"/>
          </p:cNvCxnSpPr>
          <p:nvPr/>
        </p:nvCxnSpPr>
        <p:spPr bwMode="auto">
          <a:xfrm>
            <a:off x="0" y="0"/>
            <a:ext cx="457200" cy="0"/>
          </a:xfrm>
          <a:prstGeom prst="line">
            <a:avLst/>
          </a:prstGeom>
          <a:noFill/>
          <a:ln w="0" algn="ctr">
            <a:solidFill>
              <a:srgbClr val="FEFFFF"/>
            </a:solidFill>
            <a:round/>
            <a:headEnd/>
            <a:tailEnd/>
          </a:ln>
        </p:spPr>
      </p:cxnSp>
      <p:cxnSp>
        <p:nvCxnSpPr>
          <p:cNvPr id="70687" name="Straight Connector 24"/>
          <p:cNvCxnSpPr>
            <a:cxnSpLocks noChangeShapeType="1"/>
          </p:cNvCxnSpPr>
          <p:nvPr/>
        </p:nvCxnSpPr>
        <p:spPr bwMode="auto">
          <a:xfrm>
            <a:off x="0" y="0"/>
            <a:ext cx="457200" cy="0"/>
          </a:xfrm>
          <a:prstGeom prst="line">
            <a:avLst/>
          </a:prstGeom>
          <a:noFill/>
          <a:ln w="0" algn="ctr">
            <a:solidFill>
              <a:srgbClr val="FEFFFF"/>
            </a:solidFill>
            <a:round/>
            <a:headEnd/>
            <a:tailEnd/>
          </a:ln>
        </p:spPr>
      </p:cxnSp>
      <p:cxnSp>
        <p:nvCxnSpPr>
          <p:cNvPr id="70689" name="Straight Connector 25"/>
          <p:cNvCxnSpPr>
            <a:cxnSpLocks noChangeShapeType="1"/>
          </p:cNvCxnSpPr>
          <p:nvPr/>
        </p:nvCxnSpPr>
        <p:spPr bwMode="auto">
          <a:xfrm>
            <a:off x="0" y="0"/>
            <a:ext cx="457200" cy="0"/>
          </a:xfrm>
          <a:prstGeom prst="line">
            <a:avLst/>
          </a:prstGeom>
          <a:noFill/>
          <a:ln w="0" algn="ctr">
            <a:solidFill>
              <a:srgbClr val="FEFFFF"/>
            </a:solidFill>
            <a:round/>
            <a:headEnd/>
            <a:tailEnd/>
          </a:ln>
        </p:spPr>
      </p:cxnSp>
      <p:cxnSp>
        <p:nvCxnSpPr>
          <p:cNvPr id="70691" name="Straight Connector 26"/>
          <p:cNvCxnSpPr>
            <a:cxnSpLocks noChangeShapeType="1"/>
          </p:cNvCxnSpPr>
          <p:nvPr/>
        </p:nvCxnSpPr>
        <p:spPr bwMode="auto">
          <a:xfrm>
            <a:off x="0" y="0"/>
            <a:ext cx="0" cy="457200"/>
          </a:xfrm>
          <a:prstGeom prst="line">
            <a:avLst/>
          </a:prstGeom>
          <a:noFill/>
          <a:ln w="0" algn="ctr">
            <a:solidFill>
              <a:srgbClr val="FDFFFF"/>
            </a:solidFill>
            <a:round/>
            <a:headEnd/>
            <a:tailEnd/>
          </a:ln>
        </p:spPr>
      </p:cxnSp>
      <p:sp>
        <p:nvSpPr>
          <p:cNvPr id="63743" name="Text Box 255"/>
          <p:cNvSpPr txBox="1">
            <a:spLocks noChangeArrowheads="1"/>
          </p:cNvSpPr>
          <p:nvPr/>
        </p:nvSpPr>
        <p:spPr bwMode="auto">
          <a:xfrm>
            <a:off x="4784468" y="424934"/>
            <a:ext cx="184666" cy="369332"/>
          </a:xfrm>
          <a:prstGeom prst="rect">
            <a:avLst/>
          </a:prstGeom>
          <a:noFill/>
          <a:ln>
            <a:noFill/>
          </a:ln>
          <a:effectLst/>
          <a:extLst/>
        </p:spPr>
        <p:txBody>
          <a:bodyPr wrap="none" anchor="ctr">
            <a:spAutoFit/>
          </a:bodyPr>
          <a:lstStyle/>
          <a:p>
            <a:pPr algn="ctr">
              <a:spcBef>
                <a:spcPct val="50000"/>
              </a:spcBef>
              <a:defRPr/>
            </a:pPr>
            <a:endParaRPr lang="en-US" dirty="0">
              <a:effectLst>
                <a:outerShdw blurRad="38100" dist="38100" dir="2700000" algn="tl">
                  <a:srgbClr val="E00079"/>
                </a:outerShdw>
              </a:effectLst>
              <a:latin typeface="Arial" charset="0"/>
              <a:ea typeface="+mn-ea"/>
              <a:cs typeface="+mn-cs"/>
            </a:endParaRPr>
          </a:p>
        </p:txBody>
      </p:sp>
      <p:cxnSp>
        <p:nvCxnSpPr>
          <p:cNvPr id="70693" name="Straight Connector 27"/>
          <p:cNvCxnSpPr>
            <a:cxnSpLocks noChangeShapeType="1"/>
          </p:cNvCxnSpPr>
          <p:nvPr/>
        </p:nvCxnSpPr>
        <p:spPr bwMode="auto">
          <a:xfrm>
            <a:off x="0" y="0"/>
            <a:ext cx="457200" cy="0"/>
          </a:xfrm>
          <a:prstGeom prst="line">
            <a:avLst/>
          </a:prstGeom>
          <a:noFill/>
          <a:ln w="0" algn="ctr">
            <a:solidFill>
              <a:srgbClr val="FEFFFF"/>
            </a:solidFill>
            <a:round/>
            <a:headEnd/>
            <a:tailEnd/>
          </a:ln>
        </p:spPr>
      </p:cxnSp>
      <p:cxnSp>
        <p:nvCxnSpPr>
          <p:cNvPr id="70695" name="Straight Connector 28"/>
          <p:cNvCxnSpPr>
            <a:cxnSpLocks noChangeShapeType="1"/>
          </p:cNvCxnSpPr>
          <p:nvPr/>
        </p:nvCxnSpPr>
        <p:spPr bwMode="auto">
          <a:xfrm>
            <a:off x="0" y="0"/>
            <a:ext cx="457200" cy="0"/>
          </a:xfrm>
          <a:prstGeom prst="line">
            <a:avLst/>
          </a:prstGeom>
          <a:noFill/>
          <a:ln w="0" algn="ctr">
            <a:solidFill>
              <a:srgbClr val="FEFFFF"/>
            </a:solidFill>
            <a:round/>
            <a:headEnd/>
            <a:tailEnd/>
          </a:ln>
        </p:spPr>
      </p:cxnSp>
      <p:sp>
        <p:nvSpPr>
          <p:cNvPr id="9" name="Rectangle 2"/>
          <p:cNvSpPr txBox="1">
            <a:spLocks noChangeArrowheads="1"/>
          </p:cNvSpPr>
          <p:nvPr/>
        </p:nvSpPr>
        <p:spPr>
          <a:xfrm>
            <a:off x="411164" y="369890"/>
            <a:ext cx="8691562" cy="776287"/>
          </a:xfrm>
          <a:prstGeom prst="rect">
            <a:avLst/>
          </a:prstGeom>
        </p:spPr>
        <p:txBody>
          <a:bodyPr/>
          <a:lstStyle/>
          <a:p>
            <a:pPr algn="l" eaLnBrk="0" hangingPunct="0">
              <a:defRPr/>
            </a:pPr>
            <a:r>
              <a:rPr lang="en-US" sz="2400" b="1" kern="0" dirty="0" smtClean="0">
                <a:solidFill>
                  <a:schemeClr val="tx1"/>
                </a:solidFill>
                <a:latin typeface="+mj-lt"/>
                <a:cs typeface="+mj-cs"/>
              </a:rPr>
              <a:t>New agents: Stroke, systemic embolism vs warfarin</a:t>
            </a:r>
            <a:endParaRPr lang="en-US" sz="2400" b="1" kern="0" dirty="0">
              <a:solidFill>
                <a:schemeClr val="tx1"/>
              </a:solidFill>
              <a:latin typeface="+mj-lt"/>
              <a:cs typeface="+mj-cs"/>
            </a:endParaRPr>
          </a:p>
        </p:txBody>
      </p:sp>
      <p:cxnSp>
        <p:nvCxnSpPr>
          <p:cNvPr id="70697" name="Straight Connector 29"/>
          <p:cNvCxnSpPr>
            <a:cxnSpLocks noChangeShapeType="1"/>
          </p:cNvCxnSpPr>
          <p:nvPr/>
        </p:nvCxnSpPr>
        <p:spPr bwMode="auto">
          <a:xfrm>
            <a:off x="0" y="0"/>
            <a:ext cx="457200" cy="0"/>
          </a:xfrm>
          <a:prstGeom prst="line">
            <a:avLst/>
          </a:prstGeom>
          <a:noFill/>
          <a:ln w="0" algn="ctr">
            <a:solidFill>
              <a:srgbClr val="FEFFFF"/>
            </a:solidFill>
            <a:round/>
            <a:headEnd/>
            <a:tailEnd/>
          </a:ln>
        </p:spPr>
      </p:cxnSp>
      <p:cxnSp>
        <p:nvCxnSpPr>
          <p:cNvPr id="70699" name="Straight Connector 30"/>
          <p:cNvCxnSpPr>
            <a:cxnSpLocks noChangeShapeType="1"/>
          </p:cNvCxnSpPr>
          <p:nvPr/>
        </p:nvCxnSpPr>
        <p:spPr bwMode="auto">
          <a:xfrm>
            <a:off x="0" y="0"/>
            <a:ext cx="457200" cy="0"/>
          </a:xfrm>
          <a:prstGeom prst="line">
            <a:avLst/>
          </a:prstGeom>
          <a:noFill/>
          <a:ln w="0" algn="ctr">
            <a:solidFill>
              <a:srgbClr val="FEFFFF"/>
            </a:solidFill>
            <a:round/>
            <a:headEnd/>
            <a:tailEnd/>
          </a:ln>
        </p:spPr>
      </p:cxnSp>
      <p:cxnSp>
        <p:nvCxnSpPr>
          <p:cNvPr id="70701" name="Straight Connector 31"/>
          <p:cNvCxnSpPr>
            <a:cxnSpLocks noChangeShapeType="1"/>
          </p:cNvCxnSpPr>
          <p:nvPr/>
        </p:nvCxnSpPr>
        <p:spPr bwMode="auto">
          <a:xfrm>
            <a:off x="0" y="0"/>
            <a:ext cx="457200" cy="0"/>
          </a:xfrm>
          <a:prstGeom prst="line">
            <a:avLst/>
          </a:prstGeom>
          <a:noFill/>
          <a:ln w="0" algn="ctr">
            <a:solidFill>
              <a:srgbClr val="FEFFFF"/>
            </a:solidFill>
            <a:round/>
            <a:headEnd/>
            <a:tailEnd/>
          </a:ln>
        </p:spPr>
      </p:cxnSp>
      <p:cxnSp>
        <p:nvCxnSpPr>
          <p:cNvPr id="70703" name="Straight Connector 32"/>
          <p:cNvCxnSpPr>
            <a:cxnSpLocks noChangeShapeType="1"/>
          </p:cNvCxnSpPr>
          <p:nvPr/>
        </p:nvCxnSpPr>
        <p:spPr bwMode="auto">
          <a:xfrm>
            <a:off x="0" y="0"/>
            <a:ext cx="457200" cy="0"/>
          </a:xfrm>
          <a:prstGeom prst="line">
            <a:avLst/>
          </a:prstGeom>
          <a:noFill/>
          <a:ln w="0" algn="ctr">
            <a:solidFill>
              <a:srgbClr val="FEFFFF"/>
            </a:solidFill>
            <a:round/>
            <a:headEnd/>
            <a:tailEnd/>
          </a:ln>
        </p:spPr>
      </p:cxnSp>
      <p:cxnSp>
        <p:nvCxnSpPr>
          <p:cNvPr id="70705" name="Straight Connector 33"/>
          <p:cNvCxnSpPr>
            <a:cxnSpLocks noChangeShapeType="1"/>
          </p:cNvCxnSpPr>
          <p:nvPr/>
        </p:nvCxnSpPr>
        <p:spPr bwMode="auto">
          <a:xfrm>
            <a:off x="0" y="0"/>
            <a:ext cx="457200" cy="0"/>
          </a:xfrm>
          <a:prstGeom prst="line">
            <a:avLst/>
          </a:prstGeom>
          <a:noFill/>
          <a:ln w="0" algn="ctr">
            <a:solidFill>
              <a:srgbClr val="FEFFFF"/>
            </a:solidFill>
            <a:round/>
            <a:headEnd/>
            <a:tailEnd/>
          </a:ln>
        </p:spPr>
      </p:cxnSp>
      <p:cxnSp>
        <p:nvCxnSpPr>
          <p:cNvPr id="70707" name="Straight Connector 34"/>
          <p:cNvCxnSpPr>
            <a:cxnSpLocks noChangeShapeType="1"/>
          </p:cNvCxnSpPr>
          <p:nvPr/>
        </p:nvCxnSpPr>
        <p:spPr bwMode="auto">
          <a:xfrm>
            <a:off x="0" y="0"/>
            <a:ext cx="457200" cy="0"/>
          </a:xfrm>
          <a:prstGeom prst="line">
            <a:avLst/>
          </a:prstGeom>
          <a:noFill/>
          <a:ln w="0" algn="ctr">
            <a:solidFill>
              <a:srgbClr val="FEFFFF"/>
            </a:solidFill>
            <a:round/>
            <a:headEnd/>
            <a:tailEnd/>
          </a:ln>
        </p:spPr>
      </p:cxnSp>
      <p:cxnSp>
        <p:nvCxnSpPr>
          <p:cNvPr id="70709" name="Straight Connector 35"/>
          <p:cNvCxnSpPr>
            <a:cxnSpLocks noChangeShapeType="1"/>
          </p:cNvCxnSpPr>
          <p:nvPr/>
        </p:nvCxnSpPr>
        <p:spPr bwMode="auto">
          <a:xfrm>
            <a:off x="0" y="0"/>
            <a:ext cx="457200" cy="0"/>
          </a:xfrm>
          <a:prstGeom prst="line">
            <a:avLst/>
          </a:prstGeom>
          <a:noFill/>
          <a:ln w="0" algn="ctr">
            <a:solidFill>
              <a:srgbClr val="FEFFFF"/>
            </a:solidFill>
            <a:round/>
            <a:headEnd/>
            <a:tailEnd/>
          </a:ln>
        </p:spPr>
      </p:cxnSp>
      <p:cxnSp>
        <p:nvCxnSpPr>
          <p:cNvPr id="70711" name="Straight Connector 36"/>
          <p:cNvCxnSpPr>
            <a:cxnSpLocks noChangeShapeType="1"/>
          </p:cNvCxnSpPr>
          <p:nvPr/>
        </p:nvCxnSpPr>
        <p:spPr bwMode="auto">
          <a:xfrm>
            <a:off x="0" y="0"/>
            <a:ext cx="457200" cy="0"/>
          </a:xfrm>
          <a:prstGeom prst="line">
            <a:avLst/>
          </a:prstGeom>
          <a:noFill/>
          <a:ln w="0" algn="ctr">
            <a:solidFill>
              <a:srgbClr val="FEFFFF"/>
            </a:solidFill>
            <a:round/>
            <a:headEnd/>
            <a:tailEnd/>
          </a:ln>
        </p:spPr>
      </p:cxnSp>
      <p:cxnSp>
        <p:nvCxnSpPr>
          <p:cNvPr id="70713" name="Straight Connector 37"/>
          <p:cNvCxnSpPr>
            <a:cxnSpLocks noChangeShapeType="1"/>
          </p:cNvCxnSpPr>
          <p:nvPr/>
        </p:nvCxnSpPr>
        <p:spPr bwMode="auto">
          <a:xfrm>
            <a:off x="0" y="0"/>
            <a:ext cx="457200" cy="0"/>
          </a:xfrm>
          <a:prstGeom prst="line">
            <a:avLst/>
          </a:prstGeom>
          <a:noFill/>
          <a:ln w="0" algn="ctr">
            <a:solidFill>
              <a:srgbClr val="FEFFFF"/>
            </a:solidFill>
            <a:round/>
            <a:headEnd/>
            <a:tailEnd/>
          </a:ln>
        </p:spPr>
      </p:cxnSp>
      <p:cxnSp>
        <p:nvCxnSpPr>
          <p:cNvPr id="70715" name="Straight Connector 38"/>
          <p:cNvCxnSpPr>
            <a:cxnSpLocks noChangeShapeType="1"/>
          </p:cNvCxnSpPr>
          <p:nvPr/>
        </p:nvCxnSpPr>
        <p:spPr bwMode="auto">
          <a:xfrm>
            <a:off x="0" y="0"/>
            <a:ext cx="457200" cy="0"/>
          </a:xfrm>
          <a:prstGeom prst="line">
            <a:avLst/>
          </a:prstGeom>
          <a:noFill/>
          <a:ln w="0" algn="ctr">
            <a:solidFill>
              <a:srgbClr val="FEFFFF"/>
            </a:solidFill>
            <a:round/>
            <a:headEnd/>
            <a:tailEnd/>
          </a:ln>
        </p:spPr>
      </p:cxnSp>
      <p:cxnSp>
        <p:nvCxnSpPr>
          <p:cNvPr id="70717" name="Straight Connector 39"/>
          <p:cNvCxnSpPr>
            <a:cxnSpLocks noChangeShapeType="1"/>
          </p:cNvCxnSpPr>
          <p:nvPr/>
        </p:nvCxnSpPr>
        <p:spPr bwMode="auto">
          <a:xfrm>
            <a:off x="0" y="0"/>
            <a:ext cx="457200" cy="0"/>
          </a:xfrm>
          <a:prstGeom prst="line">
            <a:avLst/>
          </a:prstGeom>
          <a:noFill/>
          <a:ln w="0" algn="ctr">
            <a:solidFill>
              <a:srgbClr val="FEFFFF"/>
            </a:solidFill>
            <a:round/>
            <a:headEnd/>
            <a:tailEnd/>
          </a:ln>
        </p:spPr>
      </p:cxnSp>
      <p:cxnSp>
        <p:nvCxnSpPr>
          <p:cNvPr id="70719" name="Straight Connector 40"/>
          <p:cNvCxnSpPr>
            <a:cxnSpLocks noChangeShapeType="1"/>
          </p:cNvCxnSpPr>
          <p:nvPr/>
        </p:nvCxnSpPr>
        <p:spPr bwMode="auto">
          <a:xfrm>
            <a:off x="0" y="0"/>
            <a:ext cx="457200" cy="0"/>
          </a:xfrm>
          <a:prstGeom prst="line">
            <a:avLst/>
          </a:prstGeom>
          <a:noFill/>
          <a:ln w="0" algn="ctr">
            <a:solidFill>
              <a:srgbClr val="FEFFFF"/>
            </a:solidFill>
            <a:round/>
            <a:headEnd/>
            <a:tailEnd/>
          </a:ln>
        </p:spPr>
      </p:cxnSp>
      <p:cxnSp>
        <p:nvCxnSpPr>
          <p:cNvPr id="70721" name="Straight Connector 41"/>
          <p:cNvCxnSpPr>
            <a:cxnSpLocks noChangeShapeType="1"/>
          </p:cNvCxnSpPr>
          <p:nvPr/>
        </p:nvCxnSpPr>
        <p:spPr bwMode="auto">
          <a:xfrm>
            <a:off x="0" y="0"/>
            <a:ext cx="0" cy="457200"/>
          </a:xfrm>
          <a:prstGeom prst="line">
            <a:avLst/>
          </a:prstGeom>
          <a:noFill/>
          <a:ln w="0" algn="ctr">
            <a:solidFill>
              <a:srgbClr val="FDFFFF"/>
            </a:solidFill>
            <a:round/>
            <a:headEnd/>
            <a:tailEnd/>
          </a:ln>
        </p:spPr>
      </p:cxnSp>
      <p:sp>
        <p:nvSpPr>
          <p:cNvPr id="70722" name="AutoShape 2"/>
          <p:cNvSpPr>
            <a:spLocks noChangeAspect="1" noChangeArrowheads="1"/>
          </p:cNvSpPr>
          <p:nvPr/>
        </p:nvSpPr>
        <p:spPr bwMode="auto">
          <a:xfrm>
            <a:off x="276225" y="2543175"/>
            <a:ext cx="3898900" cy="2363788"/>
          </a:xfrm>
          <a:prstGeom prst="rect">
            <a:avLst/>
          </a:prstGeom>
          <a:noFill/>
          <a:ln w="9525">
            <a:noFill/>
            <a:miter lim="800000"/>
            <a:headEnd/>
            <a:tailEnd/>
          </a:ln>
        </p:spPr>
        <p:txBody>
          <a:bodyPr/>
          <a:lstStyle/>
          <a:p>
            <a:pPr algn="ctr">
              <a:spcBef>
                <a:spcPct val="50000"/>
              </a:spcBef>
            </a:pPr>
            <a:endParaRPr lang="en-GB" dirty="0"/>
          </a:p>
        </p:txBody>
      </p:sp>
      <p:cxnSp>
        <p:nvCxnSpPr>
          <p:cNvPr id="70723" name="Straight Connector 44"/>
          <p:cNvCxnSpPr>
            <a:cxnSpLocks noChangeShapeType="1"/>
          </p:cNvCxnSpPr>
          <p:nvPr/>
        </p:nvCxnSpPr>
        <p:spPr bwMode="auto">
          <a:xfrm>
            <a:off x="5662677" y="4278705"/>
            <a:ext cx="1152000" cy="0"/>
          </a:xfrm>
          <a:prstGeom prst="line">
            <a:avLst/>
          </a:prstGeom>
          <a:noFill/>
          <a:ln w="25400" algn="ctr">
            <a:solidFill>
              <a:schemeClr val="accent1"/>
            </a:solidFill>
            <a:round/>
            <a:headEnd/>
            <a:tailEnd/>
          </a:ln>
        </p:spPr>
      </p:cxnSp>
      <p:cxnSp>
        <p:nvCxnSpPr>
          <p:cNvPr id="70724" name="Straight Connector 46"/>
          <p:cNvCxnSpPr>
            <a:cxnSpLocks noChangeShapeType="1"/>
          </p:cNvCxnSpPr>
          <p:nvPr/>
        </p:nvCxnSpPr>
        <p:spPr bwMode="auto">
          <a:xfrm>
            <a:off x="6050187" y="3726611"/>
            <a:ext cx="1074810" cy="0"/>
          </a:xfrm>
          <a:prstGeom prst="line">
            <a:avLst/>
          </a:prstGeom>
          <a:noFill/>
          <a:ln w="25400" algn="ctr">
            <a:solidFill>
              <a:schemeClr val="accent1"/>
            </a:solidFill>
            <a:round/>
            <a:headEnd/>
            <a:tailEnd/>
          </a:ln>
        </p:spPr>
      </p:cxnSp>
      <p:graphicFrame>
        <p:nvGraphicFramePr>
          <p:cNvPr id="53" name="Group 302"/>
          <p:cNvGraphicFramePr>
            <a:graphicFrameLocks/>
          </p:cNvGraphicFramePr>
          <p:nvPr/>
        </p:nvGraphicFramePr>
        <p:xfrm>
          <a:off x="1" y="1588134"/>
          <a:ext cx="5006008" cy="2962276"/>
        </p:xfrm>
        <a:graphic>
          <a:graphicData uri="http://schemas.openxmlformats.org/drawingml/2006/table">
            <a:tbl>
              <a:tblPr/>
              <a:tblGrid>
                <a:gridCol w="1907666"/>
                <a:gridCol w="789813"/>
                <a:gridCol w="822960"/>
                <a:gridCol w="1485569"/>
              </a:tblGrid>
              <a:tr h="69384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600" b="1" i="0" u="none" strike="noStrike" cap="none" normalizeH="0" baseline="0" dirty="0" smtClean="0">
                          <a:ln>
                            <a:noFill/>
                          </a:ln>
                          <a:solidFill>
                            <a:schemeClr val="tx1"/>
                          </a:solidFill>
                          <a:effectLst/>
                          <a:latin typeface="+mj-lt"/>
                          <a:ea typeface="MS PGothic" pitchFamily="34" charset="-128"/>
                          <a:cs typeface="Tahoma" pitchFamily="34" charset="0"/>
                        </a:rPr>
                        <a:t>SSE vs warfarin </a:t>
                      </a:r>
                      <a:r>
                        <a:rPr kumimoji="0" lang="en-GB" sz="1400" b="1" i="0" u="none" strike="noStrike" cap="none" normalizeH="0" baseline="0" dirty="0" smtClean="0">
                          <a:ln>
                            <a:noFill/>
                          </a:ln>
                          <a:solidFill>
                            <a:schemeClr val="tx1"/>
                          </a:solidFill>
                          <a:effectLst/>
                          <a:latin typeface="+mj-lt"/>
                          <a:ea typeface="MS PGothic" pitchFamily="34" charset="-128"/>
                          <a:cs typeface="Tahoma" pitchFamily="34" charset="0"/>
                        </a:rPr>
                        <a:t>(ITT population)</a:t>
                      </a:r>
                      <a:endParaRPr kumimoji="0" lang="en-US" sz="1400" b="1" i="0" u="none" strike="noStrike" cap="none" normalizeH="0" baseline="0" dirty="0" smtClean="0">
                        <a:ln>
                          <a:noFill/>
                        </a:ln>
                        <a:solidFill>
                          <a:schemeClr val="tx1"/>
                        </a:solidFill>
                        <a:effectLst/>
                        <a:latin typeface="+mj-lt"/>
                        <a:ea typeface="MS PGothic" pitchFamily="34" charset="-128"/>
                        <a:cs typeface="Tahoma" pitchFamily="34" charset="0"/>
                      </a:endParaRPr>
                    </a:p>
                  </a:txBody>
                  <a:tcPr marL="90000" marR="90000" marT="46800" marB="46800" anchor="ctr" horzOverflow="overflow">
                    <a:lnL cap="flat">
                      <a:noFill/>
                    </a:lnL>
                    <a:lnR cap="flat">
                      <a:noFill/>
                    </a:lnR>
                    <a:lnT w="19050" cap="flat" cmpd="sng" algn="ctr">
                      <a:solidFill>
                        <a:schemeClr val="accent1"/>
                      </a:solidFill>
                      <a:prstDash val="solid"/>
                      <a:round/>
                      <a:headEnd type="none" w="med" len="med"/>
                      <a:tailEnd type="none" w="lg" len="sm"/>
                    </a:lnT>
                    <a:lnB w="19050" cap="flat" cmpd="sng" algn="ctr">
                      <a:solidFill>
                        <a:schemeClr val="accent1"/>
                      </a:solidFill>
                      <a:prstDash val="solid"/>
                      <a:round/>
                      <a:headEnd type="none" w="med" len="med"/>
                      <a:tailEnd type="none" w="lg" len="sm"/>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GB" sz="1600" b="1" i="0" u="none" strike="noStrike" cap="none" normalizeH="0" baseline="0" dirty="0" smtClean="0">
                          <a:ln>
                            <a:noFill/>
                          </a:ln>
                          <a:solidFill>
                            <a:schemeClr val="tx1"/>
                          </a:solidFill>
                          <a:effectLst/>
                          <a:latin typeface="+mj-lt"/>
                          <a:ea typeface="MS PGothic" pitchFamily="34" charset="-128"/>
                          <a:cs typeface="Tahoma" pitchFamily="34" charset="0"/>
                        </a:rPr>
                        <a:t>%/yr</a:t>
                      </a:r>
                      <a:endParaRPr kumimoji="0" lang="en-US" sz="1600" b="1" i="0" u="none" strike="noStrike" cap="none" normalizeH="0" baseline="0" dirty="0" smtClean="0">
                        <a:ln>
                          <a:noFill/>
                        </a:ln>
                        <a:solidFill>
                          <a:schemeClr val="tx1"/>
                        </a:solidFill>
                        <a:effectLst/>
                        <a:latin typeface="+mj-lt"/>
                        <a:ea typeface="MS PGothic" pitchFamily="34" charset="-128"/>
                        <a:cs typeface="Tahoma" pitchFamily="34" charset="0"/>
                      </a:endParaRPr>
                    </a:p>
                  </a:txBody>
                  <a:tcPr marL="90000" marR="90000" marT="46800" marB="46800" anchor="ctr" horzOverflow="overflow">
                    <a:lnL cap="flat">
                      <a:noFill/>
                    </a:lnL>
                    <a:lnR cap="flat">
                      <a:noFill/>
                    </a:lnR>
                    <a:lnT w="19050" cap="flat" cmpd="sng" algn="ctr">
                      <a:solidFill>
                        <a:schemeClr val="accent1"/>
                      </a:solidFill>
                      <a:prstDash val="solid"/>
                      <a:round/>
                      <a:headEnd type="none" w="med" len="med"/>
                      <a:tailEnd type="none" w="lg" len="sm"/>
                    </a:lnT>
                    <a:lnB w="19050" cap="flat" cmpd="sng" algn="ctr">
                      <a:solidFill>
                        <a:schemeClr val="accent1"/>
                      </a:solidFill>
                      <a:prstDash val="solid"/>
                      <a:round/>
                      <a:headEnd type="none" w="med" len="med"/>
                      <a:tailEnd type="none" w="lg" len="sm"/>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mj-lt"/>
                          <a:ea typeface="MS PGothic" pitchFamily="34" charset="-128"/>
                          <a:cs typeface="Tahoma" pitchFamily="34" charset="0"/>
                        </a:rPr>
                        <a:t>Warfarin</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GB" sz="1400" b="1" i="0" u="none" strike="noStrike" cap="none" normalizeH="0" baseline="0" dirty="0" smtClean="0">
                          <a:ln>
                            <a:noFill/>
                          </a:ln>
                          <a:solidFill>
                            <a:schemeClr val="tx1"/>
                          </a:solidFill>
                          <a:effectLst/>
                          <a:latin typeface="+mj-lt"/>
                          <a:ea typeface="MS PGothic" pitchFamily="34" charset="-128"/>
                          <a:cs typeface="Tahoma" pitchFamily="34" charset="0"/>
                        </a:rPr>
                        <a:t>%/yr</a:t>
                      </a:r>
                      <a:endParaRPr kumimoji="0" lang="en-US" sz="1400" b="1" i="0" u="none" strike="noStrike" cap="none" normalizeH="0" baseline="0" dirty="0" smtClean="0">
                        <a:ln>
                          <a:noFill/>
                        </a:ln>
                        <a:solidFill>
                          <a:schemeClr val="tx1"/>
                        </a:solidFill>
                        <a:effectLst/>
                        <a:latin typeface="+mj-lt"/>
                        <a:ea typeface="MS PGothic" pitchFamily="34" charset="-128"/>
                        <a:cs typeface="Tahoma" pitchFamily="34" charset="0"/>
                      </a:endParaRPr>
                    </a:p>
                  </a:txBody>
                  <a:tcPr marL="90000" marR="90000" marT="46800" marB="46800" anchor="ctr" horzOverflow="overflow">
                    <a:lnL cap="flat">
                      <a:noFill/>
                    </a:lnL>
                    <a:lnR cap="flat">
                      <a:noFill/>
                    </a:lnR>
                    <a:lnT w="19050" cap="flat" cmpd="sng" algn="ctr">
                      <a:solidFill>
                        <a:schemeClr val="accent1"/>
                      </a:solidFill>
                      <a:prstDash val="solid"/>
                      <a:round/>
                      <a:headEnd type="none" w="med" len="med"/>
                      <a:tailEnd type="none" w="lg" len="sm"/>
                    </a:lnT>
                    <a:lnB w="19050" cap="flat" cmpd="sng" algn="ctr">
                      <a:solidFill>
                        <a:schemeClr val="accent1"/>
                      </a:solidFill>
                      <a:prstDash val="solid"/>
                      <a:round/>
                      <a:headEnd type="none" w="med" len="med"/>
                      <a:tailEnd type="none" w="lg" len="sm"/>
                    </a:lnB>
                    <a:lnTlToBr>
                      <a:noFill/>
                    </a:lnTlToBr>
                    <a:lnBlToTr>
                      <a:noFill/>
                    </a:lnBlToTr>
                    <a:noFill/>
                  </a:tcPr>
                </a:tc>
                <a:tc>
                  <a:txBody>
                    <a:bodyPr/>
                    <a:lstStyle/>
                    <a:p>
                      <a:pPr algn="ctr"/>
                      <a:r>
                        <a:rPr lang="en-GB" sz="1600" b="1" dirty="0" smtClean="0"/>
                        <a:t>HR</a:t>
                      </a:r>
                    </a:p>
                    <a:p>
                      <a:pPr algn="ctr"/>
                      <a:r>
                        <a:rPr lang="en-GB" sz="1600" b="1" dirty="0" smtClean="0"/>
                        <a:t>(95% CI)</a:t>
                      </a:r>
                      <a:endParaRPr lang="en-US" sz="1600" b="1" dirty="0"/>
                    </a:p>
                  </a:txBody>
                  <a:tcPr marL="90000" marR="90000" marT="46800" marB="46800" anchor="ctr" horzOverflow="overflow">
                    <a:lnL cap="flat">
                      <a:noFill/>
                    </a:lnL>
                    <a:lnR cap="flat">
                      <a:noFill/>
                    </a:lnR>
                    <a:lnT w="19050" cap="flat" cmpd="sng" algn="ctr">
                      <a:solidFill>
                        <a:schemeClr val="accent1"/>
                      </a:solidFill>
                      <a:prstDash val="solid"/>
                      <a:round/>
                      <a:headEnd type="none" w="med" len="med"/>
                      <a:tailEnd type="none" w="lg" len="sm"/>
                    </a:lnT>
                    <a:lnB w="19050" cap="flat" cmpd="sng" algn="ctr">
                      <a:solidFill>
                        <a:schemeClr val="accent1"/>
                      </a:solidFill>
                      <a:prstDash val="solid"/>
                      <a:round/>
                      <a:headEnd type="none" w="med" len="med"/>
                      <a:tailEnd type="none" w="lg" len="sm"/>
                    </a:lnB>
                    <a:lnTlToBr>
                      <a:noFill/>
                    </a:lnTlToBr>
                    <a:lnBlToTr>
                      <a:noFill/>
                    </a:lnBlToTr>
                    <a:noFill/>
                  </a:tcPr>
                </a:tc>
              </a:tr>
              <a:tr h="56710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dirty="0" smtClean="0">
                          <a:solidFill>
                            <a:schemeClr val="accent6"/>
                          </a:solidFill>
                        </a:rPr>
                        <a:t>Dabigatran 150 mg</a:t>
                      </a:r>
                    </a:p>
                  </a:txBody>
                  <a:tcPr anchor="ctr">
                    <a:lnL cap="flat">
                      <a:noFill/>
                    </a:lnL>
                    <a:lnR w="12700" cap="flat" cmpd="sng" algn="ctr">
                      <a:solidFill>
                        <a:schemeClr val="bg1"/>
                      </a:solidFill>
                      <a:prstDash val="solid"/>
                      <a:round/>
                      <a:headEnd type="none" w="med" len="med"/>
                      <a:tailEnd type="none" w="med" len="med"/>
                    </a:lnR>
                    <a:lnT w="19050" cap="flat" cmpd="sng" algn="ctr">
                      <a:solidFill>
                        <a:schemeClr val="accent1"/>
                      </a:solidFill>
                      <a:prstDash val="solid"/>
                      <a:round/>
                      <a:headEnd type="none" w="med" len="med"/>
                      <a:tailEnd type="none" w="lg" len="sm"/>
                    </a:lnT>
                    <a:lnB cap="flat">
                      <a:noFill/>
                    </a:lnB>
                    <a:lnTlToBr>
                      <a:noFill/>
                    </a:lnTlToBr>
                    <a:lnBlToTr>
                      <a:noFill/>
                    </a:lnBlToTr>
                    <a:solidFill>
                      <a:srgbClr val="EAEAEA"/>
                    </a:solidFill>
                  </a:tcPr>
                </a:tc>
                <a:tc>
                  <a:txBody>
                    <a:bodyPr/>
                    <a:lstStyle/>
                    <a:p>
                      <a:pPr algn="ctr"/>
                      <a:r>
                        <a:rPr lang="en-GB" sz="1400" b="0" dirty="0" smtClean="0">
                          <a:solidFill>
                            <a:schemeClr val="accent6"/>
                          </a:solidFill>
                        </a:rPr>
                        <a:t>1.11</a:t>
                      </a:r>
                      <a:endParaRPr lang="en-GB" sz="1400" b="0" dirty="0">
                        <a:solidFill>
                          <a:schemeClr val="accent6"/>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accent1"/>
                      </a:solidFill>
                      <a:prstDash val="solid"/>
                      <a:round/>
                      <a:headEnd type="none" w="med" len="med"/>
                      <a:tailEnd type="none" w="lg" len="sm"/>
                    </a:lnT>
                    <a:lnB cap="flat">
                      <a:noFill/>
                    </a:lnB>
                    <a:lnTlToBr>
                      <a:noFill/>
                    </a:lnTlToBr>
                    <a:lnBlToTr>
                      <a:noFill/>
                    </a:lnBlToTr>
                    <a:solidFill>
                      <a:srgbClr val="EAEAEA"/>
                    </a:solidFill>
                  </a:tcPr>
                </a:tc>
                <a:tc>
                  <a:txBody>
                    <a:bodyPr/>
                    <a:lstStyle/>
                    <a:p>
                      <a:pPr algn="ctr"/>
                      <a:r>
                        <a:rPr lang="en-GB" sz="1400" b="0" dirty="0" smtClean="0">
                          <a:solidFill>
                            <a:schemeClr val="accent6"/>
                          </a:solidFill>
                        </a:rPr>
                        <a:t>1.71</a:t>
                      </a:r>
                      <a:endParaRPr lang="en-GB" sz="1400" b="0" dirty="0">
                        <a:solidFill>
                          <a:schemeClr val="accent6"/>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accent1"/>
                      </a:solidFill>
                      <a:prstDash val="solid"/>
                      <a:round/>
                      <a:headEnd type="none" w="med" len="med"/>
                      <a:tailEnd type="none" w="lg" len="sm"/>
                    </a:lnT>
                    <a:lnB cap="flat">
                      <a:noFill/>
                    </a:lnB>
                    <a:lnTlToBr>
                      <a:noFill/>
                    </a:lnTlToBr>
                    <a:lnBlToTr>
                      <a:noFill/>
                    </a:lnBlToTr>
                    <a:solidFill>
                      <a:srgbClr val="EAEAEA"/>
                    </a:solidFill>
                  </a:tcPr>
                </a:tc>
                <a:tc>
                  <a:txBody>
                    <a:bodyPr/>
                    <a:lstStyle/>
                    <a:p>
                      <a:pPr algn="ctr"/>
                      <a:r>
                        <a:rPr lang="en-GB" sz="1400" b="0" dirty="0" smtClean="0">
                          <a:solidFill>
                            <a:schemeClr val="accent6"/>
                          </a:solidFill>
                        </a:rPr>
                        <a:t>0.65 (0.52-0.81)</a:t>
                      </a:r>
                      <a:endParaRPr lang="en-GB" sz="1400" b="0" dirty="0">
                        <a:solidFill>
                          <a:schemeClr val="accent6"/>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accent1"/>
                      </a:solidFill>
                      <a:prstDash val="solid"/>
                      <a:round/>
                      <a:headEnd type="none" w="med" len="med"/>
                      <a:tailEnd type="none" w="lg" len="sm"/>
                    </a:lnT>
                    <a:lnB cap="flat">
                      <a:noFill/>
                    </a:lnB>
                    <a:lnTlToBr>
                      <a:noFill/>
                    </a:lnTlToBr>
                    <a:lnBlToTr>
                      <a:noFill/>
                    </a:lnBlToTr>
                    <a:solidFill>
                      <a:srgbClr val="EAEAEA"/>
                    </a:solidFill>
                  </a:tcPr>
                </a:tc>
              </a:tr>
              <a:tr h="567107">
                <a:tc>
                  <a:txBody>
                    <a:bodyPr/>
                    <a:lstStyle/>
                    <a:p>
                      <a:r>
                        <a:rPr lang="en-GB" sz="1400" b="0" dirty="0" smtClean="0">
                          <a:solidFill>
                            <a:schemeClr val="accent6"/>
                          </a:solidFill>
                        </a:rPr>
                        <a:t>Dabigatran</a:t>
                      </a:r>
                      <a:r>
                        <a:rPr lang="en-GB" sz="1400" b="0" baseline="0" dirty="0" smtClean="0">
                          <a:solidFill>
                            <a:schemeClr val="accent6"/>
                          </a:solidFill>
                        </a:rPr>
                        <a:t> 110 mg</a:t>
                      </a:r>
                      <a:endParaRPr lang="en-GB" sz="1400" b="0" dirty="0">
                        <a:solidFill>
                          <a:schemeClr val="accent6"/>
                        </a:solidFill>
                      </a:endParaRPr>
                    </a:p>
                  </a:txBody>
                  <a:tcPr anchor="ctr">
                    <a:lnL cap="flat">
                      <a:noFill/>
                    </a:lnL>
                    <a:lnR w="12700" cap="flat" cmpd="sng" algn="ctr">
                      <a:solidFill>
                        <a:schemeClr val="bg1"/>
                      </a:solidFill>
                      <a:prstDash val="solid"/>
                      <a:round/>
                      <a:headEnd type="none" w="med" len="med"/>
                      <a:tailEnd type="none" w="med" len="med"/>
                    </a:lnR>
                    <a:lnT cap="flat">
                      <a:noFill/>
                    </a:lnT>
                    <a:lnB w="19050" cap="flat" cmpd="sng" algn="ctr">
                      <a:noFill/>
                      <a:prstDash val="solid"/>
                      <a:round/>
                      <a:headEnd type="none" w="med" len="med"/>
                      <a:tailEnd type="none" w="lg" len="sm"/>
                    </a:lnB>
                    <a:lnTlToBr>
                      <a:noFill/>
                    </a:lnTlToBr>
                    <a:lnBlToTr>
                      <a:noFill/>
                    </a:lnBlToTr>
                    <a:solidFill>
                      <a:schemeClr val="bg1"/>
                    </a:solidFill>
                  </a:tcPr>
                </a:tc>
                <a:tc>
                  <a:txBody>
                    <a:bodyPr/>
                    <a:lstStyle/>
                    <a:p>
                      <a:pPr algn="ctr"/>
                      <a:r>
                        <a:rPr lang="en-GB" sz="1400" b="0" dirty="0" smtClean="0">
                          <a:solidFill>
                            <a:schemeClr val="accent6"/>
                          </a:solidFill>
                        </a:rPr>
                        <a:t>1.54</a:t>
                      </a:r>
                      <a:endParaRPr lang="en-GB" sz="1400" b="0" dirty="0">
                        <a:solidFill>
                          <a:schemeClr val="accent6"/>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cap="flat">
                      <a:noFill/>
                    </a:lnT>
                    <a:lnB w="19050" cap="flat" cmpd="sng" algn="ctr">
                      <a:noFill/>
                      <a:prstDash val="solid"/>
                      <a:round/>
                      <a:headEnd type="none" w="med" len="med"/>
                      <a:tailEnd type="none" w="lg" len="sm"/>
                    </a:lnB>
                    <a:lnTlToBr>
                      <a:noFill/>
                    </a:lnTlToBr>
                    <a:lnBlToTr>
                      <a:noFill/>
                    </a:lnBlToTr>
                    <a:solidFill>
                      <a:schemeClr val="bg1"/>
                    </a:solidFill>
                  </a:tcPr>
                </a:tc>
                <a:tc>
                  <a:txBody>
                    <a:bodyPr/>
                    <a:lstStyle/>
                    <a:p>
                      <a:pPr algn="ctr"/>
                      <a:r>
                        <a:rPr lang="en-GB" sz="1400" b="0" dirty="0" smtClean="0">
                          <a:solidFill>
                            <a:schemeClr val="accent6"/>
                          </a:solidFill>
                        </a:rPr>
                        <a:t>1.71</a:t>
                      </a:r>
                      <a:endParaRPr lang="en-GB" sz="1400" b="0" dirty="0">
                        <a:solidFill>
                          <a:schemeClr val="accent6"/>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cap="flat">
                      <a:noFill/>
                    </a:lnT>
                    <a:lnB w="19050" cap="flat" cmpd="sng" algn="ctr">
                      <a:noFill/>
                      <a:prstDash val="solid"/>
                      <a:round/>
                      <a:headEnd type="none" w="med" len="med"/>
                      <a:tailEnd type="none" w="lg" len="sm"/>
                    </a:lnB>
                    <a:lnTlToBr>
                      <a:noFill/>
                    </a:lnTlToBr>
                    <a:lnBlToTr>
                      <a:noFill/>
                    </a:lnBlToTr>
                    <a:solidFill>
                      <a:schemeClr val="bg1"/>
                    </a:solidFill>
                  </a:tcPr>
                </a:tc>
                <a:tc>
                  <a:txBody>
                    <a:bodyPr/>
                    <a:lstStyle/>
                    <a:p>
                      <a:pPr algn="ctr"/>
                      <a:r>
                        <a:rPr lang="en-GB" sz="1400" b="0" dirty="0" smtClean="0">
                          <a:solidFill>
                            <a:schemeClr val="accent6"/>
                          </a:solidFill>
                        </a:rPr>
                        <a:t>0.90 (0.74-1.10)</a:t>
                      </a:r>
                      <a:endParaRPr lang="en-GB" sz="1400" b="0" dirty="0">
                        <a:solidFill>
                          <a:schemeClr val="accent6"/>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cap="flat">
                      <a:noFill/>
                    </a:lnT>
                    <a:lnB w="19050" cap="flat" cmpd="sng" algn="ctr">
                      <a:noFill/>
                      <a:prstDash val="solid"/>
                      <a:round/>
                      <a:headEnd type="none" w="med" len="med"/>
                      <a:tailEnd type="none" w="lg" len="sm"/>
                    </a:lnB>
                    <a:lnTlToBr>
                      <a:noFill/>
                    </a:lnTlToBr>
                    <a:lnBlToTr>
                      <a:noFill/>
                    </a:lnBlToTr>
                    <a:solidFill>
                      <a:schemeClr val="bg1"/>
                    </a:solidFill>
                  </a:tcPr>
                </a:tc>
              </a:tr>
              <a:tr h="567107">
                <a:tc>
                  <a:txBody>
                    <a:bodyPr/>
                    <a:lstStyle/>
                    <a:p>
                      <a:r>
                        <a:rPr lang="en-GB" sz="1400" b="0" dirty="0" smtClean="0">
                          <a:solidFill>
                            <a:schemeClr val="accent6"/>
                          </a:solidFill>
                        </a:rPr>
                        <a:t>Rivaroxaban</a:t>
                      </a:r>
                      <a:endParaRPr lang="en-GB" sz="1400" b="0" dirty="0">
                        <a:solidFill>
                          <a:schemeClr val="accent6"/>
                        </a:solidFill>
                      </a:endParaRPr>
                    </a:p>
                  </a:txBody>
                  <a:tcPr anchor="ctr">
                    <a:lnL cap="flat">
                      <a:noFill/>
                    </a:lnL>
                    <a:lnR w="12700" cap="flat" cmpd="sng" algn="ctr">
                      <a:solidFill>
                        <a:schemeClr val="bg1"/>
                      </a:solidFill>
                      <a:prstDash val="solid"/>
                      <a:round/>
                      <a:headEnd type="none" w="med" len="med"/>
                      <a:tailEnd type="none" w="med" len="med"/>
                    </a:lnR>
                    <a:lnT cap="flat">
                      <a:noFill/>
                    </a:lnT>
                    <a:lnB w="19050" cap="flat" cmpd="sng" algn="ctr">
                      <a:noFill/>
                      <a:prstDash val="solid"/>
                      <a:round/>
                      <a:headEnd type="none" w="med" len="med"/>
                      <a:tailEnd type="none" w="lg" len="sm"/>
                    </a:lnB>
                    <a:lnTlToBr>
                      <a:noFill/>
                    </a:lnTlToBr>
                    <a:lnBlToTr>
                      <a:noFill/>
                    </a:lnBlToTr>
                    <a:solidFill>
                      <a:srgbClr val="EAEAEA"/>
                    </a:solidFill>
                  </a:tcPr>
                </a:tc>
                <a:tc>
                  <a:txBody>
                    <a:bodyPr/>
                    <a:lstStyle/>
                    <a:p>
                      <a:pPr algn="ctr"/>
                      <a:r>
                        <a:rPr lang="en-GB" sz="1400" b="0" dirty="0" smtClean="0">
                          <a:solidFill>
                            <a:schemeClr val="accent6"/>
                          </a:solidFill>
                        </a:rPr>
                        <a:t>2.1</a:t>
                      </a:r>
                      <a:endParaRPr lang="en-GB" sz="1400" b="0" dirty="0">
                        <a:solidFill>
                          <a:schemeClr val="accent6"/>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cap="flat">
                      <a:noFill/>
                    </a:lnT>
                    <a:lnB w="19050" cap="flat" cmpd="sng" algn="ctr">
                      <a:noFill/>
                      <a:prstDash val="solid"/>
                      <a:round/>
                      <a:headEnd type="none" w="med" len="med"/>
                      <a:tailEnd type="none" w="lg" len="sm"/>
                    </a:lnB>
                    <a:lnTlToBr>
                      <a:noFill/>
                    </a:lnTlToBr>
                    <a:lnBlToTr>
                      <a:noFill/>
                    </a:lnBlToTr>
                    <a:solidFill>
                      <a:srgbClr val="EAEAEA"/>
                    </a:solidFill>
                  </a:tcPr>
                </a:tc>
                <a:tc>
                  <a:txBody>
                    <a:bodyPr/>
                    <a:lstStyle/>
                    <a:p>
                      <a:pPr algn="ctr"/>
                      <a:r>
                        <a:rPr lang="en-GB" sz="1400" b="0" dirty="0" smtClean="0">
                          <a:solidFill>
                            <a:schemeClr val="accent6"/>
                          </a:solidFill>
                        </a:rPr>
                        <a:t>2.4</a:t>
                      </a:r>
                      <a:endParaRPr lang="en-GB" sz="1400" b="0" dirty="0">
                        <a:solidFill>
                          <a:schemeClr val="accent6"/>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cap="flat">
                      <a:noFill/>
                    </a:lnT>
                    <a:lnB w="19050" cap="flat" cmpd="sng" algn="ctr">
                      <a:noFill/>
                      <a:prstDash val="solid"/>
                      <a:round/>
                      <a:headEnd type="none" w="med" len="med"/>
                      <a:tailEnd type="none" w="lg" len="sm"/>
                    </a:lnB>
                    <a:lnTlToBr>
                      <a:noFill/>
                    </a:lnTlToBr>
                    <a:lnBlToTr>
                      <a:noFill/>
                    </a:lnBlToTr>
                    <a:solidFill>
                      <a:srgbClr val="EAEAEA"/>
                    </a:solidFill>
                  </a:tcPr>
                </a:tc>
                <a:tc>
                  <a:txBody>
                    <a:bodyPr/>
                    <a:lstStyle/>
                    <a:p>
                      <a:pPr algn="ctr"/>
                      <a:r>
                        <a:rPr lang="en-GB" sz="1400" b="0" dirty="0" smtClean="0">
                          <a:solidFill>
                            <a:schemeClr val="accent6"/>
                          </a:solidFill>
                        </a:rPr>
                        <a:t>0.88 (0.75-1.03)</a:t>
                      </a:r>
                      <a:endParaRPr lang="en-GB" sz="1400" b="0" dirty="0">
                        <a:solidFill>
                          <a:schemeClr val="accent6"/>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cap="flat">
                      <a:noFill/>
                    </a:lnT>
                    <a:lnB w="19050" cap="flat" cmpd="sng" algn="ctr">
                      <a:noFill/>
                      <a:prstDash val="solid"/>
                      <a:round/>
                      <a:headEnd type="none" w="med" len="med"/>
                      <a:tailEnd type="none" w="lg" len="sm"/>
                    </a:lnB>
                    <a:lnTlToBr>
                      <a:noFill/>
                    </a:lnTlToBr>
                    <a:lnBlToTr>
                      <a:noFill/>
                    </a:lnBlToTr>
                    <a:solidFill>
                      <a:srgbClr val="EAEAEA"/>
                    </a:solidFill>
                  </a:tcPr>
                </a:tc>
              </a:tr>
              <a:tr h="56710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dirty="0" smtClean="0">
                          <a:solidFill>
                            <a:schemeClr val="tx1"/>
                          </a:solidFill>
                        </a:rPr>
                        <a:t>Apixaban</a:t>
                      </a:r>
                    </a:p>
                  </a:txBody>
                  <a:tcPr anchor="ctr">
                    <a:lnL cap="flat">
                      <a:noFill/>
                    </a:lnL>
                    <a:lnR w="12700" cap="flat" cmpd="sng" algn="ctr">
                      <a:solidFill>
                        <a:schemeClr val="bg1"/>
                      </a:solidFill>
                      <a:prstDash val="solid"/>
                      <a:round/>
                      <a:headEnd type="none" w="med" len="med"/>
                      <a:tailEnd type="none" w="med" len="med"/>
                    </a:lnR>
                    <a:lnT cap="flat">
                      <a:noFill/>
                    </a:lnT>
                    <a:lnB w="19050" cap="flat" cmpd="sng" algn="ctr">
                      <a:solidFill>
                        <a:schemeClr val="accent1"/>
                      </a:solidFill>
                      <a:prstDash val="solid"/>
                      <a:round/>
                      <a:headEnd type="none" w="med" len="med"/>
                      <a:tailEnd type="none" w="lg" len="sm"/>
                    </a:lnB>
                    <a:lnTlToBr>
                      <a:noFill/>
                    </a:lnTlToBr>
                    <a:lnBlToTr>
                      <a:noFill/>
                    </a:lnBlToTr>
                    <a:solidFill>
                      <a:schemeClr val="bg1"/>
                    </a:solidFill>
                  </a:tcPr>
                </a:tc>
                <a:tc>
                  <a:txBody>
                    <a:bodyPr/>
                    <a:lstStyle/>
                    <a:p>
                      <a:pPr algn="ctr"/>
                      <a:r>
                        <a:rPr lang="en-GB" sz="1400" b="0" dirty="0" smtClean="0">
                          <a:solidFill>
                            <a:schemeClr val="accent6"/>
                          </a:solidFill>
                        </a:rPr>
                        <a:t>1.27</a:t>
                      </a:r>
                      <a:endParaRPr lang="en-GB" sz="1400" b="0" dirty="0">
                        <a:solidFill>
                          <a:schemeClr val="accent6"/>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cap="flat">
                      <a:noFill/>
                    </a:lnT>
                    <a:lnB w="19050" cap="flat" cmpd="sng" algn="ctr">
                      <a:solidFill>
                        <a:schemeClr val="accent1"/>
                      </a:solidFill>
                      <a:prstDash val="solid"/>
                      <a:round/>
                      <a:headEnd type="none" w="med" len="med"/>
                      <a:tailEnd type="none" w="lg" len="sm"/>
                    </a:lnB>
                    <a:lnTlToBr>
                      <a:noFill/>
                    </a:lnTlToBr>
                    <a:lnBlToTr>
                      <a:noFill/>
                    </a:lnBlToTr>
                    <a:solidFill>
                      <a:schemeClr val="bg1"/>
                    </a:solidFill>
                  </a:tcPr>
                </a:tc>
                <a:tc>
                  <a:txBody>
                    <a:bodyPr/>
                    <a:lstStyle/>
                    <a:p>
                      <a:pPr algn="ctr"/>
                      <a:r>
                        <a:rPr lang="en-GB" sz="1400" b="0" dirty="0" smtClean="0">
                          <a:solidFill>
                            <a:schemeClr val="accent6"/>
                          </a:solidFill>
                        </a:rPr>
                        <a:t>1.60</a:t>
                      </a:r>
                      <a:endParaRPr lang="en-GB" sz="1400" b="0" dirty="0">
                        <a:solidFill>
                          <a:schemeClr val="accent6"/>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cap="flat">
                      <a:noFill/>
                    </a:lnT>
                    <a:lnB w="19050" cap="flat" cmpd="sng" algn="ctr">
                      <a:solidFill>
                        <a:schemeClr val="accent1"/>
                      </a:solidFill>
                      <a:prstDash val="solid"/>
                      <a:round/>
                      <a:headEnd type="none" w="med" len="med"/>
                      <a:tailEnd type="none" w="lg" len="sm"/>
                    </a:lnB>
                    <a:lnTlToBr>
                      <a:noFill/>
                    </a:lnTlToBr>
                    <a:lnBlToTr>
                      <a:noFill/>
                    </a:lnBlToTr>
                    <a:solidFill>
                      <a:schemeClr val="bg1"/>
                    </a:solidFill>
                  </a:tcPr>
                </a:tc>
                <a:tc>
                  <a:txBody>
                    <a:bodyPr/>
                    <a:lstStyle/>
                    <a:p>
                      <a:pPr algn="ctr"/>
                      <a:r>
                        <a:rPr lang="en-GB" sz="1400" b="0" dirty="0" smtClean="0">
                          <a:solidFill>
                            <a:schemeClr val="accent6"/>
                          </a:solidFill>
                        </a:rPr>
                        <a:t>0.79 (0.66-0.95)</a:t>
                      </a:r>
                      <a:endParaRPr lang="en-GB" sz="1400" b="0" dirty="0">
                        <a:solidFill>
                          <a:schemeClr val="accent6"/>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cap="flat">
                      <a:noFill/>
                    </a:lnT>
                    <a:lnB w="19050" cap="flat" cmpd="sng" algn="ctr">
                      <a:solidFill>
                        <a:schemeClr val="accent1"/>
                      </a:solidFill>
                      <a:prstDash val="solid"/>
                      <a:round/>
                      <a:headEnd type="none" w="med" len="med"/>
                      <a:tailEnd type="none" w="lg" len="sm"/>
                    </a:lnB>
                    <a:lnTlToBr>
                      <a:noFill/>
                    </a:lnTlToBr>
                    <a:lnBlToTr>
                      <a:noFill/>
                    </a:lnBlToTr>
                    <a:solidFill>
                      <a:schemeClr val="bg1"/>
                    </a:solidFill>
                  </a:tcPr>
                </a:tc>
              </a:tr>
            </a:tbl>
          </a:graphicData>
        </a:graphic>
      </p:graphicFrame>
      <p:cxnSp>
        <p:nvCxnSpPr>
          <p:cNvPr id="59" name="Straight Connector 46"/>
          <p:cNvCxnSpPr>
            <a:cxnSpLocks noChangeShapeType="1"/>
          </p:cNvCxnSpPr>
          <p:nvPr/>
        </p:nvCxnSpPr>
        <p:spPr bwMode="auto">
          <a:xfrm>
            <a:off x="6021060" y="3157268"/>
            <a:ext cx="1406362" cy="0"/>
          </a:xfrm>
          <a:prstGeom prst="line">
            <a:avLst/>
          </a:prstGeom>
          <a:noFill/>
          <a:ln w="25400" algn="ctr">
            <a:solidFill>
              <a:schemeClr val="accent1"/>
            </a:solidFill>
            <a:round/>
            <a:headEnd/>
            <a:tailEnd/>
          </a:ln>
        </p:spPr>
      </p:cxnSp>
      <p:cxnSp>
        <p:nvCxnSpPr>
          <p:cNvPr id="60" name="Straight Connector 46"/>
          <p:cNvCxnSpPr>
            <a:cxnSpLocks noChangeShapeType="1"/>
          </p:cNvCxnSpPr>
          <p:nvPr/>
        </p:nvCxnSpPr>
        <p:spPr bwMode="auto">
          <a:xfrm>
            <a:off x="5103757" y="2594931"/>
            <a:ext cx="1152000" cy="0"/>
          </a:xfrm>
          <a:prstGeom prst="line">
            <a:avLst/>
          </a:prstGeom>
          <a:noFill/>
          <a:ln w="25400" algn="ctr">
            <a:solidFill>
              <a:schemeClr val="accent1"/>
            </a:solidFill>
            <a:round/>
            <a:headEnd/>
            <a:tailEnd/>
          </a:ln>
        </p:spPr>
      </p:cxnSp>
      <p:sp>
        <p:nvSpPr>
          <p:cNvPr id="65" name="Rectangle 64"/>
          <p:cNvSpPr/>
          <p:nvPr/>
        </p:nvSpPr>
        <p:spPr bwMode="auto">
          <a:xfrm>
            <a:off x="5587505" y="2539037"/>
            <a:ext cx="108000" cy="108000"/>
          </a:xfrm>
          <a:prstGeom prst="rect">
            <a:avLst/>
          </a:prstGeom>
          <a:solidFill>
            <a:schemeClr val="accent1"/>
          </a:solidFill>
          <a:ln w="12700" cmpd="sng">
            <a:noFill/>
            <a:round/>
            <a:headEnd/>
            <a:tailEnd/>
          </a:ln>
        </p:spPr>
        <p:txBody>
          <a:bodyPr rtlCol="0" anchor="ctr"/>
          <a:lstStyle/>
          <a:p>
            <a:pPr algn="ctr"/>
            <a:endParaRPr lang="en-US" dirty="0"/>
          </a:p>
        </p:txBody>
      </p:sp>
      <p:sp>
        <p:nvSpPr>
          <p:cNvPr id="66" name="Rectangle 65"/>
          <p:cNvSpPr/>
          <p:nvPr/>
        </p:nvSpPr>
        <p:spPr bwMode="auto">
          <a:xfrm>
            <a:off x="6584935" y="3104237"/>
            <a:ext cx="108000" cy="108000"/>
          </a:xfrm>
          <a:prstGeom prst="rect">
            <a:avLst/>
          </a:prstGeom>
          <a:solidFill>
            <a:schemeClr val="accent1"/>
          </a:solidFill>
          <a:ln w="12700" cmpd="sng">
            <a:noFill/>
            <a:round/>
            <a:headEnd/>
            <a:tailEnd/>
          </a:ln>
        </p:spPr>
        <p:txBody>
          <a:bodyPr rtlCol="0" anchor="ctr"/>
          <a:lstStyle/>
          <a:p>
            <a:pPr algn="ctr"/>
            <a:endParaRPr lang="en-US" dirty="0"/>
          </a:p>
        </p:txBody>
      </p:sp>
      <p:sp>
        <p:nvSpPr>
          <p:cNvPr id="67" name="Rectangle 66"/>
          <p:cNvSpPr/>
          <p:nvPr/>
        </p:nvSpPr>
        <p:spPr bwMode="auto">
          <a:xfrm>
            <a:off x="6524439" y="3672611"/>
            <a:ext cx="108000" cy="108000"/>
          </a:xfrm>
          <a:prstGeom prst="rect">
            <a:avLst/>
          </a:prstGeom>
          <a:solidFill>
            <a:schemeClr val="accent1"/>
          </a:solidFill>
          <a:ln w="12700" cmpd="sng">
            <a:noFill/>
            <a:round/>
            <a:headEnd/>
            <a:tailEnd/>
          </a:ln>
        </p:spPr>
        <p:txBody>
          <a:bodyPr rtlCol="0" anchor="ctr"/>
          <a:lstStyle/>
          <a:p>
            <a:pPr algn="ctr"/>
            <a:endParaRPr lang="en-US" dirty="0"/>
          </a:p>
        </p:txBody>
      </p:sp>
      <p:sp>
        <p:nvSpPr>
          <p:cNvPr id="68" name="Rectangle 67"/>
          <p:cNvSpPr/>
          <p:nvPr/>
        </p:nvSpPr>
        <p:spPr bwMode="auto">
          <a:xfrm>
            <a:off x="6157408" y="4224705"/>
            <a:ext cx="108000" cy="108000"/>
          </a:xfrm>
          <a:prstGeom prst="rect">
            <a:avLst/>
          </a:prstGeom>
          <a:solidFill>
            <a:schemeClr val="accent1"/>
          </a:solidFill>
          <a:ln w="12700" cmpd="sng">
            <a:noFill/>
            <a:round/>
            <a:headEnd/>
            <a:tailEnd/>
          </a:ln>
        </p:spPr>
        <p:txBody>
          <a:bodyPr rtlCol="0" anchor="ctr"/>
          <a:lstStyle/>
          <a:p>
            <a:pPr algn="ctr"/>
            <a:endParaRPr lang="en-US" dirty="0"/>
          </a:p>
        </p:txBody>
      </p:sp>
      <p:sp>
        <p:nvSpPr>
          <p:cNvPr id="69" name="Text Box 134"/>
          <p:cNvSpPr txBox="1">
            <a:spLocks noChangeArrowheads="1"/>
          </p:cNvSpPr>
          <p:nvPr/>
        </p:nvSpPr>
        <p:spPr bwMode="auto">
          <a:xfrm>
            <a:off x="15238" y="6223819"/>
            <a:ext cx="6478721" cy="600140"/>
          </a:xfrm>
          <a:prstGeom prst="rect">
            <a:avLst/>
          </a:prstGeom>
          <a:noFill/>
          <a:ln w="25400" algn="ctr">
            <a:noFill/>
            <a:miter lim="800000"/>
            <a:headEnd/>
            <a:tailEnd/>
          </a:ln>
        </p:spPr>
        <p:txBody>
          <a:bodyPr wrap="square" lIns="91414" tIns="45708" rIns="91414" bIns="45708">
            <a:spAutoFit/>
          </a:bodyPr>
          <a:lstStyle/>
          <a:p>
            <a:pPr algn="l" eaLnBrk="0" hangingPunct="0">
              <a:spcBef>
                <a:spcPts val="0"/>
              </a:spcBef>
            </a:pPr>
            <a:r>
              <a:rPr lang="en-US" sz="1100" b="1" dirty="0" smtClean="0">
                <a:solidFill>
                  <a:schemeClr val="tx1"/>
                </a:solidFill>
              </a:rPr>
              <a:t>1.</a:t>
            </a:r>
            <a:r>
              <a:rPr lang="en-US" sz="1100" dirty="0" smtClean="0">
                <a:solidFill>
                  <a:schemeClr val="tx1"/>
                </a:solidFill>
              </a:rPr>
              <a:t> Connolly SJ </a:t>
            </a:r>
            <a:r>
              <a:rPr lang="en-US" sz="1100" i="1" dirty="0" smtClean="0">
                <a:solidFill>
                  <a:schemeClr val="tx1"/>
                </a:solidFill>
              </a:rPr>
              <a:t>et al. N Engl J Med </a:t>
            </a:r>
            <a:r>
              <a:rPr lang="en-US" sz="1100" dirty="0" smtClean="0">
                <a:solidFill>
                  <a:schemeClr val="tx1"/>
                </a:solidFill>
              </a:rPr>
              <a:t>2009;361:1139–51; </a:t>
            </a:r>
            <a:r>
              <a:rPr lang="en-US" sz="1100" b="1" dirty="0" smtClean="0">
                <a:solidFill>
                  <a:schemeClr val="tx1"/>
                </a:solidFill>
              </a:rPr>
              <a:t>2. </a:t>
            </a:r>
            <a:r>
              <a:rPr lang="en-US" sz="1100" dirty="0" smtClean="0">
                <a:solidFill>
                  <a:schemeClr val="tx1"/>
                </a:solidFill>
              </a:rPr>
              <a:t>Connolly SJ </a:t>
            </a:r>
            <a:r>
              <a:rPr lang="en-US" sz="1100" i="1" dirty="0" smtClean="0">
                <a:solidFill>
                  <a:schemeClr val="tx1"/>
                </a:solidFill>
              </a:rPr>
              <a:t>et al. N Engl J Med </a:t>
            </a:r>
            <a:r>
              <a:rPr lang="en-US" sz="1100" dirty="0" smtClean="0">
                <a:solidFill>
                  <a:schemeClr val="tx1"/>
                </a:solidFill>
              </a:rPr>
              <a:t>2010;363:1875–1876; </a:t>
            </a:r>
            <a:r>
              <a:rPr lang="en-US" sz="1100" b="1" dirty="0" smtClean="0">
                <a:solidFill>
                  <a:schemeClr val="tx1"/>
                </a:solidFill>
              </a:rPr>
              <a:t>3.</a:t>
            </a:r>
            <a:r>
              <a:rPr lang="en-US" sz="1100" dirty="0" smtClean="0">
                <a:solidFill>
                  <a:schemeClr val="tx1"/>
                </a:solidFill>
              </a:rPr>
              <a:t> </a:t>
            </a:r>
            <a:r>
              <a:rPr lang="en-GB" sz="1100" dirty="0" smtClean="0">
                <a:solidFill>
                  <a:schemeClr val="tx1"/>
                </a:solidFill>
              </a:rPr>
              <a:t>Patel MR </a:t>
            </a:r>
            <a:r>
              <a:rPr lang="en-GB" sz="1100" i="1" dirty="0" smtClean="0">
                <a:solidFill>
                  <a:schemeClr val="tx1"/>
                </a:solidFill>
              </a:rPr>
              <a:t>et al. </a:t>
            </a:r>
            <a:r>
              <a:rPr lang="en-US" sz="1100" i="1" dirty="0" smtClean="0">
                <a:solidFill>
                  <a:srgbClr val="00498B"/>
                </a:solidFill>
              </a:rPr>
              <a:t>NEJM </a:t>
            </a:r>
            <a:r>
              <a:rPr lang="en-US" sz="1100" dirty="0" smtClean="0">
                <a:solidFill>
                  <a:srgbClr val="00498B"/>
                </a:solidFill>
              </a:rPr>
              <a:t>2011;365:883–91 and Supplementary Appendix;</a:t>
            </a:r>
          </a:p>
          <a:p>
            <a:pPr algn="l" eaLnBrk="0" hangingPunct="0">
              <a:spcBef>
                <a:spcPts val="0"/>
              </a:spcBef>
            </a:pPr>
            <a:r>
              <a:rPr lang="en-US" sz="1100" b="1" dirty="0" smtClean="0">
                <a:solidFill>
                  <a:schemeClr val="tx1"/>
                </a:solidFill>
              </a:rPr>
              <a:t>4.</a:t>
            </a:r>
            <a:r>
              <a:rPr lang="en-US" sz="1100" dirty="0" smtClean="0">
                <a:solidFill>
                  <a:schemeClr val="tx1"/>
                </a:solidFill>
              </a:rPr>
              <a:t> </a:t>
            </a:r>
            <a:r>
              <a:rPr lang="da-DK" sz="1100" dirty="0" smtClean="0">
                <a:solidFill>
                  <a:srgbClr val="00498B"/>
                </a:solidFill>
              </a:rPr>
              <a:t>Granger </a:t>
            </a:r>
            <a:r>
              <a:rPr lang="da-DK" sz="1100" i="1" dirty="0" smtClean="0">
                <a:solidFill>
                  <a:srgbClr val="00498B"/>
                </a:solidFill>
              </a:rPr>
              <a:t>et al. N Eng J Med </a:t>
            </a:r>
            <a:r>
              <a:rPr lang="da-DK" sz="1100" dirty="0" smtClean="0">
                <a:solidFill>
                  <a:srgbClr val="00498B"/>
                </a:solidFill>
              </a:rPr>
              <a:t>2011;365:981-92.</a:t>
            </a:r>
            <a:endParaRPr lang="en-GB" sz="1100" dirty="0">
              <a:solidFill>
                <a:schemeClr val="tx1"/>
              </a:solidFill>
            </a:endParaRPr>
          </a:p>
        </p:txBody>
      </p:sp>
      <p:sp>
        <p:nvSpPr>
          <p:cNvPr id="70" name="Text Box 54"/>
          <p:cNvSpPr txBox="1">
            <a:spLocks noChangeArrowheads="1"/>
          </p:cNvSpPr>
          <p:nvPr/>
        </p:nvSpPr>
        <p:spPr bwMode="auto">
          <a:xfrm>
            <a:off x="28575" y="5471160"/>
            <a:ext cx="5913120" cy="461610"/>
          </a:xfrm>
          <a:prstGeom prst="rect">
            <a:avLst/>
          </a:prstGeom>
          <a:noFill/>
          <a:ln w="25400" algn="ctr">
            <a:noFill/>
            <a:miter lim="800000"/>
            <a:headEnd/>
            <a:tailEnd/>
          </a:ln>
        </p:spPr>
        <p:txBody>
          <a:bodyPr wrap="square" lIns="91384" tIns="45693" rIns="91384" bIns="45693" anchor="b">
            <a:spAutoFit/>
          </a:bodyPr>
          <a:lstStyle/>
          <a:p>
            <a:pPr algn="l" eaLnBrk="0" hangingPunct="0"/>
            <a:r>
              <a:rPr lang="en-US" sz="1200" dirty="0" smtClean="0">
                <a:solidFill>
                  <a:srgbClr val="00498B"/>
                </a:solidFill>
              </a:rPr>
              <a:t>Clinical Trial Data for information only - no clinical conclusions should be drawn. Please refer to individual product SPCs for further information.</a:t>
            </a:r>
            <a:endParaRPr lang="en-GB" sz="1200" dirty="0">
              <a:solidFill>
                <a:srgbClr val="00498B"/>
              </a:solidFill>
            </a:endParaRPr>
          </a:p>
        </p:txBody>
      </p:sp>
      <p:sp>
        <p:nvSpPr>
          <p:cNvPr id="48" name="Text Box 54"/>
          <p:cNvSpPr txBox="1">
            <a:spLocks noChangeArrowheads="1"/>
          </p:cNvSpPr>
          <p:nvPr/>
        </p:nvSpPr>
        <p:spPr bwMode="auto">
          <a:xfrm>
            <a:off x="5282566" y="4924108"/>
            <a:ext cx="3937635" cy="307722"/>
          </a:xfrm>
          <a:prstGeom prst="rect">
            <a:avLst/>
          </a:prstGeom>
          <a:noFill/>
          <a:ln w="25400" algn="ctr">
            <a:noFill/>
            <a:miter lim="800000"/>
            <a:headEnd/>
            <a:tailEnd/>
          </a:ln>
        </p:spPr>
        <p:txBody>
          <a:bodyPr wrap="square" lIns="91384" tIns="45693" rIns="91384" bIns="45693" anchor="b">
            <a:spAutoFit/>
          </a:bodyPr>
          <a:lstStyle/>
          <a:p>
            <a:pPr algn="l" eaLnBrk="0" hangingPunct="0"/>
            <a:r>
              <a:rPr lang="en-US" sz="1400" dirty="0" smtClean="0">
                <a:solidFill>
                  <a:srgbClr val="00498B"/>
                </a:solidFill>
              </a:rPr>
              <a:t>Favours new orals        Favours warfarin                   </a:t>
            </a:r>
            <a:endParaRPr lang="en-GB" sz="1400" dirty="0">
              <a:solidFill>
                <a:srgbClr val="00498B"/>
              </a:solidFill>
            </a:endParaRPr>
          </a:p>
        </p:txBody>
      </p:sp>
      <p:sp>
        <p:nvSpPr>
          <p:cNvPr id="52" name="Text Box 6"/>
          <p:cNvSpPr txBox="1">
            <a:spLocks noChangeArrowheads="1"/>
          </p:cNvSpPr>
          <p:nvPr/>
        </p:nvSpPr>
        <p:spPr bwMode="auto">
          <a:xfrm>
            <a:off x="4795471" y="4613277"/>
            <a:ext cx="465137" cy="371513"/>
          </a:xfrm>
          <a:prstGeom prst="rect">
            <a:avLst/>
          </a:prstGeom>
          <a:noFill/>
          <a:ln w="9525">
            <a:noFill/>
            <a:miter lim="800000"/>
            <a:headEnd/>
            <a:tailEnd/>
          </a:ln>
        </p:spPr>
        <p:txBody>
          <a:bodyPr lIns="90000" tIns="46800" rIns="90000" bIns="46800">
            <a:spAutoFit/>
          </a:bodyPr>
          <a:lstStyle/>
          <a:p>
            <a:pPr algn="ctr" eaLnBrk="0" hangingPunct="0"/>
            <a:r>
              <a:rPr lang="en-GB" dirty="0">
                <a:solidFill>
                  <a:srgbClr val="00498B"/>
                </a:solidFill>
              </a:rPr>
              <a:t>0.5</a:t>
            </a:r>
          </a:p>
        </p:txBody>
      </p:sp>
      <p:sp>
        <p:nvSpPr>
          <p:cNvPr id="55" name="Line 19"/>
          <p:cNvSpPr>
            <a:spLocks noChangeShapeType="1"/>
          </p:cNvSpPr>
          <p:nvPr/>
        </p:nvSpPr>
        <p:spPr bwMode="auto">
          <a:xfrm>
            <a:off x="7019702" y="1588135"/>
            <a:ext cx="0" cy="2947354"/>
          </a:xfrm>
          <a:prstGeom prst="line">
            <a:avLst/>
          </a:prstGeom>
          <a:noFill/>
          <a:ln w="19050">
            <a:solidFill>
              <a:srgbClr val="00498B"/>
            </a:solidFill>
            <a:round/>
            <a:headEnd/>
            <a:tailEnd/>
          </a:ln>
        </p:spPr>
        <p:txBody>
          <a:bodyPr lIns="91414" tIns="45708" rIns="91414" bIns="45708" anchor="ctr"/>
          <a:lstStyle/>
          <a:p>
            <a:endParaRPr lang="en-US" dirty="0"/>
          </a:p>
        </p:txBody>
      </p:sp>
      <p:sp>
        <p:nvSpPr>
          <p:cNvPr id="56" name="Line 20"/>
          <p:cNvSpPr>
            <a:spLocks noChangeShapeType="1"/>
          </p:cNvSpPr>
          <p:nvPr/>
        </p:nvSpPr>
        <p:spPr bwMode="auto">
          <a:xfrm>
            <a:off x="5036490" y="4539947"/>
            <a:ext cx="3964573" cy="514"/>
          </a:xfrm>
          <a:prstGeom prst="line">
            <a:avLst/>
          </a:prstGeom>
          <a:noFill/>
          <a:ln w="19050">
            <a:solidFill>
              <a:srgbClr val="00498B"/>
            </a:solidFill>
            <a:round/>
            <a:headEnd/>
            <a:tailEnd/>
          </a:ln>
        </p:spPr>
        <p:txBody>
          <a:bodyPr lIns="91414" tIns="45708" rIns="91414" bIns="45708" anchor="ctr"/>
          <a:lstStyle/>
          <a:p>
            <a:endParaRPr lang="en-US" dirty="0"/>
          </a:p>
        </p:txBody>
      </p:sp>
      <p:sp>
        <p:nvSpPr>
          <p:cNvPr id="57" name="Line 22"/>
          <p:cNvSpPr>
            <a:spLocks noChangeShapeType="1"/>
          </p:cNvSpPr>
          <p:nvPr/>
        </p:nvSpPr>
        <p:spPr bwMode="auto">
          <a:xfrm>
            <a:off x="5036490" y="4535488"/>
            <a:ext cx="0" cy="68262"/>
          </a:xfrm>
          <a:prstGeom prst="line">
            <a:avLst/>
          </a:prstGeom>
          <a:noFill/>
          <a:ln w="19050">
            <a:solidFill>
              <a:srgbClr val="00498B"/>
            </a:solidFill>
            <a:round/>
            <a:headEnd/>
            <a:tailEnd/>
          </a:ln>
        </p:spPr>
        <p:txBody>
          <a:bodyPr lIns="91414" tIns="45708" rIns="91414" bIns="45708" anchor="ctr"/>
          <a:lstStyle/>
          <a:p>
            <a:endParaRPr lang="en-US" dirty="0"/>
          </a:p>
        </p:txBody>
      </p:sp>
      <p:sp>
        <p:nvSpPr>
          <p:cNvPr id="58" name="Line 43"/>
          <p:cNvSpPr>
            <a:spLocks noChangeShapeType="1"/>
          </p:cNvSpPr>
          <p:nvPr/>
        </p:nvSpPr>
        <p:spPr bwMode="auto">
          <a:xfrm>
            <a:off x="6228046" y="4535488"/>
            <a:ext cx="0" cy="68262"/>
          </a:xfrm>
          <a:prstGeom prst="line">
            <a:avLst/>
          </a:prstGeom>
          <a:noFill/>
          <a:ln w="19050">
            <a:solidFill>
              <a:srgbClr val="00498B"/>
            </a:solidFill>
            <a:round/>
            <a:headEnd/>
            <a:tailEnd/>
          </a:ln>
        </p:spPr>
        <p:txBody>
          <a:bodyPr lIns="91414" tIns="45708" rIns="91414" bIns="45708" anchor="ctr"/>
          <a:lstStyle/>
          <a:p>
            <a:endParaRPr lang="en-US" dirty="0"/>
          </a:p>
        </p:txBody>
      </p:sp>
      <p:sp>
        <p:nvSpPr>
          <p:cNvPr id="61" name="Text Box 11"/>
          <p:cNvSpPr txBox="1">
            <a:spLocks noChangeArrowheads="1"/>
          </p:cNvSpPr>
          <p:nvPr/>
        </p:nvSpPr>
        <p:spPr bwMode="auto">
          <a:xfrm>
            <a:off x="6793072" y="4623421"/>
            <a:ext cx="465137" cy="371513"/>
          </a:xfrm>
          <a:prstGeom prst="rect">
            <a:avLst/>
          </a:prstGeom>
          <a:noFill/>
          <a:ln w="9525">
            <a:noFill/>
            <a:miter lim="800000"/>
            <a:headEnd/>
            <a:tailEnd/>
          </a:ln>
        </p:spPr>
        <p:txBody>
          <a:bodyPr lIns="90000" tIns="46800" rIns="90000" bIns="46800">
            <a:spAutoFit/>
          </a:bodyPr>
          <a:lstStyle/>
          <a:p>
            <a:pPr algn="ctr" eaLnBrk="0" hangingPunct="0"/>
            <a:r>
              <a:rPr lang="en-GB" dirty="0">
                <a:solidFill>
                  <a:srgbClr val="00498B"/>
                </a:solidFill>
              </a:rPr>
              <a:t>1</a:t>
            </a:r>
          </a:p>
        </p:txBody>
      </p:sp>
      <p:sp>
        <p:nvSpPr>
          <p:cNvPr id="62" name="Line 43"/>
          <p:cNvSpPr>
            <a:spLocks noChangeShapeType="1"/>
          </p:cNvSpPr>
          <p:nvPr/>
        </p:nvSpPr>
        <p:spPr bwMode="auto">
          <a:xfrm>
            <a:off x="5834640" y="4535488"/>
            <a:ext cx="0" cy="68262"/>
          </a:xfrm>
          <a:prstGeom prst="line">
            <a:avLst/>
          </a:prstGeom>
          <a:noFill/>
          <a:ln w="19050">
            <a:solidFill>
              <a:srgbClr val="00498B"/>
            </a:solidFill>
            <a:round/>
            <a:headEnd/>
            <a:tailEnd/>
          </a:ln>
        </p:spPr>
        <p:txBody>
          <a:bodyPr lIns="91414" tIns="45708" rIns="91414" bIns="45708" anchor="ctr"/>
          <a:lstStyle/>
          <a:p>
            <a:endParaRPr lang="en-US" dirty="0"/>
          </a:p>
        </p:txBody>
      </p:sp>
      <p:sp>
        <p:nvSpPr>
          <p:cNvPr id="63" name="Line 43"/>
          <p:cNvSpPr>
            <a:spLocks noChangeShapeType="1"/>
          </p:cNvSpPr>
          <p:nvPr/>
        </p:nvSpPr>
        <p:spPr bwMode="auto">
          <a:xfrm>
            <a:off x="5435621" y="4545013"/>
            <a:ext cx="0" cy="68262"/>
          </a:xfrm>
          <a:prstGeom prst="line">
            <a:avLst/>
          </a:prstGeom>
          <a:noFill/>
          <a:ln w="19050">
            <a:solidFill>
              <a:srgbClr val="00498B"/>
            </a:solidFill>
            <a:round/>
            <a:headEnd/>
            <a:tailEnd/>
          </a:ln>
        </p:spPr>
        <p:txBody>
          <a:bodyPr lIns="91414" tIns="45708" rIns="91414" bIns="45708" anchor="ctr"/>
          <a:lstStyle/>
          <a:p>
            <a:endParaRPr lang="en-US" dirty="0"/>
          </a:p>
        </p:txBody>
      </p:sp>
      <p:sp>
        <p:nvSpPr>
          <p:cNvPr id="64" name="Line 43"/>
          <p:cNvSpPr>
            <a:spLocks noChangeShapeType="1"/>
          </p:cNvSpPr>
          <p:nvPr/>
        </p:nvSpPr>
        <p:spPr bwMode="auto">
          <a:xfrm>
            <a:off x="6630236" y="4535488"/>
            <a:ext cx="0" cy="68262"/>
          </a:xfrm>
          <a:prstGeom prst="line">
            <a:avLst/>
          </a:prstGeom>
          <a:noFill/>
          <a:ln w="19050">
            <a:solidFill>
              <a:srgbClr val="00498B"/>
            </a:solidFill>
            <a:round/>
            <a:headEnd/>
            <a:tailEnd/>
          </a:ln>
        </p:spPr>
        <p:txBody>
          <a:bodyPr lIns="91414" tIns="45708" rIns="91414" bIns="45708" anchor="ctr"/>
          <a:lstStyle/>
          <a:p>
            <a:endParaRPr lang="en-US" dirty="0"/>
          </a:p>
        </p:txBody>
      </p:sp>
      <p:sp>
        <p:nvSpPr>
          <p:cNvPr id="71" name="Line 43"/>
          <p:cNvSpPr>
            <a:spLocks noChangeShapeType="1"/>
          </p:cNvSpPr>
          <p:nvPr/>
        </p:nvSpPr>
        <p:spPr bwMode="auto">
          <a:xfrm>
            <a:off x="8223822" y="4535488"/>
            <a:ext cx="0" cy="68262"/>
          </a:xfrm>
          <a:prstGeom prst="line">
            <a:avLst/>
          </a:prstGeom>
          <a:noFill/>
          <a:ln w="19050">
            <a:solidFill>
              <a:srgbClr val="00498B"/>
            </a:solidFill>
            <a:round/>
            <a:headEnd/>
            <a:tailEnd/>
          </a:ln>
        </p:spPr>
        <p:txBody>
          <a:bodyPr lIns="91414" tIns="45708" rIns="91414" bIns="45708" anchor="ctr"/>
          <a:lstStyle/>
          <a:p>
            <a:endParaRPr lang="en-US" dirty="0"/>
          </a:p>
        </p:txBody>
      </p:sp>
      <p:sp>
        <p:nvSpPr>
          <p:cNvPr id="72" name="Line 43"/>
          <p:cNvSpPr>
            <a:spLocks noChangeShapeType="1"/>
          </p:cNvSpPr>
          <p:nvPr/>
        </p:nvSpPr>
        <p:spPr bwMode="auto">
          <a:xfrm>
            <a:off x="7826440" y="4535488"/>
            <a:ext cx="0" cy="68262"/>
          </a:xfrm>
          <a:prstGeom prst="line">
            <a:avLst/>
          </a:prstGeom>
          <a:noFill/>
          <a:ln w="19050">
            <a:solidFill>
              <a:srgbClr val="00498B"/>
            </a:solidFill>
            <a:round/>
            <a:headEnd/>
            <a:tailEnd/>
          </a:ln>
        </p:spPr>
        <p:txBody>
          <a:bodyPr lIns="91414" tIns="45708" rIns="91414" bIns="45708" anchor="ctr"/>
          <a:lstStyle/>
          <a:p>
            <a:endParaRPr lang="en-US" dirty="0"/>
          </a:p>
        </p:txBody>
      </p:sp>
      <p:sp>
        <p:nvSpPr>
          <p:cNvPr id="73" name="Line 43"/>
          <p:cNvSpPr>
            <a:spLocks noChangeShapeType="1"/>
          </p:cNvSpPr>
          <p:nvPr/>
        </p:nvSpPr>
        <p:spPr bwMode="auto">
          <a:xfrm>
            <a:off x="7427421" y="4545013"/>
            <a:ext cx="0" cy="68262"/>
          </a:xfrm>
          <a:prstGeom prst="line">
            <a:avLst/>
          </a:prstGeom>
          <a:noFill/>
          <a:ln w="19050">
            <a:solidFill>
              <a:srgbClr val="00498B"/>
            </a:solidFill>
            <a:round/>
            <a:headEnd/>
            <a:tailEnd/>
          </a:ln>
        </p:spPr>
        <p:txBody>
          <a:bodyPr lIns="91414" tIns="45708" rIns="91414" bIns="45708" anchor="ctr"/>
          <a:lstStyle/>
          <a:p>
            <a:endParaRPr lang="en-US" dirty="0"/>
          </a:p>
        </p:txBody>
      </p:sp>
      <p:sp>
        <p:nvSpPr>
          <p:cNvPr id="74" name="Line 43"/>
          <p:cNvSpPr>
            <a:spLocks noChangeShapeType="1"/>
          </p:cNvSpPr>
          <p:nvPr/>
        </p:nvSpPr>
        <p:spPr bwMode="auto">
          <a:xfrm>
            <a:off x="7020253" y="4533637"/>
            <a:ext cx="0" cy="68262"/>
          </a:xfrm>
          <a:prstGeom prst="line">
            <a:avLst/>
          </a:prstGeom>
          <a:noFill/>
          <a:ln w="19050">
            <a:solidFill>
              <a:srgbClr val="00498B"/>
            </a:solidFill>
            <a:round/>
            <a:headEnd/>
            <a:tailEnd/>
          </a:ln>
        </p:spPr>
        <p:txBody>
          <a:bodyPr lIns="91414" tIns="45708" rIns="91414" bIns="45708" anchor="ctr"/>
          <a:lstStyle/>
          <a:p>
            <a:endParaRPr lang="en-US" dirty="0"/>
          </a:p>
        </p:txBody>
      </p:sp>
      <p:sp>
        <p:nvSpPr>
          <p:cNvPr id="75" name="Line 43"/>
          <p:cNvSpPr>
            <a:spLocks noChangeShapeType="1"/>
          </p:cNvSpPr>
          <p:nvPr/>
        </p:nvSpPr>
        <p:spPr bwMode="auto">
          <a:xfrm>
            <a:off x="8617069" y="4540461"/>
            <a:ext cx="0" cy="68262"/>
          </a:xfrm>
          <a:prstGeom prst="line">
            <a:avLst/>
          </a:prstGeom>
          <a:noFill/>
          <a:ln w="19050">
            <a:solidFill>
              <a:srgbClr val="00498B"/>
            </a:solidFill>
            <a:round/>
            <a:headEnd/>
            <a:tailEnd/>
          </a:ln>
        </p:spPr>
        <p:txBody>
          <a:bodyPr lIns="91414" tIns="45708" rIns="91414" bIns="45708" anchor="ctr"/>
          <a:lstStyle/>
          <a:p>
            <a:endParaRPr lang="en-US" dirty="0"/>
          </a:p>
        </p:txBody>
      </p:sp>
      <p:sp>
        <p:nvSpPr>
          <p:cNvPr id="76" name="Line 43"/>
          <p:cNvSpPr>
            <a:spLocks noChangeShapeType="1"/>
          </p:cNvSpPr>
          <p:nvPr/>
        </p:nvSpPr>
        <p:spPr bwMode="auto">
          <a:xfrm>
            <a:off x="9001062" y="4535488"/>
            <a:ext cx="0" cy="68262"/>
          </a:xfrm>
          <a:prstGeom prst="line">
            <a:avLst/>
          </a:prstGeom>
          <a:noFill/>
          <a:ln w="19050">
            <a:solidFill>
              <a:srgbClr val="00498B"/>
            </a:solidFill>
            <a:round/>
            <a:headEnd/>
            <a:tailEnd/>
          </a:ln>
        </p:spPr>
        <p:txBody>
          <a:bodyPr lIns="91414" tIns="45708" rIns="91414" bIns="45708" anchor="ctr"/>
          <a:lstStyle/>
          <a:p>
            <a:endParaRPr lang="en-US" dirty="0"/>
          </a:p>
        </p:txBody>
      </p:sp>
      <p:sp>
        <p:nvSpPr>
          <p:cNvPr id="77" name="Text Box 6"/>
          <p:cNvSpPr txBox="1">
            <a:spLocks noChangeArrowheads="1"/>
          </p:cNvSpPr>
          <p:nvPr/>
        </p:nvSpPr>
        <p:spPr bwMode="auto">
          <a:xfrm>
            <a:off x="8768494" y="4623421"/>
            <a:ext cx="465137" cy="371513"/>
          </a:xfrm>
          <a:prstGeom prst="rect">
            <a:avLst/>
          </a:prstGeom>
          <a:noFill/>
          <a:ln w="9525">
            <a:noFill/>
            <a:miter lim="800000"/>
            <a:headEnd/>
            <a:tailEnd/>
          </a:ln>
        </p:spPr>
        <p:txBody>
          <a:bodyPr lIns="90000" tIns="46800" rIns="90000" bIns="46800">
            <a:spAutoFit/>
          </a:bodyPr>
          <a:lstStyle/>
          <a:p>
            <a:pPr algn="ctr" eaLnBrk="0" hangingPunct="0"/>
            <a:r>
              <a:rPr lang="en-GB" dirty="0">
                <a:solidFill>
                  <a:srgbClr val="00498B"/>
                </a:solidFill>
              </a:rPr>
              <a:t>1</a:t>
            </a:r>
            <a:r>
              <a:rPr lang="en-GB" dirty="0" smtClean="0">
                <a:solidFill>
                  <a:srgbClr val="00498B"/>
                </a:solidFill>
              </a:rPr>
              <a:t>.5</a:t>
            </a:r>
            <a:endParaRPr lang="en-GB" dirty="0">
              <a:solidFill>
                <a:srgbClr val="00498B"/>
              </a:solidFill>
            </a:endParaRPr>
          </a:p>
        </p:txBody>
      </p:sp>
      <p:sp>
        <p:nvSpPr>
          <p:cNvPr id="54" name="Text Box 33"/>
          <p:cNvSpPr txBox="1">
            <a:spLocks noChangeArrowheads="1"/>
          </p:cNvSpPr>
          <p:nvPr/>
        </p:nvSpPr>
        <p:spPr bwMode="auto">
          <a:xfrm>
            <a:off x="14921" y="4563873"/>
            <a:ext cx="2234225" cy="261610"/>
          </a:xfrm>
          <a:prstGeom prst="rect">
            <a:avLst/>
          </a:prstGeom>
          <a:noFill/>
          <a:ln w="9525">
            <a:noFill/>
            <a:miter lim="800000"/>
            <a:headEnd/>
            <a:tailEnd/>
          </a:ln>
        </p:spPr>
        <p:txBody>
          <a:bodyPr wrap="none" anchor="ctr">
            <a:spAutoFit/>
          </a:bodyPr>
          <a:lstStyle/>
          <a:p>
            <a:pPr algn="l">
              <a:buClr>
                <a:srgbClr val="E00079"/>
              </a:buClr>
            </a:pPr>
            <a:r>
              <a:rPr lang="en-US" sz="1100" dirty="0" smtClean="0">
                <a:solidFill>
                  <a:schemeClr val="tx1"/>
                </a:solidFill>
                <a:latin typeface="+mj-lt"/>
              </a:rPr>
              <a:t>SSE = stroke and systemic embolism </a:t>
            </a:r>
            <a:endParaRPr lang="en-US" sz="1100" dirty="0">
              <a:solidFill>
                <a:schemeClr val="tx1"/>
              </a:solidFill>
              <a:latin typeface="+mj-lt"/>
            </a:endParaRPr>
          </a:p>
        </p:txBody>
      </p:sp>
    </p:spTree>
    <p:custDataLst>
      <p:tags r:id="rId1"/>
    </p:custDataLst>
    <p:extLst>
      <p:ext uri="{BB962C8B-B14F-4D97-AF65-F5344CB8AC3E}">
        <p14:creationId xmlns:p14="http://schemas.microsoft.com/office/powerpoint/2010/main" val="3938215573"/>
      </p:ext>
    </p:extLst>
  </p:cSld>
  <p:clrMapOvr>
    <a:masterClrMapping/>
  </p:clrMapOvr>
  <p:transition xmlns:p14="http://schemas.microsoft.com/office/powerpoint/2010/main">
    <p:cut/>
  </p:transition>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0658" name="Straight Connector 42"/>
          <p:cNvCxnSpPr>
            <a:cxnSpLocks noChangeShapeType="1"/>
          </p:cNvCxnSpPr>
          <p:nvPr/>
        </p:nvCxnSpPr>
        <p:spPr bwMode="auto">
          <a:xfrm>
            <a:off x="0" y="0"/>
            <a:ext cx="914400" cy="0"/>
          </a:xfrm>
          <a:prstGeom prst="line">
            <a:avLst/>
          </a:prstGeom>
          <a:noFill/>
          <a:ln w="0" algn="ctr">
            <a:solidFill>
              <a:srgbClr val="FBFFFF"/>
            </a:solidFill>
            <a:round/>
            <a:headEnd/>
            <a:tailEnd/>
          </a:ln>
        </p:spPr>
      </p:cxnSp>
      <p:cxnSp>
        <p:nvCxnSpPr>
          <p:cNvPr id="70659" name="Straight Connector 22"/>
          <p:cNvCxnSpPr>
            <a:cxnSpLocks noChangeShapeType="1"/>
          </p:cNvCxnSpPr>
          <p:nvPr/>
        </p:nvCxnSpPr>
        <p:spPr bwMode="auto">
          <a:xfrm>
            <a:off x="0" y="0"/>
            <a:ext cx="457200" cy="0"/>
          </a:xfrm>
          <a:prstGeom prst="line">
            <a:avLst/>
          </a:prstGeom>
          <a:noFill/>
          <a:ln w="0" algn="ctr">
            <a:solidFill>
              <a:srgbClr val="FEFFFF"/>
            </a:solidFill>
            <a:round/>
            <a:headEnd/>
            <a:tailEnd/>
          </a:ln>
        </p:spPr>
      </p:cxnSp>
      <p:cxnSp>
        <p:nvCxnSpPr>
          <p:cNvPr id="70660" name="Straight Connector 23"/>
          <p:cNvCxnSpPr>
            <a:cxnSpLocks noChangeShapeType="1"/>
          </p:cNvCxnSpPr>
          <p:nvPr/>
        </p:nvCxnSpPr>
        <p:spPr bwMode="auto">
          <a:xfrm>
            <a:off x="0" y="0"/>
            <a:ext cx="457200" cy="0"/>
          </a:xfrm>
          <a:prstGeom prst="line">
            <a:avLst/>
          </a:prstGeom>
          <a:noFill/>
          <a:ln w="0" algn="ctr">
            <a:solidFill>
              <a:srgbClr val="FEFFFF"/>
            </a:solidFill>
            <a:round/>
            <a:headEnd/>
            <a:tailEnd/>
          </a:ln>
        </p:spPr>
      </p:cxnSp>
      <p:cxnSp>
        <p:nvCxnSpPr>
          <p:cNvPr id="70687" name="Straight Connector 24"/>
          <p:cNvCxnSpPr>
            <a:cxnSpLocks noChangeShapeType="1"/>
          </p:cNvCxnSpPr>
          <p:nvPr/>
        </p:nvCxnSpPr>
        <p:spPr bwMode="auto">
          <a:xfrm>
            <a:off x="0" y="0"/>
            <a:ext cx="457200" cy="0"/>
          </a:xfrm>
          <a:prstGeom prst="line">
            <a:avLst/>
          </a:prstGeom>
          <a:noFill/>
          <a:ln w="0" algn="ctr">
            <a:solidFill>
              <a:srgbClr val="FEFFFF"/>
            </a:solidFill>
            <a:round/>
            <a:headEnd/>
            <a:tailEnd/>
          </a:ln>
        </p:spPr>
      </p:cxnSp>
      <p:cxnSp>
        <p:nvCxnSpPr>
          <p:cNvPr id="70689" name="Straight Connector 25"/>
          <p:cNvCxnSpPr>
            <a:cxnSpLocks noChangeShapeType="1"/>
          </p:cNvCxnSpPr>
          <p:nvPr/>
        </p:nvCxnSpPr>
        <p:spPr bwMode="auto">
          <a:xfrm>
            <a:off x="0" y="0"/>
            <a:ext cx="457200" cy="0"/>
          </a:xfrm>
          <a:prstGeom prst="line">
            <a:avLst/>
          </a:prstGeom>
          <a:noFill/>
          <a:ln w="0" algn="ctr">
            <a:solidFill>
              <a:srgbClr val="FEFFFF"/>
            </a:solidFill>
            <a:round/>
            <a:headEnd/>
            <a:tailEnd/>
          </a:ln>
        </p:spPr>
      </p:cxnSp>
      <p:cxnSp>
        <p:nvCxnSpPr>
          <p:cNvPr id="70691" name="Straight Connector 26"/>
          <p:cNvCxnSpPr>
            <a:cxnSpLocks noChangeShapeType="1"/>
          </p:cNvCxnSpPr>
          <p:nvPr/>
        </p:nvCxnSpPr>
        <p:spPr bwMode="auto">
          <a:xfrm>
            <a:off x="0" y="0"/>
            <a:ext cx="0" cy="457200"/>
          </a:xfrm>
          <a:prstGeom prst="line">
            <a:avLst/>
          </a:prstGeom>
          <a:noFill/>
          <a:ln w="0" algn="ctr">
            <a:solidFill>
              <a:srgbClr val="FDFFFF"/>
            </a:solidFill>
            <a:round/>
            <a:headEnd/>
            <a:tailEnd/>
          </a:ln>
        </p:spPr>
      </p:cxnSp>
      <p:sp>
        <p:nvSpPr>
          <p:cNvPr id="63743" name="Text Box 255"/>
          <p:cNvSpPr txBox="1">
            <a:spLocks noChangeArrowheads="1"/>
          </p:cNvSpPr>
          <p:nvPr/>
        </p:nvSpPr>
        <p:spPr bwMode="auto">
          <a:xfrm>
            <a:off x="4784468" y="424934"/>
            <a:ext cx="184666" cy="369332"/>
          </a:xfrm>
          <a:prstGeom prst="rect">
            <a:avLst/>
          </a:prstGeom>
          <a:noFill/>
          <a:ln>
            <a:noFill/>
          </a:ln>
          <a:effectLst/>
          <a:extLst/>
        </p:spPr>
        <p:txBody>
          <a:bodyPr wrap="none" anchor="ctr">
            <a:spAutoFit/>
          </a:bodyPr>
          <a:lstStyle/>
          <a:p>
            <a:pPr algn="ctr">
              <a:spcBef>
                <a:spcPct val="50000"/>
              </a:spcBef>
              <a:defRPr/>
            </a:pPr>
            <a:endParaRPr lang="en-US" dirty="0">
              <a:effectLst>
                <a:outerShdw blurRad="38100" dist="38100" dir="2700000" algn="tl">
                  <a:srgbClr val="E00079"/>
                </a:outerShdw>
              </a:effectLst>
              <a:latin typeface="Arial" charset="0"/>
              <a:ea typeface="+mn-ea"/>
              <a:cs typeface="+mn-cs"/>
            </a:endParaRPr>
          </a:p>
        </p:txBody>
      </p:sp>
      <p:cxnSp>
        <p:nvCxnSpPr>
          <p:cNvPr id="70693" name="Straight Connector 27"/>
          <p:cNvCxnSpPr>
            <a:cxnSpLocks noChangeShapeType="1"/>
          </p:cNvCxnSpPr>
          <p:nvPr/>
        </p:nvCxnSpPr>
        <p:spPr bwMode="auto">
          <a:xfrm>
            <a:off x="0" y="0"/>
            <a:ext cx="457200" cy="0"/>
          </a:xfrm>
          <a:prstGeom prst="line">
            <a:avLst/>
          </a:prstGeom>
          <a:noFill/>
          <a:ln w="0" algn="ctr">
            <a:solidFill>
              <a:srgbClr val="FEFFFF"/>
            </a:solidFill>
            <a:round/>
            <a:headEnd/>
            <a:tailEnd/>
          </a:ln>
        </p:spPr>
      </p:cxnSp>
      <p:cxnSp>
        <p:nvCxnSpPr>
          <p:cNvPr id="70695" name="Straight Connector 28"/>
          <p:cNvCxnSpPr>
            <a:cxnSpLocks noChangeShapeType="1"/>
          </p:cNvCxnSpPr>
          <p:nvPr/>
        </p:nvCxnSpPr>
        <p:spPr bwMode="auto">
          <a:xfrm>
            <a:off x="0" y="0"/>
            <a:ext cx="457200" cy="0"/>
          </a:xfrm>
          <a:prstGeom prst="line">
            <a:avLst/>
          </a:prstGeom>
          <a:noFill/>
          <a:ln w="0" algn="ctr">
            <a:solidFill>
              <a:srgbClr val="FEFFFF"/>
            </a:solidFill>
            <a:round/>
            <a:headEnd/>
            <a:tailEnd/>
          </a:ln>
        </p:spPr>
      </p:cxnSp>
      <p:sp>
        <p:nvSpPr>
          <p:cNvPr id="9" name="Rectangle 2"/>
          <p:cNvSpPr txBox="1">
            <a:spLocks noChangeArrowheads="1"/>
          </p:cNvSpPr>
          <p:nvPr/>
        </p:nvSpPr>
        <p:spPr>
          <a:xfrm>
            <a:off x="411163" y="369890"/>
            <a:ext cx="8961437" cy="776287"/>
          </a:xfrm>
          <a:prstGeom prst="rect">
            <a:avLst/>
          </a:prstGeom>
        </p:spPr>
        <p:txBody>
          <a:bodyPr/>
          <a:lstStyle/>
          <a:p>
            <a:pPr algn="l" eaLnBrk="0" hangingPunct="0">
              <a:defRPr/>
            </a:pPr>
            <a:r>
              <a:rPr lang="en-US" sz="2400" b="1" kern="0" dirty="0" smtClean="0">
                <a:solidFill>
                  <a:schemeClr val="tx1"/>
                </a:solidFill>
                <a:latin typeface="+mj-lt"/>
                <a:cs typeface="+mj-cs"/>
              </a:rPr>
              <a:t>New agents: Ischaemic stroke vs warfarin</a:t>
            </a:r>
            <a:endParaRPr lang="en-US" sz="2400" b="1" kern="0" dirty="0">
              <a:solidFill>
                <a:schemeClr val="tx1"/>
              </a:solidFill>
              <a:latin typeface="+mj-lt"/>
              <a:cs typeface="+mj-cs"/>
            </a:endParaRPr>
          </a:p>
        </p:txBody>
      </p:sp>
      <p:cxnSp>
        <p:nvCxnSpPr>
          <p:cNvPr id="70697" name="Straight Connector 29"/>
          <p:cNvCxnSpPr>
            <a:cxnSpLocks noChangeShapeType="1"/>
          </p:cNvCxnSpPr>
          <p:nvPr/>
        </p:nvCxnSpPr>
        <p:spPr bwMode="auto">
          <a:xfrm>
            <a:off x="0" y="0"/>
            <a:ext cx="457200" cy="0"/>
          </a:xfrm>
          <a:prstGeom prst="line">
            <a:avLst/>
          </a:prstGeom>
          <a:noFill/>
          <a:ln w="0" algn="ctr">
            <a:solidFill>
              <a:srgbClr val="FEFFFF"/>
            </a:solidFill>
            <a:round/>
            <a:headEnd/>
            <a:tailEnd/>
          </a:ln>
        </p:spPr>
      </p:cxnSp>
      <p:sp>
        <p:nvSpPr>
          <p:cNvPr id="70698" name="Text Box 6"/>
          <p:cNvSpPr txBox="1">
            <a:spLocks noChangeArrowheads="1"/>
          </p:cNvSpPr>
          <p:nvPr/>
        </p:nvSpPr>
        <p:spPr bwMode="auto">
          <a:xfrm>
            <a:off x="4688791" y="4735197"/>
            <a:ext cx="465137" cy="371513"/>
          </a:xfrm>
          <a:prstGeom prst="rect">
            <a:avLst/>
          </a:prstGeom>
          <a:noFill/>
          <a:ln w="9525">
            <a:noFill/>
            <a:miter lim="800000"/>
            <a:headEnd/>
            <a:tailEnd/>
          </a:ln>
        </p:spPr>
        <p:txBody>
          <a:bodyPr lIns="90000" tIns="46800" rIns="90000" bIns="46800">
            <a:spAutoFit/>
          </a:bodyPr>
          <a:lstStyle/>
          <a:p>
            <a:pPr algn="ctr" eaLnBrk="0" hangingPunct="0"/>
            <a:r>
              <a:rPr lang="en-GB" dirty="0">
                <a:solidFill>
                  <a:srgbClr val="00498B"/>
                </a:solidFill>
              </a:rPr>
              <a:t>0.5</a:t>
            </a:r>
          </a:p>
        </p:txBody>
      </p:sp>
      <p:cxnSp>
        <p:nvCxnSpPr>
          <p:cNvPr id="70699" name="Straight Connector 30"/>
          <p:cNvCxnSpPr>
            <a:cxnSpLocks noChangeShapeType="1"/>
          </p:cNvCxnSpPr>
          <p:nvPr/>
        </p:nvCxnSpPr>
        <p:spPr bwMode="auto">
          <a:xfrm>
            <a:off x="0" y="0"/>
            <a:ext cx="457200" cy="0"/>
          </a:xfrm>
          <a:prstGeom prst="line">
            <a:avLst/>
          </a:prstGeom>
          <a:noFill/>
          <a:ln w="0" algn="ctr">
            <a:solidFill>
              <a:srgbClr val="FEFFFF"/>
            </a:solidFill>
            <a:round/>
            <a:headEnd/>
            <a:tailEnd/>
          </a:ln>
        </p:spPr>
      </p:cxnSp>
      <p:cxnSp>
        <p:nvCxnSpPr>
          <p:cNvPr id="70701" name="Straight Connector 31"/>
          <p:cNvCxnSpPr>
            <a:cxnSpLocks noChangeShapeType="1"/>
          </p:cNvCxnSpPr>
          <p:nvPr/>
        </p:nvCxnSpPr>
        <p:spPr bwMode="auto">
          <a:xfrm>
            <a:off x="0" y="0"/>
            <a:ext cx="457200" cy="0"/>
          </a:xfrm>
          <a:prstGeom prst="line">
            <a:avLst/>
          </a:prstGeom>
          <a:noFill/>
          <a:ln w="0" algn="ctr">
            <a:solidFill>
              <a:srgbClr val="FEFFFF"/>
            </a:solidFill>
            <a:round/>
            <a:headEnd/>
            <a:tailEnd/>
          </a:ln>
        </p:spPr>
      </p:cxnSp>
      <p:sp>
        <p:nvSpPr>
          <p:cNvPr id="70702" name="Line 19"/>
          <p:cNvSpPr>
            <a:spLocks noChangeShapeType="1"/>
          </p:cNvSpPr>
          <p:nvPr/>
        </p:nvSpPr>
        <p:spPr bwMode="auto">
          <a:xfrm>
            <a:off x="6912610" y="1710055"/>
            <a:ext cx="0" cy="2947354"/>
          </a:xfrm>
          <a:prstGeom prst="line">
            <a:avLst/>
          </a:prstGeom>
          <a:noFill/>
          <a:ln w="19050">
            <a:solidFill>
              <a:srgbClr val="00498B"/>
            </a:solidFill>
            <a:round/>
            <a:headEnd/>
            <a:tailEnd/>
          </a:ln>
        </p:spPr>
        <p:txBody>
          <a:bodyPr lIns="91414" tIns="45708" rIns="91414" bIns="45708" anchor="ctr"/>
          <a:lstStyle/>
          <a:p>
            <a:endParaRPr lang="en-US" dirty="0"/>
          </a:p>
        </p:txBody>
      </p:sp>
      <p:cxnSp>
        <p:nvCxnSpPr>
          <p:cNvPr id="70703" name="Straight Connector 32"/>
          <p:cNvCxnSpPr>
            <a:cxnSpLocks noChangeShapeType="1"/>
          </p:cNvCxnSpPr>
          <p:nvPr/>
        </p:nvCxnSpPr>
        <p:spPr bwMode="auto">
          <a:xfrm>
            <a:off x="0" y="0"/>
            <a:ext cx="457200" cy="0"/>
          </a:xfrm>
          <a:prstGeom prst="line">
            <a:avLst/>
          </a:prstGeom>
          <a:noFill/>
          <a:ln w="0" algn="ctr">
            <a:solidFill>
              <a:srgbClr val="FEFFFF"/>
            </a:solidFill>
            <a:round/>
            <a:headEnd/>
            <a:tailEnd/>
          </a:ln>
        </p:spPr>
      </p:cxnSp>
      <p:sp>
        <p:nvSpPr>
          <p:cNvPr id="70704" name="Line 20"/>
          <p:cNvSpPr>
            <a:spLocks noChangeShapeType="1"/>
          </p:cNvSpPr>
          <p:nvPr/>
        </p:nvSpPr>
        <p:spPr bwMode="auto">
          <a:xfrm>
            <a:off x="4929810" y="4661867"/>
            <a:ext cx="3964573" cy="514"/>
          </a:xfrm>
          <a:prstGeom prst="line">
            <a:avLst/>
          </a:prstGeom>
          <a:noFill/>
          <a:ln w="19050">
            <a:solidFill>
              <a:srgbClr val="00498B"/>
            </a:solidFill>
            <a:round/>
            <a:headEnd/>
            <a:tailEnd/>
          </a:ln>
        </p:spPr>
        <p:txBody>
          <a:bodyPr lIns="91414" tIns="45708" rIns="91414" bIns="45708" anchor="ctr"/>
          <a:lstStyle/>
          <a:p>
            <a:endParaRPr lang="en-US" dirty="0"/>
          </a:p>
        </p:txBody>
      </p:sp>
      <p:cxnSp>
        <p:nvCxnSpPr>
          <p:cNvPr id="70705" name="Straight Connector 33"/>
          <p:cNvCxnSpPr>
            <a:cxnSpLocks noChangeShapeType="1"/>
          </p:cNvCxnSpPr>
          <p:nvPr/>
        </p:nvCxnSpPr>
        <p:spPr bwMode="auto">
          <a:xfrm>
            <a:off x="0" y="0"/>
            <a:ext cx="457200" cy="0"/>
          </a:xfrm>
          <a:prstGeom prst="line">
            <a:avLst/>
          </a:prstGeom>
          <a:noFill/>
          <a:ln w="0" algn="ctr">
            <a:solidFill>
              <a:srgbClr val="FEFFFF"/>
            </a:solidFill>
            <a:round/>
            <a:headEnd/>
            <a:tailEnd/>
          </a:ln>
        </p:spPr>
      </p:cxnSp>
      <p:sp>
        <p:nvSpPr>
          <p:cNvPr id="70706" name="Line 22"/>
          <p:cNvSpPr>
            <a:spLocks noChangeShapeType="1"/>
          </p:cNvSpPr>
          <p:nvPr/>
        </p:nvSpPr>
        <p:spPr bwMode="auto">
          <a:xfrm>
            <a:off x="4929810" y="4657408"/>
            <a:ext cx="0" cy="72000"/>
          </a:xfrm>
          <a:prstGeom prst="line">
            <a:avLst/>
          </a:prstGeom>
          <a:noFill/>
          <a:ln w="19050">
            <a:solidFill>
              <a:srgbClr val="00498B"/>
            </a:solidFill>
            <a:round/>
            <a:headEnd/>
            <a:tailEnd/>
          </a:ln>
        </p:spPr>
        <p:txBody>
          <a:bodyPr lIns="91414" tIns="45708" rIns="91414" bIns="45708" anchor="ctr"/>
          <a:lstStyle/>
          <a:p>
            <a:endParaRPr lang="en-US" dirty="0"/>
          </a:p>
        </p:txBody>
      </p:sp>
      <p:cxnSp>
        <p:nvCxnSpPr>
          <p:cNvPr id="70707" name="Straight Connector 34"/>
          <p:cNvCxnSpPr>
            <a:cxnSpLocks noChangeShapeType="1"/>
          </p:cNvCxnSpPr>
          <p:nvPr/>
        </p:nvCxnSpPr>
        <p:spPr bwMode="auto">
          <a:xfrm>
            <a:off x="0" y="0"/>
            <a:ext cx="457200" cy="0"/>
          </a:xfrm>
          <a:prstGeom prst="line">
            <a:avLst/>
          </a:prstGeom>
          <a:noFill/>
          <a:ln w="0" algn="ctr">
            <a:solidFill>
              <a:srgbClr val="FEFFFF"/>
            </a:solidFill>
            <a:round/>
            <a:headEnd/>
            <a:tailEnd/>
          </a:ln>
        </p:spPr>
      </p:cxnSp>
      <p:sp>
        <p:nvSpPr>
          <p:cNvPr id="70708" name="Line 43"/>
          <p:cNvSpPr>
            <a:spLocks noChangeShapeType="1"/>
          </p:cNvSpPr>
          <p:nvPr/>
        </p:nvSpPr>
        <p:spPr bwMode="auto">
          <a:xfrm>
            <a:off x="6121366" y="4657408"/>
            <a:ext cx="0" cy="72000"/>
          </a:xfrm>
          <a:prstGeom prst="line">
            <a:avLst/>
          </a:prstGeom>
          <a:noFill/>
          <a:ln w="19050">
            <a:solidFill>
              <a:srgbClr val="00498B"/>
            </a:solidFill>
            <a:round/>
            <a:headEnd/>
            <a:tailEnd/>
          </a:ln>
        </p:spPr>
        <p:txBody>
          <a:bodyPr lIns="91414" tIns="45708" rIns="91414" bIns="45708" anchor="ctr"/>
          <a:lstStyle/>
          <a:p>
            <a:endParaRPr lang="en-US" dirty="0"/>
          </a:p>
        </p:txBody>
      </p:sp>
      <p:cxnSp>
        <p:nvCxnSpPr>
          <p:cNvPr id="70709" name="Straight Connector 35"/>
          <p:cNvCxnSpPr>
            <a:cxnSpLocks noChangeShapeType="1"/>
          </p:cNvCxnSpPr>
          <p:nvPr/>
        </p:nvCxnSpPr>
        <p:spPr bwMode="auto">
          <a:xfrm>
            <a:off x="0" y="0"/>
            <a:ext cx="457200" cy="0"/>
          </a:xfrm>
          <a:prstGeom prst="line">
            <a:avLst/>
          </a:prstGeom>
          <a:noFill/>
          <a:ln w="0" algn="ctr">
            <a:solidFill>
              <a:srgbClr val="FEFFFF"/>
            </a:solidFill>
            <a:round/>
            <a:headEnd/>
            <a:tailEnd/>
          </a:ln>
        </p:spPr>
      </p:cxnSp>
      <p:cxnSp>
        <p:nvCxnSpPr>
          <p:cNvPr id="70711" name="Straight Connector 36"/>
          <p:cNvCxnSpPr>
            <a:cxnSpLocks noChangeShapeType="1"/>
          </p:cNvCxnSpPr>
          <p:nvPr/>
        </p:nvCxnSpPr>
        <p:spPr bwMode="auto">
          <a:xfrm>
            <a:off x="0" y="0"/>
            <a:ext cx="457200" cy="0"/>
          </a:xfrm>
          <a:prstGeom prst="line">
            <a:avLst/>
          </a:prstGeom>
          <a:noFill/>
          <a:ln w="0" algn="ctr">
            <a:solidFill>
              <a:srgbClr val="FEFFFF"/>
            </a:solidFill>
            <a:round/>
            <a:headEnd/>
            <a:tailEnd/>
          </a:ln>
        </p:spPr>
      </p:cxnSp>
      <p:cxnSp>
        <p:nvCxnSpPr>
          <p:cNvPr id="70713" name="Straight Connector 37"/>
          <p:cNvCxnSpPr>
            <a:cxnSpLocks noChangeShapeType="1"/>
          </p:cNvCxnSpPr>
          <p:nvPr/>
        </p:nvCxnSpPr>
        <p:spPr bwMode="auto">
          <a:xfrm>
            <a:off x="0" y="0"/>
            <a:ext cx="457200" cy="0"/>
          </a:xfrm>
          <a:prstGeom prst="line">
            <a:avLst/>
          </a:prstGeom>
          <a:noFill/>
          <a:ln w="0" algn="ctr">
            <a:solidFill>
              <a:srgbClr val="FEFFFF"/>
            </a:solidFill>
            <a:round/>
            <a:headEnd/>
            <a:tailEnd/>
          </a:ln>
        </p:spPr>
      </p:cxnSp>
      <p:sp>
        <p:nvSpPr>
          <p:cNvPr id="70714" name="Text Box 11"/>
          <p:cNvSpPr txBox="1">
            <a:spLocks noChangeArrowheads="1"/>
          </p:cNvSpPr>
          <p:nvPr/>
        </p:nvSpPr>
        <p:spPr bwMode="auto">
          <a:xfrm>
            <a:off x="6686392" y="4745341"/>
            <a:ext cx="465137" cy="371513"/>
          </a:xfrm>
          <a:prstGeom prst="rect">
            <a:avLst/>
          </a:prstGeom>
          <a:noFill/>
          <a:ln w="9525">
            <a:noFill/>
            <a:miter lim="800000"/>
            <a:headEnd/>
            <a:tailEnd/>
          </a:ln>
        </p:spPr>
        <p:txBody>
          <a:bodyPr lIns="90000" tIns="46800" rIns="90000" bIns="46800">
            <a:spAutoFit/>
          </a:bodyPr>
          <a:lstStyle/>
          <a:p>
            <a:pPr algn="ctr" eaLnBrk="0" hangingPunct="0"/>
            <a:r>
              <a:rPr lang="en-GB" dirty="0">
                <a:solidFill>
                  <a:srgbClr val="00498B"/>
                </a:solidFill>
              </a:rPr>
              <a:t>1</a:t>
            </a:r>
          </a:p>
        </p:txBody>
      </p:sp>
      <p:cxnSp>
        <p:nvCxnSpPr>
          <p:cNvPr id="70715" name="Straight Connector 38"/>
          <p:cNvCxnSpPr>
            <a:cxnSpLocks noChangeShapeType="1"/>
          </p:cNvCxnSpPr>
          <p:nvPr/>
        </p:nvCxnSpPr>
        <p:spPr bwMode="auto">
          <a:xfrm>
            <a:off x="0" y="0"/>
            <a:ext cx="457200" cy="0"/>
          </a:xfrm>
          <a:prstGeom prst="line">
            <a:avLst/>
          </a:prstGeom>
          <a:noFill/>
          <a:ln w="0" algn="ctr">
            <a:solidFill>
              <a:srgbClr val="FEFFFF"/>
            </a:solidFill>
            <a:round/>
            <a:headEnd/>
            <a:tailEnd/>
          </a:ln>
        </p:spPr>
      </p:cxnSp>
      <p:sp>
        <p:nvSpPr>
          <p:cNvPr id="70716" name="Line 43"/>
          <p:cNvSpPr>
            <a:spLocks noChangeShapeType="1"/>
          </p:cNvSpPr>
          <p:nvPr/>
        </p:nvSpPr>
        <p:spPr bwMode="auto">
          <a:xfrm>
            <a:off x="5727960" y="4657408"/>
            <a:ext cx="0" cy="72000"/>
          </a:xfrm>
          <a:prstGeom prst="line">
            <a:avLst/>
          </a:prstGeom>
          <a:noFill/>
          <a:ln w="19050">
            <a:solidFill>
              <a:srgbClr val="00498B"/>
            </a:solidFill>
            <a:round/>
            <a:headEnd/>
            <a:tailEnd/>
          </a:ln>
        </p:spPr>
        <p:txBody>
          <a:bodyPr lIns="91414" tIns="45708" rIns="91414" bIns="45708" anchor="ctr"/>
          <a:lstStyle/>
          <a:p>
            <a:endParaRPr lang="en-US" dirty="0"/>
          </a:p>
        </p:txBody>
      </p:sp>
      <p:cxnSp>
        <p:nvCxnSpPr>
          <p:cNvPr id="70717" name="Straight Connector 39"/>
          <p:cNvCxnSpPr>
            <a:cxnSpLocks noChangeShapeType="1"/>
          </p:cNvCxnSpPr>
          <p:nvPr/>
        </p:nvCxnSpPr>
        <p:spPr bwMode="auto">
          <a:xfrm>
            <a:off x="0" y="0"/>
            <a:ext cx="457200" cy="0"/>
          </a:xfrm>
          <a:prstGeom prst="line">
            <a:avLst/>
          </a:prstGeom>
          <a:noFill/>
          <a:ln w="0" algn="ctr">
            <a:solidFill>
              <a:srgbClr val="FEFFFF"/>
            </a:solidFill>
            <a:round/>
            <a:headEnd/>
            <a:tailEnd/>
          </a:ln>
        </p:spPr>
      </p:cxnSp>
      <p:sp>
        <p:nvSpPr>
          <p:cNvPr id="70718" name="Line 43"/>
          <p:cNvSpPr>
            <a:spLocks noChangeShapeType="1"/>
          </p:cNvSpPr>
          <p:nvPr/>
        </p:nvSpPr>
        <p:spPr bwMode="auto">
          <a:xfrm>
            <a:off x="5328941" y="4660583"/>
            <a:ext cx="0" cy="72000"/>
          </a:xfrm>
          <a:prstGeom prst="line">
            <a:avLst/>
          </a:prstGeom>
          <a:noFill/>
          <a:ln w="19050">
            <a:solidFill>
              <a:srgbClr val="00498B"/>
            </a:solidFill>
            <a:round/>
            <a:headEnd/>
            <a:tailEnd/>
          </a:ln>
        </p:spPr>
        <p:txBody>
          <a:bodyPr lIns="91414" tIns="45708" rIns="91414" bIns="45708" anchor="ctr"/>
          <a:lstStyle/>
          <a:p>
            <a:endParaRPr lang="en-US" dirty="0"/>
          </a:p>
        </p:txBody>
      </p:sp>
      <p:cxnSp>
        <p:nvCxnSpPr>
          <p:cNvPr id="70719" name="Straight Connector 40"/>
          <p:cNvCxnSpPr>
            <a:cxnSpLocks noChangeShapeType="1"/>
          </p:cNvCxnSpPr>
          <p:nvPr/>
        </p:nvCxnSpPr>
        <p:spPr bwMode="auto">
          <a:xfrm>
            <a:off x="0" y="0"/>
            <a:ext cx="457200" cy="0"/>
          </a:xfrm>
          <a:prstGeom prst="line">
            <a:avLst/>
          </a:prstGeom>
          <a:noFill/>
          <a:ln w="0" algn="ctr">
            <a:solidFill>
              <a:srgbClr val="FEFFFF"/>
            </a:solidFill>
            <a:round/>
            <a:headEnd/>
            <a:tailEnd/>
          </a:ln>
        </p:spPr>
      </p:cxnSp>
      <p:sp>
        <p:nvSpPr>
          <p:cNvPr id="70720" name="Line 43"/>
          <p:cNvSpPr>
            <a:spLocks noChangeShapeType="1"/>
          </p:cNvSpPr>
          <p:nvPr/>
        </p:nvSpPr>
        <p:spPr bwMode="auto">
          <a:xfrm>
            <a:off x="6523556" y="4657408"/>
            <a:ext cx="0" cy="72000"/>
          </a:xfrm>
          <a:prstGeom prst="line">
            <a:avLst/>
          </a:prstGeom>
          <a:noFill/>
          <a:ln w="19050">
            <a:solidFill>
              <a:srgbClr val="00498B"/>
            </a:solidFill>
            <a:round/>
            <a:headEnd/>
            <a:tailEnd/>
          </a:ln>
        </p:spPr>
        <p:txBody>
          <a:bodyPr lIns="91414" tIns="45708" rIns="91414" bIns="45708" anchor="ctr"/>
          <a:lstStyle/>
          <a:p>
            <a:endParaRPr lang="en-US" dirty="0"/>
          </a:p>
        </p:txBody>
      </p:sp>
      <p:cxnSp>
        <p:nvCxnSpPr>
          <p:cNvPr id="70721" name="Straight Connector 41"/>
          <p:cNvCxnSpPr>
            <a:cxnSpLocks noChangeShapeType="1"/>
          </p:cNvCxnSpPr>
          <p:nvPr/>
        </p:nvCxnSpPr>
        <p:spPr bwMode="auto">
          <a:xfrm>
            <a:off x="0" y="0"/>
            <a:ext cx="0" cy="457200"/>
          </a:xfrm>
          <a:prstGeom prst="line">
            <a:avLst/>
          </a:prstGeom>
          <a:noFill/>
          <a:ln w="0" algn="ctr">
            <a:solidFill>
              <a:srgbClr val="FDFFFF"/>
            </a:solidFill>
            <a:round/>
            <a:headEnd/>
            <a:tailEnd/>
          </a:ln>
        </p:spPr>
      </p:cxnSp>
      <p:sp>
        <p:nvSpPr>
          <p:cNvPr id="70722" name="AutoShape 2"/>
          <p:cNvSpPr>
            <a:spLocks noChangeAspect="1" noChangeArrowheads="1"/>
          </p:cNvSpPr>
          <p:nvPr/>
        </p:nvSpPr>
        <p:spPr bwMode="auto">
          <a:xfrm>
            <a:off x="3324225" y="2665095"/>
            <a:ext cx="3898900" cy="2363788"/>
          </a:xfrm>
          <a:prstGeom prst="rect">
            <a:avLst/>
          </a:prstGeom>
          <a:noFill/>
          <a:ln w="9525">
            <a:noFill/>
            <a:miter lim="800000"/>
            <a:headEnd/>
            <a:tailEnd/>
          </a:ln>
        </p:spPr>
        <p:txBody>
          <a:bodyPr/>
          <a:lstStyle/>
          <a:p>
            <a:pPr algn="ctr">
              <a:spcBef>
                <a:spcPct val="50000"/>
              </a:spcBef>
            </a:pPr>
            <a:endParaRPr lang="en-GB" dirty="0"/>
          </a:p>
        </p:txBody>
      </p:sp>
      <p:cxnSp>
        <p:nvCxnSpPr>
          <p:cNvPr id="70723" name="Straight Connector 44"/>
          <p:cNvCxnSpPr>
            <a:cxnSpLocks noChangeShapeType="1"/>
          </p:cNvCxnSpPr>
          <p:nvPr/>
        </p:nvCxnSpPr>
        <p:spPr bwMode="auto">
          <a:xfrm>
            <a:off x="5907910" y="4400625"/>
            <a:ext cx="1511980" cy="0"/>
          </a:xfrm>
          <a:prstGeom prst="line">
            <a:avLst/>
          </a:prstGeom>
          <a:noFill/>
          <a:ln w="25400" algn="ctr">
            <a:solidFill>
              <a:schemeClr val="accent1"/>
            </a:solidFill>
            <a:round/>
            <a:headEnd/>
            <a:tailEnd/>
          </a:ln>
        </p:spPr>
      </p:cxnSp>
      <p:cxnSp>
        <p:nvCxnSpPr>
          <p:cNvPr id="70724" name="Straight Connector 46"/>
          <p:cNvCxnSpPr>
            <a:cxnSpLocks noChangeShapeType="1"/>
          </p:cNvCxnSpPr>
          <p:nvPr/>
        </p:nvCxnSpPr>
        <p:spPr bwMode="auto">
          <a:xfrm>
            <a:off x="5939134" y="3848531"/>
            <a:ext cx="1649752" cy="0"/>
          </a:xfrm>
          <a:prstGeom prst="line">
            <a:avLst/>
          </a:prstGeom>
          <a:noFill/>
          <a:ln w="25400" algn="ctr">
            <a:solidFill>
              <a:schemeClr val="accent1"/>
            </a:solidFill>
            <a:round/>
            <a:headEnd/>
            <a:tailEnd/>
          </a:ln>
        </p:spPr>
      </p:cxnSp>
      <p:graphicFrame>
        <p:nvGraphicFramePr>
          <p:cNvPr id="53" name="Group 302"/>
          <p:cNvGraphicFramePr>
            <a:graphicFrameLocks/>
          </p:cNvGraphicFramePr>
          <p:nvPr>
            <p:extLst>
              <p:ext uri="{D42A27DB-BD31-4B8C-83A1-F6EECF244321}">
                <p14:modId xmlns:p14="http://schemas.microsoft.com/office/powerpoint/2010/main" val="3570992682"/>
              </p:ext>
            </p:extLst>
          </p:nvPr>
        </p:nvGraphicFramePr>
        <p:xfrm>
          <a:off x="59054" y="1402080"/>
          <a:ext cx="4493896" cy="3258820"/>
        </p:xfrm>
        <a:graphic>
          <a:graphicData uri="http://schemas.openxmlformats.org/drawingml/2006/table">
            <a:tbl>
              <a:tblPr/>
              <a:tblGrid>
                <a:gridCol w="1714221"/>
                <a:gridCol w="734857"/>
                <a:gridCol w="830573"/>
                <a:gridCol w="1214245"/>
              </a:tblGrid>
              <a:tr h="100457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400" b="1" i="0" u="none" strike="noStrike" cap="none" normalizeH="0" baseline="0" dirty="0" smtClean="0">
                          <a:ln>
                            <a:noFill/>
                          </a:ln>
                          <a:solidFill>
                            <a:schemeClr val="tx1"/>
                          </a:solidFill>
                          <a:effectLst/>
                          <a:latin typeface="+mj-lt"/>
                          <a:ea typeface="MS PGothic" pitchFamily="34" charset="-128"/>
                          <a:cs typeface="Tahoma" pitchFamily="34" charset="0"/>
                        </a:rPr>
                        <a:t>Ischaemic stroke vs warfarin</a:t>
                      </a:r>
                      <a:endParaRPr kumimoji="0" lang="en-US" sz="1200" b="1" i="0" u="none" strike="noStrike" cap="none" normalizeH="0" baseline="0" dirty="0" smtClean="0">
                        <a:ln>
                          <a:noFill/>
                        </a:ln>
                        <a:solidFill>
                          <a:schemeClr val="tx1"/>
                        </a:solidFill>
                        <a:effectLst/>
                        <a:latin typeface="+mj-lt"/>
                        <a:ea typeface="MS PGothic" pitchFamily="34" charset="-128"/>
                        <a:cs typeface="Tahoma" pitchFamily="34" charset="0"/>
                      </a:endParaRPr>
                    </a:p>
                  </a:txBody>
                  <a:tcPr marL="90000" marR="90000" marT="46800" marB="46800" anchor="ctr" horzOverflow="overflow">
                    <a:lnL cap="flat">
                      <a:noFill/>
                    </a:lnL>
                    <a:lnR cap="flat">
                      <a:noFill/>
                    </a:lnR>
                    <a:lnT w="19050" cap="flat" cmpd="sng" algn="ctr">
                      <a:solidFill>
                        <a:schemeClr val="accent1"/>
                      </a:solidFill>
                      <a:prstDash val="solid"/>
                      <a:round/>
                      <a:headEnd type="none" w="med" len="med"/>
                      <a:tailEnd type="none" w="lg" len="sm"/>
                    </a:lnT>
                    <a:lnB w="19050" cap="flat" cmpd="sng" algn="ctr">
                      <a:solidFill>
                        <a:schemeClr val="accent1"/>
                      </a:solidFill>
                      <a:prstDash val="solid"/>
                      <a:round/>
                      <a:headEnd type="none" w="med" len="med"/>
                      <a:tailEnd type="none" w="lg" len="sm"/>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GB" sz="1600" b="1" i="0" u="none" strike="noStrike" cap="none" normalizeH="0" baseline="0" dirty="0" smtClean="0">
                          <a:ln>
                            <a:noFill/>
                          </a:ln>
                          <a:solidFill>
                            <a:schemeClr val="tx1"/>
                          </a:solidFill>
                          <a:effectLst/>
                          <a:latin typeface="+mj-lt"/>
                          <a:ea typeface="MS PGothic" pitchFamily="34" charset="-128"/>
                          <a:cs typeface="Tahoma" pitchFamily="34" charset="0"/>
                        </a:rPr>
                        <a:t>%/yr</a:t>
                      </a:r>
                      <a:endParaRPr kumimoji="0" lang="en-US" sz="1600" b="1" i="0" u="none" strike="noStrike" cap="none" normalizeH="0" baseline="0" dirty="0" smtClean="0">
                        <a:ln>
                          <a:noFill/>
                        </a:ln>
                        <a:solidFill>
                          <a:schemeClr val="tx1"/>
                        </a:solidFill>
                        <a:effectLst/>
                        <a:latin typeface="+mj-lt"/>
                        <a:ea typeface="MS PGothic" pitchFamily="34" charset="-128"/>
                        <a:cs typeface="Tahoma" pitchFamily="34" charset="0"/>
                      </a:endParaRPr>
                    </a:p>
                  </a:txBody>
                  <a:tcPr marL="90000" marR="90000" marT="46800" marB="46800" anchor="ctr" horzOverflow="overflow">
                    <a:lnL cap="flat">
                      <a:noFill/>
                    </a:lnL>
                    <a:lnR cap="flat">
                      <a:noFill/>
                    </a:lnR>
                    <a:lnT w="19050" cap="flat" cmpd="sng" algn="ctr">
                      <a:solidFill>
                        <a:schemeClr val="accent1"/>
                      </a:solidFill>
                      <a:prstDash val="solid"/>
                      <a:round/>
                      <a:headEnd type="none" w="med" len="med"/>
                      <a:tailEnd type="none" w="lg" len="sm"/>
                    </a:lnT>
                    <a:lnB w="19050" cap="flat" cmpd="sng" algn="ctr">
                      <a:solidFill>
                        <a:schemeClr val="accent1"/>
                      </a:solidFill>
                      <a:prstDash val="solid"/>
                      <a:round/>
                      <a:headEnd type="none" w="med" len="med"/>
                      <a:tailEnd type="none" w="lg" len="sm"/>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200" b="1" i="0" u="none" strike="noStrike" kern="1200" cap="none" normalizeH="0" baseline="0" dirty="0" smtClean="0">
                          <a:ln>
                            <a:noFill/>
                          </a:ln>
                          <a:solidFill>
                            <a:schemeClr val="tx1"/>
                          </a:solidFill>
                          <a:effectLst/>
                          <a:latin typeface="+mn-lt"/>
                          <a:ea typeface="MS PGothic" pitchFamily="34" charset="-128"/>
                          <a:cs typeface="Tahoma" pitchFamily="34" charset="0"/>
                        </a:rPr>
                        <a:t>Warfarin</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1400" b="1" i="0" u="none" strike="noStrike" kern="1200" cap="none" normalizeH="0" baseline="0" dirty="0" smtClean="0">
                          <a:ln>
                            <a:noFill/>
                          </a:ln>
                          <a:solidFill>
                            <a:schemeClr val="tx1"/>
                          </a:solidFill>
                          <a:effectLst/>
                          <a:latin typeface="+mn-lt"/>
                          <a:ea typeface="MS PGothic" pitchFamily="34" charset="-128"/>
                          <a:cs typeface="Tahoma" pitchFamily="34" charset="0"/>
                        </a:rPr>
                        <a:t>%/yr</a:t>
                      </a:r>
                    </a:p>
                  </a:txBody>
                  <a:tcPr marL="90000" marR="90000" marT="46800" marB="46800" anchor="ctr" horzOverflow="overflow">
                    <a:lnL cap="flat">
                      <a:noFill/>
                    </a:lnL>
                    <a:lnR cap="flat">
                      <a:noFill/>
                    </a:lnR>
                    <a:lnT w="19050" cap="flat" cmpd="sng" algn="ctr">
                      <a:solidFill>
                        <a:schemeClr val="accent1"/>
                      </a:solidFill>
                      <a:prstDash val="solid"/>
                      <a:round/>
                      <a:headEnd type="none" w="med" len="med"/>
                      <a:tailEnd type="none" w="lg" len="sm"/>
                    </a:lnT>
                    <a:lnB w="19050" cap="flat" cmpd="sng" algn="ctr">
                      <a:solidFill>
                        <a:schemeClr val="accent1"/>
                      </a:solidFill>
                      <a:prstDash val="solid"/>
                      <a:round/>
                      <a:headEnd type="none" w="med" len="med"/>
                      <a:tailEnd type="none" w="lg" len="sm"/>
                    </a:lnB>
                    <a:lnTlToBr>
                      <a:noFill/>
                    </a:lnTlToBr>
                    <a:lnBlToTr>
                      <a:noFill/>
                    </a:lnBlToTr>
                    <a:noFill/>
                  </a:tcPr>
                </a:tc>
                <a:tc>
                  <a:txBody>
                    <a:bodyPr/>
                    <a:lstStyle/>
                    <a:p>
                      <a:pPr algn="ctr"/>
                      <a:r>
                        <a:rPr lang="en-GB" sz="1600" b="1" dirty="0" smtClean="0"/>
                        <a:t>HR</a:t>
                      </a:r>
                    </a:p>
                    <a:p>
                      <a:pPr algn="ctr"/>
                      <a:r>
                        <a:rPr lang="en-GB" sz="1600" b="1" dirty="0" smtClean="0"/>
                        <a:t>(95% CI)</a:t>
                      </a:r>
                      <a:endParaRPr lang="en-US" sz="1600" b="1" dirty="0"/>
                    </a:p>
                  </a:txBody>
                  <a:tcPr marL="90000" marR="90000" marT="46800" marB="46800" anchor="ctr" horzOverflow="overflow">
                    <a:lnL cap="flat">
                      <a:noFill/>
                    </a:lnL>
                    <a:lnR cap="flat">
                      <a:noFill/>
                    </a:lnR>
                    <a:lnT w="19050" cap="flat" cmpd="sng" algn="ctr">
                      <a:solidFill>
                        <a:schemeClr val="accent1"/>
                      </a:solidFill>
                      <a:prstDash val="solid"/>
                      <a:round/>
                      <a:headEnd type="none" w="med" len="med"/>
                      <a:tailEnd type="none" w="lg" len="sm"/>
                    </a:lnT>
                    <a:lnB w="19050" cap="flat" cmpd="sng" algn="ctr">
                      <a:solidFill>
                        <a:schemeClr val="accent1"/>
                      </a:solidFill>
                      <a:prstDash val="solid"/>
                      <a:round/>
                      <a:headEnd type="none" w="med" len="med"/>
                      <a:tailEnd type="none" w="lg" len="sm"/>
                    </a:lnB>
                    <a:lnTlToBr>
                      <a:noFill/>
                    </a:lnTlToBr>
                    <a:lnBlToTr>
                      <a:noFill/>
                    </a:lnBlToTr>
                    <a:noFill/>
                  </a:tcPr>
                </a:tc>
              </a:tr>
              <a:tr h="57551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dirty="0" smtClean="0">
                          <a:solidFill>
                            <a:srgbClr val="FF0000"/>
                          </a:solidFill>
                        </a:rPr>
                        <a:t>Dabigatran 150 mg</a:t>
                      </a:r>
                    </a:p>
                  </a:txBody>
                  <a:tcPr anchor="ctr">
                    <a:lnL cap="flat">
                      <a:noFill/>
                    </a:lnL>
                    <a:lnR w="12700" cap="flat" cmpd="sng" algn="ctr">
                      <a:solidFill>
                        <a:schemeClr val="bg1"/>
                      </a:solidFill>
                      <a:prstDash val="solid"/>
                      <a:round/>
                      <a:headEnd type="none" w="med" len="med"/>
                      <a:tailEnd type="none" w="med" len="med"/>
                    </a:lnR>
                    <a:lnT w="19050" cap="flat" cmpd="sng" algn="ctr">
                      <a:solidFill>
                        <a:schemeClr val="accent1"/>
                      </a:solidFill>
                      <a:prstDash val="solid"/>
                      <a:round/>
                      <a:headEnd type="none" w="med" len="med"/>
                      <a:tailEnd type="none" w="lg" len="sm"/>
                    </a:lnT>
                    <a:lnB cap="flat">
                      <a:noFill/>
                    </a:lnB>
                    <a:lnTlToBr>
                      <a:noFill/>
                    </a:lnTlToBr>
                    <a:lnBlToTr>
                      <a:noFill/>
                    </a:lnBlToTr>
                    <a:solidFill>
                      <a:srgbClr val="EAEAEA"/>
                    </a:solidFill>
                  </a:tcPr>
                </a:tc>
                <a:tc>
                  <a:txBody>
                    <a:bodyPr/>
                    <a:lstStyle/>
                    <a:p>
                      <a:pPr algn="ctr"/>
                      <a:r>
                        <a:rPr lang="en-GB" sz="1400" b="0" dirty="0" smtClean="0">
                          <a:solidFill>
                            <a:srgbClr val="FF0000"/>
                          </a:solidFill>
                        </a:rPr>
                        <a:t>0.86</a:t>
                      </a:r>
                      <a:endParaRPr lang="en-GB" sz="1400" b="0" dirty="0">
                        <a:solidFill>
                          <a:srgbClr val="FF0000"/>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accent1"/>
                      </a:solidFill>
                      <a:prstDash val="solid"/>
                      <a:round/>
                      <a:headEnd type="none" w="med" len="med"/>
                      <a:tailEnd type="none" w="lg" len="sm"/>
                    </a:lnT>
                    <a:lnB cap="flat">
                      <a:noFill/>
                    </a:lnB>
                    <a:lnTlToBr>
                      <a:noFill/>
                    </a:lnTlToBr>
                    <a:lnBlToTr>
                      <a:noFill/>
                    </a:lnBlToTr>
                    <a:solidFill>
                      <a:srgbClr val="EAEAEA"/>
                    </a:solidFill>
                  </a:tcPr>
                </a:tc>
                <a:tc>
                  <a:txBody>
                    <a:bodyPr/>
                    <a:lstStyle/>
                    <a:p>
                      <a:pPr algn="ctr"/>
                      <a:r>
                        <a:rPr lang="en-GB" sz="1400" b="0" dirty="0" smtClean="0">
                          <a:solidFill>
                            <a:srgbClr val="FF0000"/>
                          </a:solidFill>
                        </a:rPr>
                        <a:t>1.14</a:t>
                      </a:r>
                      <a:endParaRPr lang="en-GB" sz="1400" b="0" dirty="0">
                        <a:solidFill>
                          <a:srgbClr val="FF0000"/>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accent1"/>
                      </a:solidFill>
                      <a:prstDash val="solid"/>
                      <a:round/>
                      <a:headEnd type="none" w="med" len="med"/>
                      <a:tailEnd type="none" w="lg" len="sm"/>
                    </a:lnT>
                    <a:lnB cap="flat">
                      <a:noFill/>
                    </a:lnB>
                    <a:lnTlToBr>
                      <a:noFill/>
                    </a:lnTlToBr>
                    <a:lnBlToTr>
                      <a:noFill/>
                    </a:lnBlToTr>
                    <a:solidFill>
                      <a:srgbClr val="EAEAEA"/>
                    </a:solidFill>
                  </a:tcPr>
                </a:tc>
                <a:tc>
                  <a:txBody>
                    <a:bodyPr/>
                    <a:lstStyle/>
                    <a:p>
                      <a:pPr algn="ctr"/>
                      <a:r>
                        <a:rPr lang="en-GB" sz="1400" b="0" dirty="0" smtClean="0">
                          <a:solidFill>
                            <a:srgbClr val="FF0000"/>
                          </a:solidFill>
                        </a:rPr>
                        <a:t>0.75 (0.58-0.97)</a:t>
                      </a:r>
                      <a:endParaRPr lang="en-GB" sz="1400" b="0" dirty="0">
                        <a:solidFill>
                          <a:srgbClr val="FF0000"/>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accent1"/>
                      </a:solidFill>
                      <a:prstDash val="solid"/>
                      <a:round/>
                      <a:headEnd type="none" w="med" len="med"/>
                      <a:tailEnd type="none" w="lg" len="sm"/>
                    </a:lnT>
                    <a:lnB cap="flat">
                      <a:noFill/>
                    </a:lnB>
                    <a:lnTlToBr>
                      <a:noFill/>
                    </a:lnTlToBr>
                    <a:lnBlToTr>
                      <a:noFill/>
                    </a:lnBlToTr>
                    <a:solidFill>
                      <a:srgbClr val="EAEAEA"/>
                    </a:solidFill>
                  </a:tcPr>
                </a:tc>
              </a:tr>
              <a:tr h="575510">
                <a:tc>
                  <a:txBody>
                    <a:bodyPr/>
                    <a:lstStyle/>
                    <a:p>
                      <a:r>
                        <a:rPr lang="en-GB" sz="1400" b="0" dirty="0" smtClean="0">
                          <a:solidFill>
                            <a:srgbClr val="FF0000"/>
                          </a:solidFill>
                        </a:rPr>
                        <a:t>Dabigatran</a:t>
                      </a:r>
                      <a:r>
                        <a:rPr lang="en-GB" sz="1400" b="0" baseline="0" dirty="0" smtClean="0">
                          <a:solidFill>
                            <a:srgbClr val="FF0000"/>
                          </a:solidFill>
                        </a:rPr>
                        <a:t> 110 mg</a:t>
                      </a:r>
                      <a:endParaRPr lang="en-GB" sz="1400" b="0" dirty="0">
                        <a:solidFill>
                          <a:srgbClr val="FF0000"/>
                        </a:solidFill>
                      </a:endParaRPr>
                    </a:p>
                  </a:txBody>
                  <a:tcPr anchor="ctr">
                    <a:lnL cap="flat">
                      <a:noFill/>
                    </a:lnL>
                    <a:lnR w="12700" cap="flat" cmpd="sng" algn="ctr">
                      <a:solidFill>
                        <a:schemeClr val="bg1"/>
                      </a:solidFill>
                      <a:prstDash val="solid"/>
                      <a:round/>
                      <a:headEnd type="none" w="med" len="med"/>
                      <a:tailEnd type="none" w="med" len="med"/>
                    </a:lnR>
                    <a:lnT cap="flat">
                      <a:noFill/>
                    </a:lnT>
                    <a:lnB w="19050" cap="flat" cmpd="sng" algn="ctr">
                      <a:noFill/>
                      <a:prstDash val="solid"/>
                      <a:round/>
                      <a:headEnd type="none" w="med" len="med"/>
                      <a:tailEnd type="none" w="lg" len="sm"/>
                    </a:lnB>
                    <a:lnTlToBr>
                      <a:noFill/>
                    </a:lnTlToBr>
                    <a:lnBlToTr>
                      <a:noFill/>
                    </a:lnBlToTr>
                    <a:solidFill>
                      <a:schemeClr val="bg1"/>
                    </a:solidFill>
                  </a:tcPr>
                </a:tc>
                <a:tc>
                  <a:txBody>
                    <a:bodyPr/>
                    <a:lstStyle/>
                    <a:p>
                      <a:pPr algn="ctr"/>
                      <a:r>
                        <a:rPr lang="en-GB" sz="1400" b="0" dirty="0" smtClean="0">
                          <a:solidFill>
                            <a:srgbClr val="FF0000"/>
                          </a:solidFill>
                        </a:rPr>
                        <a:t>1.28</a:t>
                      </a:r>
                      <a:endParaRPr lang="en-GB" sz="1400" b="0" dirty="0">
                        <a:solidFill>
                          <a:srgbClr val="FF0000"/>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cap="flat">
                      <a:noFill/>
                    </a:lnT>
                    <a:lnB w="19050" cap="flat" cmpd="sng" algn="ctr">
                      <a:noFill/>
                      <a:prstDash val="solid"/>
                      <a:round/>
                      <a:headEnd type="none" w="med" len="med"/>
                      <a:tailEnd type="none" w="lg" len="sm"/>
                    </a:lnB>
                    <a:lnTlToBr>
                      <a:noFill/>
                    </a:lnTlToBr>
                    <a:lnBlToTr>
                      <a:noFill/>
                    </a:lnBlToTr>
                    <a:solidFill>
                      <a:schemeClr val="bg1"/>
                    </a:solidFill>
                  </a:tcPr>
                </a:tc>
                <a:tc>
                  <a:txBody>
                    <a:bodyPr/>
                    <a:lstStyle/>
                    <a:p>
                      <a:pPr algn="ctr"/>
                      <a:r>
                        <a:rPr lang="en-GB" sz="1400" b="0" dirty="0" smtClean="0">
                          <a:solidFill>
                            <a:srgbClr val="FF0000"/>
                          </a:solidFill>
                        </a:rPr>
                        <a:t>1.14</a:t>
                      </a:r>
                      <a:endParaRPr lang="en-GB" sz="1400" b="0" dirty="0">
                        <a:solidFill>
                          <a:srgbClr val="FF0000"/>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cap="flat">
                      <a:noFill/>
                    </a:lnT>
                    <a:lnB w="19050" cap="flat" cmpd="sng" algn="ctr">
                      <a:noFill/>
                      <a:prstDash val="solid"/>
                      <a:round/>
                      <a:headEnd type="none" w="med" len="med"/>
                      <a:tailEnd type="none" w="lg" len="sm"/>
                    </a:lnB>
                    <a:lnTlToBr>
                      <a:noFill/>
                    </a:lnTlToBr>
                    <a:lnBlToTr>
                      <a:noFill/>
                    </a:lnBlToTr>
                    <a:solidFill>
                      <a:schemeClr val="bg1"/>
                    </a:solidFill>
                  </a:tcPr>
                </a:tc>
                <a:tc>
                  <a:txBody>
                    <a:bodyPr/>
                    <a:lstStyle/>
                    <a:p>
                      <a:pPr algn="ctr"/>
                      <a:r>
                        <a:rPr lang="en-GB" sz="1400" b="0" dirty="0" smtClean="0">
                          <a:solidFill>
                            <a:srgbClr val="FF0000"/>
                          </a:solidFill>
                        </a:rPr>
                        <a:t>1.13 (0.89-1.42)</a:t>
                      </a:r>
                      <a:endParaRPr lang="en-GB" sz="1400" b="0" dirty="0">
                        <a:solidFill>
                          <a:srgbClr val="FF0000"/>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cap="flat">
                      <a:noFill/>
                    </a:lnT>
                    <a:lnB w="19050" cap="flat" cmpd="sng" algn="ctr">
                      <a:noFill/>
                      <a:prstDash val="solid"/>
                      <a:round/>
                      <a:headEnd type="none" w="med" len="med"/>
                      <a:tailEnd type="none" w="lg" len="sm"/>
                    </a:lnB>
                    <a:lnTlToBr>
                      <a:noFill/>
                    </a:lnTlToBr>
                    <a:lnBlToTr>
                      <a:noFill/>
                    </a:lnBlToTr>
                    <a:solidFill>
                      <a:schemeClr val="bg1"/>
                    </a:solidFill>
                  </a:tcPr>
                </a:tc>
              </a:tr>
              <a:tr h="575510">
                <a:tc>
                  <a:txBody>
                    <a:bodyPr/>
                    <a:lstStyle/>
                    <a:p>
                      <a:r>
                        <a:rPr lang="en-GB" sz="1400" b="0" dirty="0" smtClean="0">
                          <a:solidFill>
                            <a:srgbClr val="FF0000"/>
                          </a:solidFill>
                        </a:rPr>
                        <a:t>Rivaroxaban</a:t>
                      </a:r>
                      <a:endParaRPr lang="en-GB" sz="1400" b="0" dirty="0">
                        <a:solidFill>
                          <a:srgbClr val="FF0000"/>
                        </a:solidFill>
                      </a:endParaRPr>
                    </a:p>
                  </a:txBody>
                  <a:tcPr anchor="ctr">
                    <a:lnL cap="flat">
                      <a:noFill/>
                    </a:lnL>
                    <a:lnR w="12700" cap="flat" cmpd="sng" algn="ctr">
                      <a:solidFill>
                        <a:schemeClr val="bg1"/>
                      </a:solidFill>
                      <a:prstDash val="solid"/>
                      <a:round/>
                      <a:headEnd type="none" w="med" len="med"/>
                      <a:tailEnd type="none" w="med" len="med"/>
                    </a:lnR>
                    <a:lnT cap="flat">
                      <a:noFill/>
                    </a:lnT>
                    <a:lnB w="19050" cap="flat" cmpd="sng" algn="ctr">
                      <a:noFill/>
                      <a:prstDash val="solid"/>
                      <a:round/>
                      <a:headEnd type="none" w="med" len="med"/>
                      <a:tailEnd type="none" w="lg" len="sm"/>
                    </a:lnB>
                    <a:lnTlToBr>
                      <a:noFill/>
                    </a:lnTlToBr>
                    <a:lnBlToTr>
                      <a:noFill/>
                    </a:lnBlToTr>
                    <a:solidFill>
                      <a:srgbClr val="EAEAEA"/>
                    </a:solidFill>
                  </a:tcPr>
                </a:tc>
                <a:tc>
                  <a:txBody>
                    <a:bodyPr/>
                    <a:lstStyle/>
                    <a:p>
                      <a:pPr algn="ctr"/>
                      <a:r>
                        <a:rPr lang="en-GB" sz="1400" b="0" dirty="0" smtClean="0">
                          <a:solidFill>
                            <a:srgbClr val="FF0000"/>
                          </a:solidFill>
                        </a:rPr>
                        <a:t>1.34</a:t>
                      </a:r>
                      <a:endParaRPr lang="en-GB" sz="1400" b="0" dirty="0">
                        <a:solidFill>
                          <a:srgbClr val="FF0000"/>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cap="flat">
                      <a:noFill/>
                    </a:lnT>
                    <a:lnB w="19050" cap="flat" cmpd="sng" algn="ctr">
                      <a:noFill/>
                      <a:prstDash val="solid"/>
                      <a:round/>
                      <a:headEnd type="none" w="med" len="med"/>
                      <a:tailEnd type="none" w="lg" len="sm"/>
                    </a:lnB>
                    <a:lnTlToBr>
                      <a:noFill/>
                    </a:lnTlToBr>
                    <a:lnBlToTr>
                      <a:noFill/>
                    </a:lnBlToTr>
                    <a:solidFill>
                      <a:srgbClr val="EAEAEA"/>
                    </a:solidFill>
                  </a:tcPr>
                </a:tc>
                <a:tc>
                  <a:txBody>
                    <a:bodyPr/>
                    <a:lstStyle/>
                    <a:p>
                      <a:pPr algn="ctr"/>
                      <a:r>
                        <a:rPr lang="en-GB" sz="1400" b="0" dirty="0" smtClean="0">
                          <a:solidFill>
                            <a:srgbClr val="FF0000"/>
                          </a:solidFill>
                        </a:rPr>
                        <a:t>1.42</a:t>
                      </a:r>
                      <a:endParaRPr lang="en-GB" sz="1400" b="0" dirty="0">
                        <a:solidFill>
                          <a:srgbClr val="FF0000"/>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cap="flat">
                      <a:noFill/>
                    </a:lnT>
                    <a:lnB w="19050" cap="flat" cmpd="sng" algn="ctr">
                      <a:noFill/>
                      <a:prstDash val="solid"/>
                      <a:round/>
                      <a:headEnd type="none" w="med" len="med"/>
                      <a:tailEnd type="none" w="lg" len="sm"/>
                    </a:lnB>
                    <a:lnTlToBr>
                      <a:noFill/>
                    </a:lnTlToBr>
                    <a:lnBlToTr>
                      <a:noFill/>
                    </a:lnBlToTr>
                    <a:solidFill>
                      <a:srgbClr val="EAEAEA"/>
                    </a:solidFill>
                  </a:tcPr>
                </a:tc>
                <a:tc>
                  <a:txBody>
                    <a:bodyPr/>
                    <a:lstStyle/>
                    <a:p>
                      <a:pPr algn="ctr"/>
                      <a:r>
                        <a:rPr lang="en-GB" sz="1400" b="0" dirty="0" smtClean="0">
                          <a:solidFill>
                            <a:srgbClr val="FF0000"/>
                          </a:solidFill>
                        </a:rPr>
                        <a:t>0.94 </a:t>
                      </a:r>
                      <a:r>
                        <a:rPr lang="en-GB" sz="1400" b="0" baseline="0" dirty="0" smtClean="0">
                          <a:solidFill>
                            <a:srgbClr val="FF0000"/>
                          </a:solidFill>
                        </a:rPr>
                        <a:t>(0.75-1.17)</a:t>
                      </a:r>
                      <a:endParaRPr lang="en-GB" sz="1400" b="0" dirty="0">
                        <a:solidFill>
                          <a:srgbClr val="FF0000"/>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cap="flat">
                      <a:noFill/>
                    </a:lnT>
                    <a:lnB w="19050" cap="flat" cmpd="sng" algn="ctr">
                      <a:noFill/>
                      <a:prstDash val="solid"/>
                      <a:round/>
                      <a:headEnd type="none" w="med" len="med"/>
                      <a:tailEnd type="none" w="lg" len="sm"/>
                    </a:lnB>
                    <a:lnTlToBr>
                      <a:noFill/>
                    </a:lnTlToBr>
                    <a:lnBlToTr>
                      <a:noFill/>
                    </a:lnBlToTr>
                    <a:solidFill>
                      <a:srgbClr val="EAEAEA"/>
                    </a:solidFill>
                  </a:tcPr>
                </a:tc>
              </a:tr>
              <a:tr h="5277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dirty="0" smtClean="0">
                          <a:solidFill>
                            <a:srgbClr val="FF0000"/>
                          </a:solidFill>
                        </a:rPr>
                        <a:t>Apixaban*</a:t>
                      </a:r>
                    </a:p>
                  </a:txBody>
                  <a:tcPr anchor="ctr">
                    <a:lnL cap="flat">
                      <a:noFill/>
                    </a:lnL>
                    <a:lnR w="12700" cap="flat" cmpd="sng" algn="ctr">
                      <a:solidFill>
                        <a:schemeClr val="bg1"/>
                      </a:solidFill>
                      <a:prstDash val="solid"/>
                      <a:round/>
                      <a:headEnd type="none" w="med" len="med"/>
                      <a:tailEnd type="none" w="med" len="med"/>
                    </a:lnR>
                    <a:lnT cap="flat">
                      <a:noFill/>
                    </a:lnT>
                    <a:lnB w="19050" cap="flat" cmpd="sng" algn="ctr">
                      <a:solidFill>
                        <a:schemeClr val="accent1"/>
                      </a:solidFill>
                      <a:prstDash val="solid"/>
                      <a:round/>
                      <a:headEnd type="none" w="med" len="med"/>
                      <a:tailEnd type="none" w="lg" len="sm"/>
                    </a:lnB>
                    <a:lnTlToBr>
                      <a:noFill/>
                    </a:lnTlToBr>
                    <a:lnBlToTr>
                      <a:noFill/>
                    </a:lnBlToTr>
                    <a:solidFill>
                      <a:schemeClr val="bg1"/>
                    </a:solidFill>
                  </a:tcPr>
                </a:tc>
                <a:tc>
                  <a:txBody>
                    <a:bodyPr/>
                    <a:lstStyle/>
                    <a:p>
                      <a:pPr algn="ctr"/>
                      <a:r>
                        <a:rPr lang="en-GB" sz="1400" b="0" dirty="0" smtClean="0">
                          <a:solidFill>
                            <a:srgbClr val="FF0000"/>
                          </a:solidFill>
                        </a:rPr>
                        <a:t>0.97</a:t>
                      </a:r>
                      <a:endParaRPr lang="en-GB" sz="1400" b="0" dirty="0">
                        <a:solidFill>
                          <a:srgbClr val="FF0000"/>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cap="flat">
                      <a:noFill/>
                    </a:lnT>
                    <a:lnB w="19050" cap="flat" cmpd="sng" algn="ctr">
                      <a:solidFill>
                        <a:schemeClr val="accent1"/>
                      </a:solidFill>
                      <a:prstDash val="solid"/>
                      <a:round/>
                      <a:headEnd type="none" w="med" len="med"/>
                      <a:tailEnd type="none" w="lg" len="sm"/>
                    </a:lnB>
                    <a:lnTlToBr>
                      <a:noFill/>
                    </a:lnTlToBr>
                    <a:lnBlToTr>
                      <a:noFill/>
                    </a:lnBlToTr>
                    <a:solidFill>
                      <a:schemeClr val="bg1"/>
                    </a:solidFill>
                  </a:tcPr>
                </a:tc>
                <a:tc>
                  <a:txBody>
                    <a:bodyPr/>
                    <a:lstStyle/>
                    <a:p>
                      <a:pPr algn="ctr"/>
                      <a:r>
                        <a:rPr lang="en-GB" sz="1400" b="0" dirty="0" smtClean="0">
                          <a:solidFill>
                            <a:srgbClr val="FF0000"/>
                          </a:solidFill>
                        </a:rPr>
                        <a:t>1.05</a:t>
                      </a:r>
                      <a:endParaRPr lang="en-GB" sz="1400" b="0" dirty="0">
                        <a:solidFill>
                          <a:srgbClr val="FF0000"/>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cap="flat">
                      <a:noFill/>
                    </a:lnT>
                    <a:lnB w="19050" cap="flat" cmpd="sng" algn="ctr">
                      <a:solidFill>
                        <a:schemeClr val="accent1"/>
                      </a:solidFill>
                      <a:prstDash val="solid"/>
                      <a:round/>
                      <a:headEnd type="none" w="med" len="med"/>
                      <a:tailEnd type="none" w="lg" len="sm"/>
                    </a:lnB>
                    <a:lnTlToBr>
                      <a:noFill/>
                    </a:lnTlToBr>
                    <a:lnBlToTr>
                      <a:noFill/>
                    </a:lnBlToTr>
                    <a:solidFill>
                      <a:schemeClr val="bg1"/>
                    </a:solidFill>
                  </a:tcPr>
                </a:tc>
                <a:tc>
                  <a:txBody>
                    <a:bodyPr/>
                    <a:lstStyle/>
                    <a:p>
                      <a:pPr algn="ctr"/>
                      <a:r>
                        <a:rPr lang="en-GB" sz="1400" b="0" dirty="0" smtClean="0">
                          <a:solidFill>
                            <a:srgbClr val="FF0000"/>
                          </a:solidFill>
                        </a:rPr>
                        <a:t>0.92 (0.74-1.13)</a:t>
                      </a:r>
                      <a:endParaRPr lang="en-GB" sz="1400" b="0" dirty="0">
                        <a:solidFill>
                          <a:srgbClr val="FF0000"/>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cap="flat">
                      <a:noFill/>
                    </a:lnT>
                    <a:lnB w="19050" cap="flat" cmpd="sng" algn="ctr">
                      <a:solidFill>
                        <a:schemeClr val="accent1"/>
                      </a:solidFill>
                      <a:prstDash val="solid"/>
                      <a:round/>
                      <a:headEnd type="none" w="med" len="med"/>
                      <a:tailEnd type="none" w="lg" len="sm"/>
                    </a:lnB>
                    <a:lnTlToBr>
                      <a:noFill/>
                    </a:lnTlToBr>
                    <a:lnBlToTr>
                      <a:noFill/>
                    </a:lnBlToTr>
                    <a:solidFill>
                      <a:schemeClr val="bg1"/>
                    </a:solidFill>
                  </a:tcPr>
                </a:tc>
              </a:tr>
            </a:tbl>
          </a:graphicData>
        </a:graphic>
      </p:graphicFrame>
      <p:cxnSp>
        <p:nvCxnSpPr>
          <p:cNvPr id="59" name="Straight Connector 46"/>
          <p:cNvCxnSpPr>
            <a:cxnSpLocks noChangeShapeType="1"/>
          </p:cNvCxnSpPr>
          <p:nvPr/>
        </p:nvCxnSpPr>
        <p:spPr bwMode="auto">
          <a:xfrm>
            <a:off x="6485143" y="3279188"/>
            <a:ext cx="2106000" cy="0"/>
          </a:xfrm>
          <a:prstGeom prst="line">
            <a:avLst/>
          </a:prstGeom>
          <a:noFill/>
          <a:ln w="25400" algn="ctr">
            <a:solidFill>
              <a:schemeClr val="accent1"/>
            </a:solidFill>
            <a:round/>
            <a:headEnd/>
            <a:tailEnd/>
          </a:ln>
        </p:spPr>
      </p:cxnSp>
      <p:cxnSp>
        <p:nvCxnSpPr>
          <p:cNvPr id="60" name="Straight Connector 46"/>
          <p:cNvCxnSpPr>
            <a:cxnSpLocks noChangeShapeType="1"/>
          </p:cNvCxnSpPr>
          <p:nvPr/>
        </p:nvCxnSpPr>
        <p:spPr bwMode="auto">
          <a:xfrm>
            <a:off x="5261950" y="2716851"/>
            <a:ext cx="1530000" cy="0"/>
          </a:xfrm>
          <a:prstGeom prst="line">
            <a:avLst/>
          </a:prstGeom>
          <a:noFill/>
          <a:ln w="25400" algn="ctr">
            <a:solidFill>
              <a:schemeClr val="accent1"/>
            </a:solidFill>
            <a:round/>
            <a:headEnd/>
            <a:tailEnd/>
          </a:ln>
        </p:spPr>
      </p:cxnSp>
      <p:sp>
        <p:nvSpPr>
          <p:cNvPr id="65" name="Rectangle 64"/>
          <p:cNvSpPr/>
          <p:nvPr/>
        </p:nvSpPr>
        <p:spPr bwMode="auto">
          <a:xfrm>
            <a:off x="5873884" y="2660957"/>
            <a:ext cx="108000" cy="108000"/>
          </a:xfrm>
          <a:prstGeom prst="rect">
            <a:avLst/>
          </a:prstGeom>
          <a:solidFill>
            <a:schemeClr val="accent1"/>
          </a:solidFill>
          <a:ln w="12700" cmpd="sng">
            <a:noFill/>
            <a:round/>
            <a:headEnd/>
            <a:tailEnd/>
          </a:ln>
        </p:spPr>
        <p:txBody>
          <a:bodyPr rtlCol="0" anchor="ctr"/>
          <a:lstStyle/>
          <a:p>
            <a:pPr algn="ctr"/>
            <a:endParaRPr lang="en-US" dirty="0"/>
          </a:p>
        </p:txBody>
      </p:sp>
      <p:sp>
        <p:nvSpPr>
          <p:cNvPr id="66" name="Rectangle 65"/>
          <p:cNvSpPr/>
          <p:nvPr/>
        </p:nvSpPr>
        <p:spPr bwMode="auto">
          <a:xfrm>
            <a:off x="7396448" y="3226157"/>
            <a:ext cx="108000" cy="108000"/>
          </a:xfrm>
          <a:prstGeom prst="rect">
            <a:avLst/>
          </a:prstGeom>
          <a:solidFill>
            <a:schemeClr val="accent1"/>
          </a:solidFill>
          <a:ln w="12700" cmpd="sng">
            <a:noFill/>
            <a:round/>
            <a:headEnd/>
            <a:tailEnd/>
          </a:ln>
        </p:spPr>
        <p:txBody>
          <a:bodyPr rtlCol="0" anchor="ctr"/>
          <a:lstStyle/>
          <a:p>
            <a:pPr algn="ctr"/>
            <a:endParaRPr lang="en-US" dirty="0"/>
          </a:p>
        </p:txBody>
      </p:sp>
      <p:sp>
        <p:nvSpPr>
          <p:cNvPr id="67" name="Rectangle 66"/>
          <p:cNvSpPr/>
          <p:nvPr/>
        </p:nvSpPr>
        <p:spPr bwMode="auto">
          <a:xfrm>
            <a:off x="6641446" y="3794531"/>
            <a:ext cx="108000" cy="108000"/>
          </a:xfrm>
          <a:prstGeom prst="rect">
            <a:avLst/>
          </a:prstGeom>
          <a:solidFill>
            <a:schemeClr val="accent1"/>
          </a:solidFill>
          <a:ln w="12700" cmpd="sng">
            <a:noFill/>
            <a:round/>
            <a:headEnd/>
            <a:tailEnd/>
          </a:ln>
        </p:spPr>
        <p:txBody>
          <a:bodyPr rtlCol="0" anchor="ctr"/>
          <a:lstStyle/>
          <a:p>
            <a:pPr algn="ctr"/>
            <a:endParaRPr lang="en-US" dirty="0"/>
          </a:p>
        </p:txBody>
      </p:sp>
      <p:sp>
        <p:nvSpPr>
          <p:cNvPr id="68" name="Rectangle 67"/>
          <p:cNvSpPr/>
          <p:nvPr/>
        </p:nvSpPr>
        <p:spPr bwMode="auto">
          <a:xfrm>
            <a:off x="6535290" y="4346625"/>
            <a:ext cx="108000" cy="108000"/>
          </a:xfrm>
          <a:prstGeom prst="rect">
            <a:avLst/>
          </a:prstGeom>
          <a:solidFill>
            <a:schemeClr val="accent1"/>
          </a:solidFill>
          <a:ln w="12700" cmpd="sng">
            <a:noFill/>
            <a:round/>
            <a:headEnd/>
            <a:tailEnd/>
          </a:ln>
        </p:spPr>
        <p:txBody>
          <a:bodyPr rtlCol="0" anchor="ctr"/>
          <a:lstStyle/>
          <a:p>
            <a:pPr algn="ctr"/>
            <a:endParaRPr lang="en-US" dirty="0"/>
          </a:p>
        </p:txBody>
      </p:sp>
      <p:sp>
        <p:nvSpPr>
          <p:cNvPr id="70" name="Text Box 54"/>
          <p:cNvSpPr txBox="1">
            <a:spLocks noChangeArrowheads="1"/>
          </p:cNvSpPr>
          <p:nvPr/>
        </p:nvSpPr>
        <p:spPr bwMode="auto">
          <a:xfrm>
            <a:off x="28575" y="5471160"/>
            <a:ext cx="5913120" cy="461610"/>
          </a:xfrm>
          <a:prstGeom prst="rect">
            <a:avLst/>
          </a:prstGeom>
          <a:noFill/>
          <a:ln w="25400" algn="ctr">
            <a:noFill/>
            <a:miter lim="800000"/>
            <a:headEnd/>
            <a:tailEnd/>
          </a:ln>
        </p:spPr>
        <p:txBody>
          <a:bodyPr wrap="square" lIns="91384" tIns="45693" rIns="91384" bIns="45693" anchor="b">
            <a:spAutoFit/>
          </a:bodyPr>
          <a:lstStyle/>
          <a:p>
            <a:pPr algn="l" eaLnBrk="0" hangingPunct="0"/>
            <a:r>
              <a:rPr lang="en-US" sz="1200" dirty="0" smtClean="0">
                <a:solidFill>
                  <a:srgbClr val="00498B"/>
                </a:solidFill>
              </a:rPr>
              <a:t>Clinical Trial Data for information only - no clinical conclusions should be drawn. Please refer to individual product SPCs for further information.</a:t>
            </a:r>
            <a:endParaRPr lang="en-GB" sz="1200" dirty="0">
              <a:solidFill>
                <a:srgbClr val="00498B"/>
              </a:solidFill>
            </a:endParaRPr>
          </a:p>
        </p:txBody>
      </p:sp>
      <p:sp>
        <p:nvSpPr>
          <p:cNvPr id="56" name="Line 43"/>
          <p:cNvSpPr>
            <a:spLocks noChangeShapeType="1"/>
          </p:cNvSpPr>
          <p:nvPr/>
        </p:nvSpPr>
        <p:spPr bwMode="auto">
          <a:xfrm>
            <a:off x="8117142" y="4657408"/>
            <a:ext cx="0" cy="72000"/>
          </a:xfrm>
          <a:prstGeom prst="line">
            <a:avLst/>
          </a:prstGeom>
          <a:noFill/>
          <a:ln w="19050">
            <a:solidFill>
              <a:srgbClr val="00498B"/>
            </a:solidFill>
            <a:round/>
            <a:headEnd/>
            <a:tailEnd/>
          </a:ln>
        </p:spPr>
        <p:txBody>
          <a:bodyPr lIns="91414" tIns="45708" rIns="91414" bIns="45708" anchor="ctr"/>
          <a:lstStyle/>
          <a:p>
            <a:endParaRPr lang="en-US" dirty="0"/>
          </a:p>
        </p:txBody>
      </p:sp>
      <p:sp>
        <p:nvSpPr>
          <p:cNvPr id="57" name="Line 43"/>
          <p:cNvSpPr>
            <a:spLocks noChangeShapeType="1"/>
          </p:cNvSpPr>
          <p:nvPr/>
        </p:nvSpPr>
        <p:spPr bwMode="auto">
          <a:xfrm>
            <a:off x="7719760" y="4657408"/>
            <a:ext cx="0" cy="72000"/>
          </a:xfrm>
          <a:prstGeom prst="line">
            <a:avLst/>
          </a:prstGeom>
          <a:noFill/>
          <a:ln w="19050">
            <a:solidFill>
              <a:srgbClr val="00498B"/>
            </a:solidFill>
            <a:round/>
            <a:headEnd/>
            <a:tailEnd/>
          </a:ln>
        </p:spPr>
        <p:txBody>
          <a:bodyPr lIns="91414" tIns="45708" rIns="91414" bIns="45708" anchor="ctr"/>
          <a:lstStyle/>
          <a:p>
            <a:endParaRPr lang="en-US" dirty="0"/>
          </a:p>
        </p:txBody>
      </p:sp>
      <p:sp>
        <p:nvSpPr>
          <p:cNvPr id="58" name="Line 43"/>
          <p:cNvSpPr>
            <a:spLocks noChangeShapeType="1"/>
          </p:cNvSpPr>
          <p:nvPr/>
        </p:nvSpPr>
        <p:spPr bwMode="auto">
          <a:xfrm>
            <a:off x="7320741" y="4660583"/>
            <a:ext cx="0" cy="72000"/>
          </a:xfrm>
          <a:prstGeom prst="line">
            <a:avLst/>
          </a:prstGeom>
          <a:noFill/>
          <a:ln w="19050">
            <a:solidFill>
              <a:srgbClr val="00498B"/>
            </a:solidFill>
            <a:round/>
            <a:headEnd/>
            <a:tailEnd/>
          </a:ln>
        </p:spPr>
        <p:txBody>
          <a:bodyPr lIns="91414" tIns="45708" rIns="91414" bIns="45708" anchor="ctr"/>
          <a:lstStyle/>
          <a:p>
            <a:endParaRPr lang="en-US" dirty="0"/>
          </a:p>
        </p:txBody>
      </p:sp>
      <p:sp>
        <p:nvSpPr>
          <p:cNvPr id="64" name="Line 43"/>
          <p:cNvSpPr>
            <a:spLocks noChangeShapeType="1"/>
          </p:cNvSpPr>
          <p:nvPr/>
        </p:nvSpPr>
        <p:spPr bwMode="auto">
          <a:xfrm>
            <a:off x="6913573" y="4655557"/>
            <a:ext cx="0" cy="72000"/>
          </a:xfrm>
          <a:prstGeom prst="line">
            <a:avLst/>
          </a:prstGeom>
          <a:noFill/>
          <a:ln w="19050">
            <a:solidFill>
              <a:srgbClr val="00498B"/>
            </a:solidFill>
            <a:round/>
            <a:headEnd/>
            <a:tailEnd/>
          </a:ln>
        </p:spPr>
        <p:txBody>
          <a:bodyPr lIns="91414" tIns="45708" rIns="91414" bIns="45708" anchor="ctr"/>
          <a:lstStyle/>
          <a:p>
            <a:endParaRPr lang="en-US" dirty="0"/>
          </a:p>
        </p:txBody>
      </p:sp>
      <p:sp>
        <p:nvSpPr>
          <p:cNvPr id="71" name="Line 43"/>
          <p:cNvSpPr>
            <a:spLocks noChangeShapeType="1"/>
          </p:cNvSpPr>
          <p:nvPr/>
        </p:nvSpPr>
        <p:spPr bwMode="auto">
          <a:xfrm>
            <a:off x="8510389" y="4656031"/>
            <a:ext cx="0" cy="72000"/>
          </a:xfrm>
          <a:prstGeom prst="line">
            <a:avLst/>
          </a:prstGeom>
          <a:noFill/>
          <a:ln w="19050">
            <a:solidFill>
              <a:srgbClr val="00498B"/>
            </a:solidFill>
            <a:round/>
            <a:headEnd/>
            <a:tailEnd/>
          </a:ln>
        </p:spPr>
        <p:txBody>
          <a:bodyPr lIns="91414" tIns="45708" rIns="91414" bIns="45708" anchor="ctr"/>
          <a:lstStyle/>
          <a:p>
            <a:endParaRPr lang="en-US" dirty="0"/>
          </a:p>
        </p:txBody>
      </p:sp>
      <p:sp>
        <p:nvSpPr>
          <p:cNvPr id="52" name="Text Box 134"/>
          <p:cNvSpPr txBox="1">
            <a:spLocks noChangeArrowheads="1"/>
          </p:cNvSpPr>
          <p:nvPr/>
        </p:nvSpPr>
        <p:spPr bwMode="auto">
          <a:xfrm>
            <a:off x="15239" y="6223819"/>
            <a:ext cx="6111241" cy="600140"/>
          </a:xfrm>
          <a:prstGeom prst="rect">
            <a:avLst/>
          </a:prstGeom>
          <a:noFill/>
          <a:ln w="25400" algn="ctr">
            <a:noFill/>
            <a:miter lim="800000"/>
            <a:headEnd/>
            <a:tailEnd/>
          </a:ln>
        </p:spPr>
        <p:txBody>
          <a:bodyPr wrap="square" lIns="91414" tIns="45708" rIns="91414" bIns="45708">
            <a:spAutoFit/>
          </a:bodyPr>
          <a:lstStyle/>
          <a:p>
            <a:pPr algn="l" eaLnBrk="0" hangingPunct="0">
              <a:spcBef>
                <a:spcPts val="0"/>
              </a:spcBef>
            </a:pPr>
            <a:r>
              <a:rPr lang="en-US" sz="1100" b="1" dirty="0" smtClean="0">
                <a:solidFill>
                  <a:schemeClr val="tx1"/>
                </a:solidFill>
              </a:rPr>
              <a:t>1.</a:t>
            </a:r>
            <a:r>
              <a:rPr lang="en-US" sz="1100" dirty="0" smtClean="0">
                <a:solidFill>
                  <a:schemeClr val="tx1"/>
                </a:solidFill>
              </a:rPr>
              <a:t> Connolly SJ </a:t>
            </a:r>
            <a:r>
              <a:rPr lang="en-US" sz="1100" i="1" dirty="0" smtClean="0">
                <a:solidFill>
                  <a:schemeClr val="tx1"/>
                </a:solidFill>
              </a:rPr>
              <a:t>et al. N Engl J Med </a:t>
            </a:r>
            <a:r>
              <a:rPr lang="en-US" sz="1100" dirty="0" smtClean="0">
                <a:solidFill>
                  <a:schemeClr val="tx1"/>
                </a:solidFill>
              </a:rPr>
              <a:t>2009;361:1139–51; </a:t>
            </a:r>
            <a:r>
              <a:rPr lang="en-US" sz="1100" b="1" dirty="0" smtClean="0">
                <a:solidFill>
                  <a:schemeClr val="tx1"/>
                </a:solidFill>
              </a:rPr>
              <a:t>2. </a:t>
            </a:r>
            <a:r>
              <a:rPr lang="en-US" sz="1100" dirty="0" smtClean="0">
                <a:solidFill>
                  <a:schemeClr val="tx1"/>
                </a:solidFill>
              </a:rPr>
              <a:t>Connolly SJ </a:t>
            </a:r>
            <a:r>
              <a:rPr lang="en-US" sz="1100" i="1" dirty="0" smtClean="0">
                <a:solidFill>
                  <a:schemeClr val="tx1"/>
                </a:solidFill>
              </a:rPr>
              <a:t>et al. N Engl J Med </a:t>
            </a:r>
            <a:r>
              <a:rPr lang="en-US" sz="1100" dirty="0" smtClean="0">
                <a:solidFill>
                  <a:schemeClr val="tx1"/>
                </a:solidFill>
              </a:rPr>
              <a:t>2010;363:1875–1876; </a:t>
            </a:r>
            <a:r>
              <a:rPr lang="en-US" sz="1100" b="1" dirty="0" smtClean="0">
                <a:solidFill>
                  <a:schemeClr val="tx1"/>
                </a:solidFill>
              </a:rPr>
              <a:t>3.</a:t>
            </a:r>
            <a:r>
              <a:rPr lang="en-US" sz="1100" dirty="0" smtClean="0">
                <a:solidFill>
                  <a:schemeClr val="tx1"/>
                </a:solidFill>
              </a:rPr>
              <a:t> </a:t>
            </a:r>
            <a:r>
              <a:rPr lang="en-GB" sz="1100" dirty="0" smtClean="0">
                <a:solidFill>
                  <a:schemeClr val="tx1"/>
                </a:solidFill>
              </a:rPr>
              <a:t>Patel MR </a:t>
            </a:r>
            <a:r>
              <a:rPr lang="en-GB" sz="1100" i="1" dirty="0" smtClean="0">
                <a:solidFill>
                  <a:schemeClr val="tx1"/>
                </a:solidFill>
              </a:rPr>
              <a:t>et al. </a:t>
            </a:r>
            <a:r>
              <a:rPr lang="en-US" sz="1100" i="1" dirty="0" smtClean="0">
                <a:solidFill>
                  <a:srgbClr val="00498B"/>
                </a:solidFill>
              </a:rPr>
              <a:t>NEJM </a:t>
            </a:r>
            <a:r>
              <a:rPr lang="en-US" sz="1100" dirty="0" smtClean="0">
                <a:solidFill>
                  <a:srgbClr val="00498B"/>
                </a:solidFill>
              </a:rPr>
              <a:t>2011;365:883–91 and Supplementary Appendix;</a:t>
            </a:r>
          </a:p>
          <a:p>
            <a:pPr algn="l" eaLnBrk="0" hangingPunct="0">
              <a:spcBef>
                <a:spcPts val="0"/>
              </a:spcBef>
            </a:pPr>
            <a:r>
              <a:rPr lang="en-US" sz="1100" b="1" dirty="0" smtClean="0">
                <a:solidFill>
                  <a:schemeClr val="tx1"/>
                </a:solidFill>
              </a:rPr>
              <a:t>4.</a:t>
            </a:r>
            <a:r>
              <a:rPr lang="en-US" sz="1100" dirty="0" smtClean="0">
                <a:solidFill>
                  <a:schemeClr val="tx1"/>
                </a:solidFill>
              </a:rPr>
              <a:t> </a:t>
            </a:r>
            <a:r>
              <a:rPr lang="da-DK" sz="1100" dirty="0" smtClean="0">
                <a:solidFill>
                  <a:srgbClr val="00498B"/>
                </a:solidFill>
              </a:rPr>
              <a:t>Granger </a:t>
            </a:r>
            <a:r>
              <a:rPr lang="da-DK" sz="1100" i="1" dirty="0" smtClean="0">
                <a:solidFill>
                  <a:srgbClr val="00498B"/>
                </a:solidFill>
              </a:rPr>
              <a:t>et al. N Eng J Med </a:t>
            </a:r>
            <a:r>
              <a:rPr lang="da-DK" sz="1100" dirty="0" smtClean="0">
                <a:solidFill>
                  <a:srgbClr val="00498B"/>
                </a:solidFill>
              </a:rPr>
              <a:t>2011;365:981-92.</a:t>
            </a:r>
            <a:endParaRPr lang="en-GB" sz="1100" dirty="0">
              <a:solidFill>
                <a:schemeClr val="tx1"/>
              </a:solidFill>
            </a:endParaRPr>
          </a:p>
        </p:txBody>
      </p:sp>
      <p:sp>
        <p:nvSpPr>
          <p:cNvPr id="55" name="Text Box 54"/>
          <p:cNvSpPr txBox="1">
            <a:spLocks noChangeArrowheads="1"/>
          </p:cNvSpPr>
          <p:nvPr/>
        </p:nvSpPr>
        <p:spPr bwMode="auto">
          <a:xfrm>
            <a:off x="5130166" y="5030788"/>
            <a:ext cx="3617595" cy="307722"/>
          </a:xfrm>
          <a:prstGeom prst="rect">
            <a:avLst/>
          </a:prstGeom>
          <a:noFill/>
          <a:ln w="25400" algn="ctr">
            <a:noFill/>
            <a:miter lim="800000"/>
            <a:headEnd/>
            <a:tailEnd/>
          </a:ln>
        </p:spPr>
        <p:txBody>
          <a:bodyPr wrap="square" lIns="91384" tIns="45693" rIns="91384" bIns="45693" anchor="b">
            <a:spAutoFit/>
          </a:bodyPr>
          <a:lstStyle/>
          <a:p>
            <a:pPr algn="l" eaLnBrk="0" hangingPunct="0"/>
            <a:r>
              <a:rPr lang="en-US" sz="1400" dirty="0" smtClean="0">
                <a:solidFill>
                  <a:srgbClr val="FF0000"/>
                </a:solidFill>
              </a:rPr>
              <a:t>Favours new orals          Favours warfarin</a:t>
            </a:r>
            <a:endParaRPr lang="en-GB" sz="1400" dirty="0">
              <a:solidFill>
                <a:srgbClr val="FF0000"/>
              </a:solidFill>
            </a:endParaRPr>
          </a:p>
        </p:txBody>
      </p:sp>
      <p:sp>
        <p:nvSpPr>
          <p:cNvPr id="61" name="Line 43"/>
          <p:cNvSpPr>
            <a:spLocks noChangeShapeType="1"/>
          </p:cNvSpPr>
          <p:nvPr/>
        </p:nvSpPr>
        <p:spPr bwMode="auto">
          <a:xfrm>
            <a:off x="8894382" y="4657408"/>
            <a:ext cx="0" cy="72000"/>
          </a:xfrm>
          <a:prstGeom prst="line">
            <a:avLst/>
          </a:prstGeom>
          <a:noFill/>
          <a:ln w="19050">
            <a:solidFill>
              <a:srgbClr val="00498B"/>
            </a:solidFill>
            <a:round/>
            <a:headEnd/>
            <a:tailEnd/>
          </a:ln>
        </p:spPr>
        <p:txBody>
          <a:bodyPr lIns="91414" tIns="45708" rIns="91414" bIns="45708" anchor="ctr"/>
          <a:lstStyle/>
          <a:p>
            <a:endParaRPr lang="en-US" dirty="0"/>
          </a:p>
        </p:txBody>
      </p:sp>
      <p:sp>
        <p:nvSpPr>
          <p:cNvPr id="62" name="Text Box 6"/>
          <p:cNvSpPr txBox="1">
            <a:spLocks noChangeArrowheads="1"/>
          </p:cNvSpPr>
          <p:nvPr/>
        </p:nvSpPr>
        <p:spPr bwMode="auto">
          <a:xfrm>
            <a:off x="8661814" y="4745341"/>
            <a:ext cx="465137" cy="371513"/>
          </a:xfrm>
          <a:prstGeom prst="rect">
            <a:avLst/>
          </a:prstGeom>
          <a:noFill/>
          <a:ln w="9525">
            <a:noFill/>
            <a:miter lim="800000"/>
            <a:headEnd/>
            <a:tailEnd/>
          </a:ln>
        </p:spPr>
        <p:txBody>
          <a:bodyPr lIns="90000" tIns="46800" rIns="90000" bIns="46800">
            <a:spAutoFit/>
          </a:bodyPr>
          <a:lstStyle/>
          <a:p>
            <a:pPr algn="ctr" eaLnBrk="0" hangingPunct="0"/>
            <a:r>
              <a:rPr lang="en-GB" dirty="0">
                <a:solidFill>
                  <a:srgbClr val="00498B"/>
                </a:solidFill>
              </a:rPr>
              <a:t>1</a:t>
            </a:r>
            <a:r>
              <a:rPr lang="en-GB" dirty="0" smtClean="0">
                <a:solidFill>
                  <a:srgbClr val="00498B"/>
                </a:solidFill>
              </a:rPr>
              <a:t>.5</a:t>
            </a:r>
            <a:endParaRPr lang="en-GB" dirty="0">
              <a:solidFill>
                <a:srgbClr val="00498B"/>
              </a:solidFill>
            </a:endParaRPr>
          </a:p>
        </p:txBody>
      </p:sp>
      <p:sp>
        <p:nvSpPr>
          <p:cNvPr id="69" name="Text Box 33"/>
          <p:cNvSpPr txBox="1">
            <a:spLocks noChangeArrowheads="1"/>
          </p:cNvSpPr>
          <p:nvPr/>
        </p:nvSpPr>
        <p:spPr bwMode="auto">
          <a:xfrm>
            <a:off x="60643" y="4712653"/>
            <a:ext cx="2386591" cy="261610"/>
          </a:xfrm>
          <a:prstGeom prst="rect">
            <a:avLst/>
          </a:prstGeom>
          <a:noFill/>
          <a:ln w="9525">
            <a:noFill/>
            <a:miter lim="800000"/>
            <a:headEnd/>
            <a:tailEnd/>
          </a:ln>
        </p:spPr>
        <p:txBody>
          <a:bodyPr wrap="none" anchor="ctr">
            <a:spAutoFit/>
          </a:bodyPr>
          <a:lstStyle/>
          <a:p>
            <a:pPr algn="l">
              <a:buClr>
                <a:srgbClr val="E00079"/>
              </a:buClr>
            </a:pPr>
            <a:r>
              <a:rPr lang="en-US" sz="1100" dirty="0" smtClean="0">
                <a:solidFill>
                  <a:schemeClr val="tx1"/>
                </a:solidFill>
                <a:latin typeface="+mj-lt"/>
              </a:rPr>
              <a:t>*Ischaemic or uncertain type of stroke</a:t>
            </a:r>
            <a:endParaRPr lang="en-US" sz="1100" dirty="0">
              <a:solidFill>
                <a:schemeClr val="tx1"/>
              </a:solidFill>
              <a:latin typeface="+mj-lt"/>
            </a:endParaRPr>
          </a:p>
        </p:txBody>
      </p:sp>
    </p:spTree>
    <p:custDataLst>
      <p:tags r:id="rId1"/>
    </p:custDataLst>
    <p:extLst>
      <p:ext uri="{BB962C8B-B14F-4D97-AF65-F5344CB8AC3E}">
        <p14:creationId xmlns:p14="http://schemas.microsoft.com/office/powerpoint/2010/main" val="1467298291"/>
      </p:ext>
    </p:extLst>
  </p:cSld>
  <p:clrMapOvr>
    <a:masterClrMapping/>
  </p:clrMapOvr>
  <p:transition xmlns:p14="http://schemas.microsoft.com/office/powerpoint/2010/main">
    <p:cut/>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z="4400" dirty="0" smtClean="0">
                <a:latin typeface="Bernard MT Condensed"/>
                <a:cs typeface="Bernard MT Condensed"/>
              </a:rPr>
              <a:t>Background</a:t>
            </a:r>
            <a:endParaRPr lang="en-US" sz="4400" dirty="0">
              <a:latin typeface="Bernard MT Condensed"/>
              <a:cs typeface="Bernard MT Condensed"/>
            </a:endParaRPr>
          </a:p>
        </p:txBody>
      </p:sp>
      <p:sp>
        <p:nvSpPr>
          <p:cNvPr id="3" name="Content Placeholder 2"/>
          <p:cNvSpPr>
            <a:spLocks noGrp="1"/>
          </p:cNvSpPr>
          <p:nvPr>
            <p:ph idx="1"/>
          </p:nvPr>
        </p:nvSpPr>
        <p:spPr>
          <a:xfrm>
            <a:off x="571500" y="1333026"/>
            <a:ext cx="8572500" cy="5524975"/>
          </a:xfrm>
        </p:spPr>
        <p:txBody>
          <a:bodyPr>
            <a:normAutofit fontScale="25000" lnSpcReduction="20000"/>
          </a:bodyPr>
          <a:lstStyle/>
          <a:p>
            <a:pPr>
              <a:buNone/>
            </a:pPr>
            <a:r>
              <a:rPr lang="en-US" sz="12800" b="1" dirty="0" smtClean="0">
                <a:latin typeface="Abadi MT Condensed Light"/>
                <a:cs typeface="Abadi MT Condensed Light"/>
              </a:rPr>
              <a:t>Smokes 20 +  </a:t>
            </a:r>
            <a:r>
              <a:rPr lang="en-US" sz="12800" b="1" dirty="0" err="1" smtClean="0">
                <a:latin typeface="Abadi MT Condensed Light"/>
                <a:cs typeface="Abadi MT Condensed Light"/>
              </a:rPr>
              <a:t>cpd</a:t>
            </a:r>
            <a:r>
              <a:rPr lang="en-US" sz="12800" b="1" dirty="0" smtClean="0">
                <a:latin typeface="Abadi MT Condensed Light"/>
                <a:cs typeface="Abadi MT Condensed Light"/>
              </a:rPr>
              <a:t> (mixture of tobacco and cigarettes)</a:t>
            </a:r>
          </a:p>
          <a:p>
            <a:pPr>
              <a:buNone/>
            </a:pPr>
            <a:endParaRPr lang="en-US" sz="12800" b="1" dirty="0" smtClean="0">
              <a:latin typeface="Abadi MT Condensed Light"/>
              <a:cs typeface="Abadi MT Condensed Light"/>
            </a:endParaRPr>
          </a:p>
          <a:p>
            <a:pPr>
              <a:buNone/>
            </a:pPr>
            <a:r>
              <a:rPr lang="en-US" sz="12800" b="1" dirty="0" smtClean="0">
                <a:latin typeface="Abadi MT Condensed Light"/>
                <a:cs typeface="Abadi MT Condensed Light"/>
              </a:rPr>
              <a:t>Alcohol up to 2- 3 bottles of cider per day</a:t>
            </a:r>
          </a:p>
          <a:p>
            <a:pPr>
              <a:buNone/>
            </a:pPr>
            <a:endParaRPr lang="en-US" sz="12800" b="1" dirty="0" smtClean="0">
              <a:latin typeface="Abadi MT Condensed Light"/>
              <a:cs typeface="Abadi MT Condensed Light"/>
            </a:endParaRPr>
          </a:p>
          <a:p>
            <a:pPr>
              <a:buNone/>
            </a:pPr>
            <a:r>
              <a:rPr lang="en-US" sz="12800" b="1" dirty="0" smtClean="0">
                <a:latin typeface="Abadi MT Condensed Light"/>
                <a:cs typeface="Abadi MT Condensed Light"/>
              </a:rPr>
              <a:t>Hypertension</a:t>
            </a:r>
          </a:p>
          <a:p>
            <a:pPr>
              <a:buNone/>
            </a:pPr>
            <a:endParaRPr lang="en-US" sz="12800" b="1" dirty="0" smtClean="0">
              <a:latin typeface="Abadi MT Condensed Light"/>
              <a:cs typeface="Abadi MT Condensed Light"/>
            </a:endParaRPr>
          </a:p>
          <a:p>
            <a:pPr>
              <a:buNone/>
            </a:pPr>
            <a:r>
              <a:rPr lang="en-US" sz="12800" b="1" dirty="0" smtClean="0">
                <a:latin typeface="Abadi MT Condensed Light"/>
                <a:cs typeface="Abadi MT Condensed Light"/>
              </a:rPr>
              <a:t>Echocardiogram: Severe LV dysfunction &amp; </a:t>
            </a:r>
            <a:r>
              <a:rPr lang="en-US" sz="12800" b="1" dirty="0" err="1" smtClean="0">
                <a:latin typeface="Abadi MT Condensed Light"/>
                <a:cs typeface="Abadi MT Condensed Light"/>
              </a:rPr>
              <a:t>Biatrial</a:t>
            </a:r>
            <a:r>
              <a:rPr lang="en-US" sz="12800" b="1" dirty="0" smtClean="0">
                <a:latin typeface="Abadi MT Condensed Light"/>
                <a:cs typeface="Abadi MT Condensed Light"/>
              </a:rPr>
              <a:t> dilatation</a:t>
            </a:r>
          </a:p>
          <a:p>
            <a:pPr>
              <a:buNone/>
            </a:pPr>
            <a:endParaRPr lang="en-US" sz="12800" b="1" dirty="0" smtClean="0">
              <a:latin typeface="Abadi MT Condensed Light"/>
              <a:cs typeface="Abadi MT Condensed Light"/>
            </a:endParaRPr>
          </a:p>
          <a:p>
            <a:pPr>
              <a:buNone/>
            </a:pPr>
            <a:r>
              <a:rPr lang="en-US" sz="12800" b="1" dirty="0" smtClean="0">
                <a:latin typeface="Abadi MT Condensed Light"/>
                <a:cs typeface="Abadi MT Condensed Light"/>
              </a:rPr>
              <a:t>COPD with frequent exacerbations </a:t>
            </a:r>
          </a:p>
          <a:p>
            <a:pPr>
              <a:buNone/>
            </a:pPr>
            <a:endParaRPr lang="en-US" sz="12800" b="1" dirty="0" smtClean="0">
              <a:latin typeface="Abadi MT Condensed Light"/>
              <a:cs typeface="Abadi MT Condensed Light"/>
            </a:endParaRPr>
          </a:p>
          <a:p>
            <a:pPr>
              <a:buNone/>
            </a:pPr>
            <a:r>
              <a:rPr lang="en-US" sz="12800" b="1" dirty="0" smtClean="0">
                <a:latin typeface="Abadi MT Condensed Light"/>
                <a:cs typeface="Abadi MT Condensed Light"/>
              </a:rPr>
              <a:t>Obesity with obstructive sleep apnea</a:t>
            </a:r>
          </a:p>
          <a:p>
            <a:endParaRPr lang="en-US" sz="4000" b="1" u="sng" dirty="0" smtClean="0">
              <a:solidFill>
                <a:srgbClr val="FF0000"/>
              </a:solidFill>
            </a:endParaRPr>
          </a:p>
          <a:p>
            <a:endParaRPr lang="en-US" sz="4000" b="1" u="sng" dirty="0" smtClean="0">
              <a:solidFill>
                <a:srgbClr val="FF0000"/>
              </a:solidFill>
            </a:endParaRPr>
          </a:p>
          <a:p>
            <a:endParaRPr lang="en-US" sz="4000" b="1" u="sng" dirty="0" smtClean="0">
              <a:solidFill>
                <a:srgbClr val="FF0000"/>
              </a:solidFill>
            </a:endParaRPr>
          </a:p>
          <a:p>
            <a:pPr lvl="8">
              <a:buNone/>
            </a:pPr>
            <a:r>
              <a:rPr lang="en-US" i="1" dirty="0" smtClean="0">
                <a:solidFill>
                  <a:srgbClr val="0000FF"/>
                </a:solidFill>
              </a:rPr>
              <a:t>Dr. Farooq Faheem</a:t>
            </a:r>
            <a:endParaRPr lang="en-US" i="1" dirty="0">
              <a:solidFill>
                <a:srgbClr val="0000FF"/>
              </a:solidFill>
            </a:endParaRPr>
          </a:p>
        </p:txBody>
      </p:sp>
    </p:spTree>
  </p:cSld>
  <p:clrMapOvr>
    <a:masterClrMapping/>
  </p:clrMapOvr>
  <p:transition xmlns:p14="http://schemas.microsoft.com/office/powerpoint/2010/main" spd="med">
    <p:pull/>
  </p:transition>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0658" name="Straight Connector 42"/>
          <p:cNvCxnSpPr>
            <a:cxnSpLocks noChangeShapeType="1"/>
          </p:cNvCxnSpPr>
          <p:nvPr/>
        </p:nvCxnSpPr>
        <p:spPr bwMode="auto">
          <a:xfrm>
            <a:off x="0" y="0"/>
            <a:ext cx="914400" cy="0"/>
          </a:xfrm>
          <a:prstGeom prst="line">
            <a:avLst/>
          </a:prstGeom>
          <a:noFill/>
          <a:ln w="0" algn="ctr">
            <a:solidFill>
              <a:srgbClr val="FBFFFF"/>
            </a:solidFill>
            <a:round/>
            <a:headEnd/>
            <a:tailEnd/>
          </a:ln>
        </p:spPr>
      </p:cxnSp>
      <p:cxnSp>
        <p:nvCxnSpPr>
          <p:cNvPr id="70659" name="Straight Connector 22"/>
          <p:cNvCxnSpPr>
            <a:cxnSpLocks noChangeShapeType="1"/>
          </p:cNvCxnSpPr>
          <p:nvPr/>
        </p:nvCxnSpPr>
        <p:spPr bwMode="auto">
          <a:xfrm>
            <a:off x="0" y="0"/>
            <a:ext cx="457200" cy="0"/>
          </a:xfrm>
          <a:prstGeom prst="line">
            <a:avLst/>
          </a:prstGeom>
          <a:noFill/>
          <a:ln w="0" algn="ctr">
            <a:solidFill>
              <a:srgbClr val="FEFFFF"/>
            </a:solidFill>
            <a:round/>
            <a:headEnd/>
            <a:tailEnd/>
          </a:ln>
        </p:spPr>
      </p:cxnSp>
      <p:cxnSp>
        <p:nvCxnSpPr>
          <p:cNvPr id="70660" name="Straight Connector 23"/>
          <p:cNvCxnSpPr>
            <a:cxnSpLocks noChangeShapeType="1"/>
          </p:cNvCxnSpPr>
          <p:nvPr/>
        </p:nvCxnSpPr>
        <p:spPr bwMode="auto">
          <a:xfrm>
            <a:off x="0" y="0"/>
            <a:ext cx="457200" cy="0"/>
          </a:xfrm>
          <a:prstGeom prst="line">
            <a:avLst/>
          </a:prstGeom>
          <a:noFill/>
          <a:ln w="0" algn="ctr">
            <a:solidFill>
              <a:srgbClr val="FEFFFF"/>
            </a:solidFill>
            <a:round/>
            <a:headEnd/>
            <a:tailEnd/>
          </a:ln>
        </p:spPr>
      </p:cxnSp>
      <p:cxnSp>
        <p:nvCxnSpPr>
          <p:cNvPr id="70687" name="Straight Connector 24"/>
          <p:cNvCxnSpPr>
            <a:cxnSpLocks noChangeShapeType="1"/>
          </p:cNvCxnSpPr>
          <p:nvPr/>
        </p:nvCxnSpPr>
        <p:spPr bwMode="auto">
          <a:xfrm>
            <a:off x="0" y="0"/>
            <a:ext cx="457200" cy="0"/>
          </a:xfrm>
          <a:prstGeom prst="line">
            <a:avLst/>
          </a:prstGeom>
          <a:noFill/>
          <a:ln w="0" algn="ctr">
            <a:solidFill>
              <a:srgbClr val="FEFFFF"/>
            </a:solidFill>
            <a:round/>
            <a:headEnd/>
            <a:tailEnd/>
          </a:ln>
        </p:spPr>
      </p:cxnSp>
      <p:cxnSp>
        <p:nvCxnSpPr>
          <p:cNvPr id="70689" name="Straight Connector 25"/>
          <p:cNvCxnSpPr>
            <a:cxnSpLocks noChangeShapeType="1"/>
          </p:cNvCxnSpPr>
          <p:nvPr/>
        </p:nvCxnSpPr>
        <p:spPr bwMode="auto">
          <a:xfrm>
            <a:off x="0" y="0"/>
            <a:ext cx="457200" cy="0"/>
          </a:xfrm>
          <a:prstGeom prst="line">
            <a:avLst/>
          </a:prstGeom>
          <a:noFill/>
          <a:ln w="0" algn="ctr">
            <a:solidFill>
              <a:srgbClr val="FEFFFF"/>
            </a:solidFill>
            <a:round/>
            <a:headEnd/>
            <a:tailEnd/>
          </a:ln>
        </p:spPr>
      </p:cxnSp>
      <p:cxnSp>
        <p:nvCxnSpPr>
          <p:cNvPr id="70691" name="Straight Connector 26"/>
          <p:cNvCxnSpPr>
            <a:cxnSpLocks noChangeShapeType="1"/>
          </p:cNvCxnSpPr>
          <p:nvPr/>
        </p:nvCxnSpPr>
        <p:spPr bwMode="auto">
          <a:xfrm>
            <a:off x="0" y="0"/>
            <a:ext cx="0" cy="457200"/>
          </a:xfrm>
          <a:prstGeom prst="line">
            <a:avLst/>
          </a:prstGeom>
          <a:noFill/>
          <a:ln w="0" algn="ctr">
            <a:solidFill>
              <a:srgbClr val="FDFFFF"/>
            </a:solidFill>
            <a:round/>
            <a:headEnd/>
            <a:tailEnd/>
          </a:ln>
        </p:spPr>
      </p:cxnSp>
      <p:sp>
        <p:nvSpPr>
          <p:cNvPr id="63743" name="Text Box 255"/>
          <p:cNvSpPr txBox="1">
            <a:spLocks noChangeArrowheads="1"/>
          </p:cNvSpPr>
          <p:nvPr/>
        </p:nvSpPr>
        <p:spPr bwMode="auto">
          <a:xfrm>
            <a:off x="4784468" y="424934"/>
            <a:ext cx="184666" cy="369332"/>
          </a:xfrm>
          <a:prstGeom prst="rect">
            <a:avLst/>
          </a:prstGeom>
          <a:noFill/>
          <a:ln>
            <a:noFill/>
          </a:ln>
          <a:effectLst/>
          <a:extLst/>
        </p:spPr>
        <p:txBody>
          <a:bodyPr wrap="none" anchor="ctr">
            <a:spAutoFit/>
          </a:bodyPr>
          <a:lstStyle/>
          <a:p>
            <a:pPr algn="ctr">
              <a:spcBef>
                <a:spcPct val="50000"/>
              </a:spcBef>
              <a:defRPr/>
            </a:pPr>
            <a:endParaRPr lang="en-US" dirty="0">
              <a:effectLst>
                <a:outerShdw blurRad="38100" dist="38100" dir="2700000" algn="tl">
                  <a:srgbClr val="E00079"/>
                </a:outerShdw>
              </a:effectLst>
              <a:latin typeface="Arial" charset="0"/>
              <a:ea typeface="+mn-ea"/>
              <a:cs typeface="+mn-cs"/>
            </a:endParaRPr>
          </a:p>
        </p:txBody>
      </p:sp>
      <p:cxnSp>
        <p:nvCxnSpPr>
          <p:cNvPr id="70693" name="Straight Connector 27"/>
          <p:cNvCxnSpPr>
            <a:cxnSpLocks noChangeShapeType="1"/>
          </p:cNvCxnSpPr>
          <p:nvPr/>
        </p:nvCxnSpPr>
        <p:spPr bwMode="auto">
          <a:xfrm>
            <a:off x="0" y="0"/>
            <a:ext cx="457200" cy="0"/>
          </a:xfrm>
          <a:prstGeom prst="line">
            <a:avLst/>
          </a:prstGeom>
          <a:noFill/>
          <a:ln w="0" algn="ctr">
            <a:solidFill>
              <a:srgbClr val="FEFFFF"/>
            </a:solidFill>
            <a:round/>
            <a:headEnd/>
            <a:tailEnd/>
          </a:ln>
        </p:spPr>
      </p:cxnSp>
      <p:cxnSp>
        <p:nvCxnSpPr>
          <p:cNvPr id="70695" name="Straight Connector 28"/>
          <p:cNvCxnSpPr>
            <a:cxnSpLocks noChangeShapeType="1"/>
          </p:cNvCxnSpPr>
          <p:nvPr/>
        </p:nvCxnSpPr>
        <p:spPr bwMode="auto">
          <a:xfrm>
            <a:off x="0" y="0"/>
            <a:ext cx="457200" cy="0"/>
          </a:xfrm>
          <a:prstGeom prst="line">
            <a:avLst/>
          </a:prstGeom>
          <a:noFill/>
          <a:ln w="0" algn="ctr">
            <a:solidFill>
              <a:srgbClr val="FEFFFF"/>
            </a:solidFill>
            <a:round/>
            <a:headEnd/>
            <a:tailEnd/>
          </a:ln>
        </p:spPr>
      </p:cxnSp>
      <p:sp>
        <p:nvSpPr>
          <p:cNvPr id="9" name="Rectangle 2"/>
          <p:cNvSpPr txBox="1">
            <a:spLocks noChangeArrowheads="1"/>
          </p:cNvSpPr>
          <p:nvPr/>
        </p:nvSpPr>
        <p:spPr>
          <a:xfrm>
            <a:off x="411164" y="369890"/>
            <a:ext cx="8691562" cy="776287"/>
          </a:xfrm>
          <a:prstGeom prst="rect">
            <a:avLst/>
          </a:prstGeom>
        </p:spPr>
        <p:txBody>
          <a:bodyPr/>
          <a:lstStyle/>
          <a:p>
            <a:pPr algn="l" eaLnBrk="0" hangingPunct="0">
              <a:defRPr/>
            </a:pPr>
            <a:r>
              <a:rPr lang="en-US" sz="2400" b="1" kern="0" dirty="0" smtClean="0">
                <a:solidFill>
                  <a:schemeClr val="tx1"/>
                </a:solidFill>
                <a:latin typeface="+mj-lt"/>
                <a:cs typeface="+mj-cs"/>
              </a:rPr>
              <a:t>New agents: Haemorrhagic stroke vs warfarin</a:t>
            </a:r>
            <a:endParaRPr lang="en-US" sz="2400" b="1" kern="0" dirty="0">
              <a:solidFill>
                <a:schemeClr val="tx1"/>
              </a:solidFill>
              <a:latin typeface="+mj-lt"/>
              <a:cs typeface="+mj-cs"/>
            </a:endParaRPr>
          </a:p>
        </p:txBody>
      </p:sp>
      <p:cxnSp>
        <p:nvCxnSpPr>
          <p:cNvPr id="70697" name="Straight Connector 29"/>
          <p:cNvCxnSpPr>
            <a:cxnSpLocks noChangeShapeType="1"/>
          </p:cNvCxnSpPr>
          <p:nvPr/>
        </p:nvCxnSpPr>
        <p:spPr bwMode="auto">
          <a:xfrm>
            <a:off x="0" y="0"/>
            <a:ext cx="457200" cy="0"/>
          </a:xfrm>
          <a:prstGeom prst="line">
            <a:avLst/>
          </a:prstGeom>
          <a:noFill/>
          <a:ln w="0" algn="ctr">
            <a:solidFill>
              <a:srgbClr val="FEFFFF"/>
            </a:solidFill>
            <a:round/>
            <a:headEnd/>
            <a:tailEnd/>
          </a:ln>
        </p:spPr>
      </p:cxnSp>
      <p:cxnSp>
        <p:nvCxnSpPr>
          <p:cNvPr id="70699" name="Straight Connector 30"/>
          <p:cNvCxnSpPr>
            <a:cxnSpLocks noChangeShapeType="1"/>
          </p:cNvCxnSpPr>
          <p:nvPr/>
        </p:nvCxnSpPr>
        <p:spPr bwMode="auto">
          <a:xfrm>
            <a:off x="0" y="0"/>
            <a:ext cx="457200" cy="0"/>
          </a:xfrm>
          <a:prstGeom prst="line">
            <a:avLst/>
          </a:prstGeom>
          <a:noFill/>
          <a:ln w="0" algn="ctr">
            <a:solidFill>
              <a:srgbClr val="FEFFFF"/>
            </a:solidFill>
            <a:round/>
            <a:headEnd/>
            <a:tailEnd/>
          </a:ln>
        </p:spPr>
      </p:cxnSp>
      <p:cxnSp>
        <p:nvCxnSpPr>
          <p:cNvPr id="70701" name="Straight Connector 31"/>
          <p:cNvCxnSpPr>
            <a:cxnSpLocks noChangeShapeType="1"/>
          </p:cNvCxnSpPr>
          <p:nvPr/>
        </p:nvCxnSpPr>
        <p:spPr bwMode="auto">
          <a:xfrm>
            <a:off x="0" y="0"/>
            <a:ext cx="457200" cy="0"/>
          </a:xfrm>
          <a:prstGeom prst="line">
            <a:avLst/>
          </a:prstGeom>
          <a:noFill/>
          <a:ln w="0" algn="ctr">
            <a:solidFill>
              <a:srgbClr val="FEFFFF"/>
            </a:solidFill>
            <a:round/>
            <a:headEnd/>
            <a:tailEnd/>
          </a:ln>
        </p:spPr>
      </p:cxnSp>
      <p:cxnSp>
        <p:nvCxnSpPr>
          <p:cNvPr id="70703" name="Straight Connector 32"/>
          <p:cNvCxnSpPr>
            <a:cxnSpLocks noChangeShapeType="1"/>
          </p:cNvCxnSpPr>
          <p:nvPr/>
        </p:nvCxnSpPr>
        <p:spPr bwMode="auto">
          <a:xfrm>
            <a:off x="0" y="0"/>
            <a:ext cx="457200" cy="0"/>
          </a:xfrm>
          <a:prstGeom prst="line">
            <a:avLst/>
          </a:prstGeom>
          <a:noFill/>
          <a:ln w="0" algn="ctr">
            <a:solidFill>
              <a:srgbClr val="FEFFFF"/>
            </a:solidFill>
            <a:round/>
            <a:headEnd/>
            <a:tailEnd/>
          </a:ln>
        </p:spPr>
      </p:cxnSp>
      <p:cxnSp>
        <p:nvCxnSpPr>
          <p:cNvPr id="70705" name="Straight Connector 33"/>
          <p:cNvCxnSpPr>
            <a:cxnSpLocks noChangeShapeType="1"/>
          </p:cNvCxnSpPr>
          <p:nvPr/>
        </p:nvCxnSpPr>
        <p:spPr bwMode="auto">
          <a:xfrm>
            <a:off x="0" y="0"/>
            <a:ext cx="457200" cy="0"/>
          </a:xfrm>
          <a:prstGeom prst="line">
            <a:avLst/>
          </a:prstGeom>
          <a:noFill/>
          <a:ln w="0" algn="ctr">
            <a:solidFill>
              <a:srgbClr val="FEFFFF"/>
            </a:solidFill>
            <a:round/>
            <a:headEnd/>
            <a:tailEnd/>
          </a:ln>
        </p:spPr>
      </p:cxnSp>
      <p:cxnSp>
        <p:nvCxnSpPr>
          <p:cNvPr id="70707" name="Straight Connector 34"/>
          <p:cNvCxnSpPr>
            <a:cxnSpLocks noChangeShapeType="1"/>
          </p:cNvCxnSpPr>
          <p:nvPr/>
        </p:nvCxnSpPr>
        <p:spPr bwMode="auto">
          <a:xfrm>
            <a:off x="0" y="0"/>
            <a:ext cx="457200" cy="0"/>
          </a:xfrm>
          <a:prstGeom prst="line">
            <a:avLst/>
          </a:prstGeom>
          <a:noFill/>
          <a:ln w="0" algn="ctr">
            <a:solidFill>
              <a:srgbClr val="FEFFFF"/>
            </a:solidFill>
            <a:round/>
            <a:headEnd/>
            <a:tailEnd/>
          </a:ln>
        </p:spPr>
      </p:cxnSp>
      <p:cxnSp>
        <p:nvCxnSpPr>
          <p:cNvPr id="70709" name="Straight Connector 35"/>
          <p:cNvCxnSpPr>
            <a:cxnSpLocks noChangeShapeType="1"/>
          </p:cNvCxnSpPr>
          <p:nvPr/>
        </p:nvCxnSpPr>
        <p:spPr bwMode="auto">
          <a:xfrm>
            <a:off x="0" y="0"/>
            <a:ext cx="457200" cy="0"/>
          </a:xfrm>
          <a:prstGeom prst="line">
            <a:avLst/>
          </a:prstGeom>
          <a:noFill/>
          <a:ln w="0" algn="ctr">
            <a:solidFill>
              <a:srgbClr val="FEFFFF"/>
            </a:solidFill>
            <a:round/>
            <a:headEnd/>
            <a:tailEnd/>
          </a:ln>
        </p:spPr>
      </p:cxnSp>
      <p:cxnSp>
        <p:nvCxnSpPr>
          <p:cNvPr id="70711" name="Straight Connector 36"/>
          <p:cNvCxnSpPr>
            <a:cxnSpLocks noChangeShapeType="1"/>
          </p:cNvCxnSpPr>
          <p:nvPr/>
        </p:nvCxnSpPr>
        <p:spPr bwMode="auto">
          <a:xfrm>
            <a:off x="0" y="0"/>
            <a:ext cx="457200" cy="0"/>
          </a:xfrm>
          <a:prstGeom prst="line">
            <a:avLst/>
          </a:prstGeom>
          <a:noFill/>
          <a:ln w="0" algn="ctr">
            <a:solidFill>
              <a:srgbClr val="FEFFFF"/>
            </a:solidFill>
            <a:round/>
            <a:headEnd/>
            <a:tailEnd/>
          </a:ln>
        </p:spPr>
      </p:cxnSp>
      <p:cxnSp>
        <p:nvCxnSpPr>
          <p:cNvPr id="70713" name="Straight Connector 37"/>
          <p:cNvCxnSpPr>
            <a:cxnSpLocks noChangeShapeType="1"/>
          </p:cNvCxnSpPr>
          <p:nvPr/>
        </p:nvCxnSpPr>
        <p:spPr bwMode="auto">
          <a:xfrm>
            <a:off x="0" y="0"/>
            <a:ext cx="457200" cy="0"/>
          </a:xfrm>
          <a:prstGeom prst="line">
            <a:avLst/>
          </a:prstGeom>
          <a:noFill/>
          <a:ln w="0" algn="ctr">
            <a:solidFill>
              <a:srgbClr val="FEFFFF"/>
            </a:solidFill>
            <a:round/>
            <a:headEnd/>
            <a:tailEnd/>
          </a:ln>
        </p:spPr>
      </p:cxnSp>
      <p:cxnSp>
        <p:nvCxnSpPr>
          <p:cNvPr id="70715" name="Straight Connector 38"/>
          <p:cNvCxnSpPr>
            <a:cxnSpLocks noChangeShapeType="1"/>
          </p:cNvCxnSpPr>
          <p:nvPr/>
        </p:nvCxnSpPr>
        <p:spPr bwMode="auto">
          <a:xfrm>
            <a:off x="0" y="0"/>
            <a:ext cx="457200" cy="0"/>
          </a:xfrm>
          <a:prstGeom prst="line">
            <a:avLst/>
          </a:prstGeom>
          <a:noFill/>
          <a:ln w="0" algn="ctr">
            <a:solidFill>
              <a:srgbClr val="FEFFFF"/>
            </a:solidFill>
            <a:round/>
            <a:headEnd/>
            <a:tailEnd/>
          </a:ln>
        </p:spPr>
      </p:cxnSp>
      <p:cxnSp>
        <p:nvCxnSpPr>
          <p:cNvPr id="70717" name="Straight Connector 39"/>
          <p:cNvCxnSpPr>
            <a:cxnSpLocks noChangeShapeType="1"/>
          </p:cNvCxnSpPr>
          <p:nvPr/>
        </p:nvCxnSpPr>
        <p:spPr bwMode="auto">
          <a:xfrm>
            <a:off x="0" y="0"/>
            <a:ext cx="457200" cy="0"/>
          </a:xfrm>
          <a:prstGeom prst="line">
            <a:avLst/>
          </a:prstGeom>
          <a:noFill/>
          <a:ln w="0" algn="ctr">
            <a:solidFill>
              <a:srgbClr val="FEFFFF"/>
            </a:solidFill>
            <a:round/>
            <a:headEnd/>
            <a:tailEnd/>
          </a:ln>
        </p:spPr>
      </p:cxnSp>
      <p:cxnSp>
        <p:nvCxnSpPr>
          <p:cNvPr id="70719" name="Straight Connector 40"/>
          <p:cNvCxnSpPr>
            <a:cxnSpLocks noChangeShapeType="1"/>
          </p:cNvCxnSpPr>
          <p:nvPr/>
        </p:nvCxnSpPr>
        <p:spPr bwMode="auto">
          <a:xfrm>
            <a:off x="0" y="0"/>
            <a:ext cx="457200" cy="0"/>
          </a:xfrm>
          <a:prstGeom prst="line">
            <a:avLst/>
          </a:prstGeom>
          <a:noFill/>
          <a:ln w="0" algn="ctr">
            <a:solidFill>
              <a:srgbClr val="FEFFFF"/>
            </a:solidFill>
            <a:round/>
            <a:headEnd/>
            <a:tailEnd/>
          </a:ln>
        </p:spPr>
      </p:cxnSp>
      <p:cxnSp>
        <p:nvCxnSpPr>
          <p:cNvPr id="70721" name="Straight Connector 41"/>
          <p:cNvCxnSpPr>
            <a:cxnSpLocks noChangeShapeType="1"/>
          </p:cNvCxnSpPr>
          <p:nvPr/>
        </p:nvCxnSpPr>
        <p:spPr bwMode="auto">
          <a:xfrm>
            <a:off x="0" y="0"/>
            <a:ext cx="0" cy="457200"/>
          </a:xfrm>
          <a:prstGeom prst="line">
            <a:avLst/>
          </a:prstGeom>
          <a:noFill/>
          <a:ln w="0" algn="ctr">
            <a:solidFill>
              <a:srgbClr val="FDFFFF"/>
            </a:solidFill>
            <a:round/>
            <a:headEnd/>
            <a:tailEnd/>
          </a:ln>
        </p:spPr>
      </p:cxnSp>
      <p:sp>
        <p:nvSpPr>
          <p:cNvPr id="70722" name="AutoShape 2"/>
          <p:cNvSpPr>
            <a:spLocks noChangeAspect="1" noChangeArrowheads="1"/>
          </p:cNvSpPr>
          <p:nvPr/>
        </p:nvSpPr>
        <p:spPr bwMode="auto">
          <a:xfrm>
            <a:off x="3217545" y="2543175"/>
            <a:ext cx="3898900" cy="2363788"/>
          </a:xfrm>
          <a:prstGeom prst="rect">
            <a:avLst/>
          </a:prstGeom>
          <a:noFill/>
          <a:ln w="9525">
            <a:noFill/>
            <a:miter lim="800000"/>
            <a:headEnd/>
            <a:tailEnd/>
          </a:ln>
        </p:spPr>
        <p:txBody>
          <a:bodyPr/>
          <a:lstStyle/>
          <a:p>
            <a:pPr algn="ctr">
              <a:spcBef>
                <a:spcPct val="50000"/>
              </a:spcBef>
            </a:pPr>
            <a:endParaRPr lang="en-GB" dirty="0"/>
          </a:p>
        </p:txBody>
      </p:sp>
      <p:cxnSp>
        <p:nvCxnSpPr>
          <p:cNvPr id="70723" name="Straight Connector 44"/>
          <p:cNvCxnSpPr>
            <a:cxnSpLocks noChangeShapeType="1"/>
          </p:cNvCxnSpPr>
          <p:nvPr/>
        </p:nvCxnSpPr>
        <p:spPr bwMode="auto">
          <a:xfrm>
            <a:off x="5611696" y="4248225"/>
            <a:ext cx="808154" cy="0"/>
          </a:xfrm>
          <a:prstGeom prst="line">
            <a:avLst/>
          </a:prstGeom>
          <a:noFill/>
          <a:ln w="25400" algn="ctr">
            <a:solidFill>
              <a:schemeClr val="accent1"/>
            </a:solidFill>
            <a:round/>
            <a:headEnd/>
            <a:tailEnd/>
          </a:ln>
        </p:spPr>
      </p:cxnSp>
      <p:cxnSp>
        <p:nvCxnSpPr>
          <p:cNvPr id="70724" name="Straight Connector 46"/>
          <p:cNvCxnSpPr>
            <a:cxnSpLocks noChangeShapeType="1"/>
          </p:cNvCxnSpPr>
          <p:nvPr/>
        </p:nvCxnSpPr>
        <p:spPr bwMode="auto">
          <a:xfrm>
            <a:off x="5661644" y="3696131"/>
            <a:ext cx="1080000" cy="0"/>
          </a:xfrm>
          <a:prstGeom prst="line">
            <a:avLst/>
          </a:prstGeom>
          <a:noFill/>
          <a:ln w="25400" algn="ctr">
            <a:solidFill>
              <a:schemeClr val="accent1"/>
            </a:solidFill>
            <a:round/>
            <a:headEnd/>
            <a:tailEnd/>
          </a:ln>
        </p:spPr>
      </p:cxnSp>
      <p:cxnSp>
        <p:nvCxnSpPr>
          <p:cNvPr id="59" name="Straight Connector 46"/>
          <p:cNvCxnSpPr>
            <a:cxnSpLocks noChangeShapeType="1"/>
          </p:cNvCxnSpPr>
          <p:nvPr/>
        </p:nvCxnSpPr>
        <p:spPr bwMode="auto">
          <a:xfrm>
            <a:off x="5270167" y="3187748"/>
            <a:ext cx="768683" cy="0"/>
          </a:xfrm>
          <a:prstGeom prst="line">
            <a:avLst/>
          </a:prstGeom>
          <a:noFill/>
          <a:ln w="25400" algn="ctr">
            <a:solidFill>
              <a:schemeClr val="accent1"/>
            </a:solidFill>
            <a:round/>
            <a:headEnd/>
            <a:tailEnd/>
          </a:ln>
        </p:spPr>
      </p:cxnSp>
      <p:cxnSp>
        <p:nvCxnSpPr>
          <p:cNvPr id="60" name="Straight Connector 46"/>
          <p:cNvCxnSpPr>
            <a:cxnSpLocks noChangeShapeType="1"/>
          </p:cNvCxnSpPr>
          <p:nvPr/>
        </p:nvCxnSpPr>
        <p:spPr bwMode="auto">
          <a:xfrm>
            <a:off x="5202263" y="2655891"/>
            <a:ext cx="680925" cy="0"/>
          </a:xfrm>
          <a:prstGeom prst="line">
            <a:avLst/>
          </a:prstGeom>
          <a:noFill/>
          <a:ln w="25400" algn="ctr">
            <a:solidFill>
              <a:schemeClr val="accent1"/>
            </a:solidFill>
            <a:round/>
            <a:headEnd/>
            <a:tailEnd/>
          </a:ln>
        </p:spPr>
      </p:cxnSp>
      <p:sp>
        <p:nvSpPr>
          <p:cNvPr id="65" name="Rectangle 64"/>
          <p:cNvSpPr/>
          <p:nvPr/>
        </p:nvSpPr>
        <p:spPr bwMode="auto">
          <a:xfrm>
            <a:off x="5378303" y="2599997"/>
            <a:ext cx="108000" cy="108000"/>
          </a:xfrm>
          <a:prstGeom prst="rect">
            <a:avLst/>
          </a:prstGeom>
          <a:solidFill>
            <a:schemeClr val="accent1"/>
          </a:solidFill>
          <a:ln w="12700" cmpd="sng">
            <a:noFill/>
            <a:round/>
            <a:headEnd/>
            <a:tailEnd/>
          </a:ln>
        </p:spPr>
        <p:txBody>
          <a:bodyPr rtlCol="0" anchor="ctr"/>
          <a:lstStyle/>
          <a:p>
            <a:pPr algn="ctr"/>
            <a:endParaRPr lang="en-US" dirty="0"/>
          </a:p>
        </p:txBody>
      </p:sp>
      <p:sp>
        <p:nvSpPr>
          <p:cNvPr id="66" name="Rectangle 65"/>
          <p:cNvSpPr/>
          <p:nvPr/>
        </p:nvSpPr>
        <p:spPr bwMode="auto">
          <a:xfrm>
            <a:off x="5505930" y="3134717"/>
            <a:ext cx="108000" cy="108000"/>
          </a:xfrm>
          <a:prstGeom prst="rect">
            <a:avLst/>
          </a:prstGeom>
          <a:solidFill>
            <a:schemeClr val="accent1"/>
          </a:solidFill>
          <a:ln w="12700" cmpd="sng">
            <a:noFill/>
            <a:round/>
            <a:headEnd/>
            <a:tailEnd/>
          </a:ln>
        </p:spPr>
        <p:txBody>
          <a:bodyPr rtlCol="0" anchor="ctr"/>
          <a:lstStyle/>
          <a:p>
            <a:pPr algn="ctr"/>
            <a:endParaRPr lang="en-US" dirty="0"/>
          </a:p>
        </p:txBody>
      </p:sp>
      <p:sp>
        <p:nvSpPr>
          <p:cNvPr id="67" name="Rectangle 66"/>
          <p:cNvSpPr/>
          <p:nvPr/>
        </p:nvSpPr>
        <p:spPr bwMode="auto">
          <a:xfrm>
            <a:off x="6050746" y="3642131"/>
            <a:ext cx="108000" cy="108000"/>
          </a:xfrm>
          <a:prstGeom prst="rect">
            <a:avLst/>
          </a:prstGeom>
          <a:solidFill>
            <a:schemeClr val="accent1"/>
          </a:solidFill>
          <a:ln w="12700" cmpd="sng">
            <a:noFill/>
            <a:round/>
            <a:headEnd/>
            <a:tailEnd/>
          </a:ln>
        </p:spPr>
        <p:txBody>
          <a:bodyPr rtlCol="0" anchor="ctr"/>
          <a:lstStyle/>
          <a:p>
            <a:pPr algn="ctr"/>
            <a:endParaRPr lang="en-US" dirty="0"/>
          </a:p>
        </p:txBody>
      </p:sp>
      <p:sp>
        <p:nvSpPr>
          <p:cNvPr id="68" name="Rectangle 67"/>
          <p:cNvSpPr/>
          <p:nvPr/>
        </p:nvSpPr>
        <p:spPr bwMode="auto">
          <a:xfrm>
            <a:off x="5886720" y="4194225"/>
            <a:ext cx="108000" cy="108000"/>
          </a:xfrm>
          <a:prstGeom prst="rect">
            <a:avLst/>
          </a:prstGeom>
          <a:solidFill>
            <a:schemeClr val="accent1"/>
          </a:solidFill>
          <a:ln w="12700" cmpd="sng">
            <a:noFill/>
            <a:round/>
            <a:headEnd/>
            <a:tailEnd/>
          </a:ln>
        </p:spPr>
        <p:txBody>
          <a:bodyPr rtlCol="0" anchor="ctr"/>
          <a:lstStyle/>
          <a:p>
            <a:pPr algn="ctr"/>
            <a:endParaRPr lang="en-US" dirty="0"/>
          </a:p>
        </p:txBody>
      </p:sp>
      <p:sp>
        <p:nvSpPr>
          <p:cNvPr id="55" name="Text Box 134"/>
          <p:cNvSpPr txBox="1">
            <a:spLocks noChangeArrowheads="1"/>
          </p:cNvSpPr>
          <p:nvPr/>
        </p:nvSpPr>
        <p:spPr bwMode="auto">
          <a:xfrm>
            <a:off x="15239" y="6223819"/>
            <a:ext cx="6111241" cy="600140"/>
          </a:xfrm>
          <a:prstGeom prst="rect">
            <a:avLst/>
          </a:prstGeom>
          <a:noFill/>
          <a:ln w="25400" algn="ctr">
            <a:noFill/>
            <a:miter lim="800000"/>
            <a:headEnd/>
            <a:tailEnd/>
          </a:ln>
        </p:spPr>
        <p:txBody>
          <a:bodyPr wrap="square" lIns="91414" tIns="45708" rIns="91414" bIns="45708">
            <a:spAutoFit/>
          </a:bodyPr>
          <a:lstStyle/>
          <a:p>
            <a:pPr algn="l" eaLnBrk="0" hangingPunct="0">
              <a:spcBef>
                <a:spcPts val="0"/>
              </a:spcBef>
            </a:pPr>
            <a:r>
              <a:rPr lang="en-US" sz="1100" b="1" dirty="0" smtClean="0">
                <a:solidFill>
                  <a:schemeClr val="tx1"/>
                </a:solidFill>
              </a:rPr>
              <a:t>1.</a:t>
            </a:r>
            <a:r>
              <a:rPr lang="en-US" sz="1100" dirty="0" smtClean="0">
                <a:solidFill>
                  <a:schemeClr val="tx1"/>
                </a:solidFill>
              </a:rPr>
              <a:t> Connolly SJ </a:t>
            </a:r>
            <a:r>
              <a:rPr lang="en-US" sz="1100" i="1" dirty="0" smtClean="0">
                <a:solidFill>
                  <a:schemeClr val="tx1"/>
                </a:solidFill>
              </a:rPr>
              <a:t>et al. N Engl J Med </a:t>
            </a:r>
            <a:r>
              <a:rPr lang="en-US" sz="1100" dirty="0" smtClean="0">
                <a:solidFill>
                  <a:schemeClr val="tx1"/>
                </a:solidFill>
              </a:rPr>
              <a:t>2009;361:1139–51; </a:t>
            </a:r>
            <a:r>
              <a:rPr lang="en-US" sz="1100" b="1" dirty="0" smtClean="0">
                <a:solidFill>
                  <a:schemeClr val="tx1"/>
                </a:solidFill>
              </a:rPr>
              <a:t>2. </a:t>
            </a:r>
            <a:r>
              <a:rPr lang="en-US" sz="1100" dirty="0" smtClean="0">
                <a:solidFill>
                  <a:schemeClr val="tx1"/>
                </a:solidFill>
              </a:rPr>
              <a:t>Connolly SJ </a:t>
            </a:r>
            <a:r>
              <a:rPr lang="en-US" sz="1100" i="1" dirty="0" smtClean="0">
                <a:solidFill>
                  <a:schemeClr val="tx1"/>
                </a:solidFill>
              </a:rPr>
              <a:t>et al. N Engl J Med </a:t>
            </a:r>
            <a:r>
              <a:rPr lang="en-US" sz="1100" dirty="0" smtClean="0">
                <a:solidFill>
                  <a:schemeClr val="tx1"/>
                </a:solidFill>
              </a:rPr>
              <a:t>2010;363:1875–1876; </a:t>
            </a:r>
            <a:r>
              <a:rPr lang="en-US" sz="1100" b="1" dirty="0" smtClean="0">
                <a:solidFill>
                  <a:schemeClr val="tx1"/>
                </a:solidFill>
              </a:rPr>
              <a:t>3.</a:t>
            </a:r>
            <a:r>
              <a:rPr lang="en-US" sz="1100" dirty="0" smtClean="0">
                <a:solidFill>
                  <a:schemeClr val="tx1"/>
                </a:solidFill>
              </a:rPr>
              <a:t> </a:t>
            </a:r>
            <a:r>
              <a:rPr lang="en-GB" sz="1100" dirty="0" smtClean="0">
                <a:solidFill>
                  <a:schemeClr val="tx1"/>
                </a:solidFill>
              </a:rPr>
              <a:t>Patel MR </a:t>
            </a:r>
            <a:r>
              <a:rPr lang="en-GB" sz="1100" i="1" dirty="0" smtClean="0">
                <a:solidFill>
                  <a:schemeClr val="tx1"/>
                </a:solidFill>
              </a:rPr>
              <a:t>et al. </a:t>
            </a:r>
            <a:r>
              <a:rPr lang="en-US" sz="1100" i="1" dirty="0" smtClean="0">
                <a:solidFill>
                  <a:srgbClr val="00498B"/>
                </a:solidFill>
              </a:rPr>
              <a:t>NEJM </a:t>
            </a:r>
            <a:r>
              <a:rPr lang="en-US" sz="1100" dirty="0" smtClean="0">
                <a:solidFill>
                  <a:srgbClr val="00498B"/>
                </a:solidFill>
              </a:rPr>
              <a:t>2011;365:883–91 and Supplementary Appendix;</a:t>
            </a:r>
          </a:p>
          <a:p>
            <a:pPr algn="l" eaLnBrk="0" hangingPunct="0">
              <a:spcBef>
                <a:spcPts val="0"/>
              </a:spcBef>
            </a:pPr>
            <a:r>
              <a:rPr lang="en-US" sz="1100" b="1" dirty="0" smtClean="0">
                <a:solidFill>
                  <a:schemeClr val="tx1"/>
                </a:solidFill>
              </a:rPr>
              <a:t>4.</a:t>
            </a:r>
            <a:r>
              <a:rPr lang="en-US" sz="1100" dirty="0" smtClean="0">
                <a:solidFill>
                  <a:schemeClr val="tx1"/>
                </a:solidFill>
              </a:rPr>
              <a:t> </a:t>
            </a:r>
            <a:r>
              <a:rPr lang="da-DK" sz="1100" dirty="0" smtClean="0">
                <a:solidFill>
                  <a:srgbClr val="00498B"/>
                </a:solidFill>
              </a:rPr>
              <a:t>Granger </a:t>
            </a:r>
            <a:r>
              <a:rPr lang="da-DK" sz="1100" i="1" dirty="0" smtClean="0">
                <a:solidFill>
                  <a:srgbClr val="00498B"/>
                </a:solidFill>
              </a:rPr>
              <a:t>et al. N Eng J Med </a:t>
            </a:r>
            <a:r>
              <a:rPr lang="da-DK" sz="1100" dirty="0" smtClean="0">
                <a:solidFill>
                  <a:srgbClr val="00498B"/>
                </a:solidFill>
              </a:rPr>
              <a:t>2011;365:981-92.</a:t>
            </a:r>
            <a:endParaRPr lang="en-GB" sz="1100" dirty="0">
              <a:solidFill>
                <a:schemeClr val="tx1"/>
              </a:solidFill>
            </a:endParaRPr>
          </a:p>
        </p:txBody>
      </p:sp>
      <p:sp>
        <p:nvSpPr>
          <p:cNvPr id="56" name="Text Box 54"/>
          <p:cNvSpPr txBox="1">
            <a:spLocks noChangeArrowheads="1"/>
          </p:cNvSpPr>
          <p:nvPr/>
        </p:nvSpPr>
        <p:spPr bwMode="auto">
          <a:xfrm>
            <a:off x="5053964" y="4908868"/>
            <a:ext cx="3743961" cy="307722"/>
          </a:xfrm>
          <a:prstGeom prst="rect">
            <a:avLst/>
          </a:prstGeom>
          <a:noFill/>
          <a:ln w="25400" algn="ctr">
            <a:noFill/>
            <a:miter lim="800000"/>
            <a:headEnd/>
            <a:tailEnd/>
          </a:ln>
        </p:spPr>
        <p:txBody>
          <a:bodyPr wrap="square" lIns="91384" tIns="45693" rIns="91384" bIns="45693" anchor="b">
            <a:spAutoFit/>
          </a:bodyPr>
          <a:lstStyle/>
          <a:p>
            <a:pPr algn="l" eaLnBrk="0" hangingPunct="0"/>
            <a:r>
              <a:rPr lang="en-US" sz="1400" dirty="0" smtClean="0">
                <a:solidFill>
                  <a:srgbClr val="00498B"/>
                </a:solidFill>
              </a:rPr>
              <a:t>Favours new orals              Favours warfarin</a:t>
            </a:r>
            <a:endParaRPr lang="en-GB" sz="1400" dirty="0">
              <a:solidFill>
                <a:srgbClr val="00498B"/>
              </a:solidFill>
            </a:endParaRPr>
          </a:p>
        </p:txBody>
      </p:sp>
      <p:graphicFrame>
        <p:nvGraphicFramePr>
          <p:cNvPr id="57" name="Group 302"/>
          <p:cNvGraphicFramePr>
            <a:graphicFrameLocks/>
          </p:cNvGraphicFramePr>
          <p:nvPr/>
        </p:nvGraphicFramePr>
        <p:xfrm>
          <a:off x="43814" y="1481454"/>
          <a:ext cx="4855515" cy="3067686"/>
        </p:xfrm>
        <a:graphic>
          <a:graphicData uri="http://schemas.openxmlformats.org/drawingml/2006/table">
            <a:tbl>
              <a:tblPr/>
              <a:tblGrid>
                <a:gridCol w="1792836"/>
                <a:gridCol w="769760"/>
                <a:gridCol w="816889"/>
                <a:gridCol w="1476030"/>
              </a:tblGrid>
              <a:tr h="95313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600" b="1" i="0" u="none" strike="noStrike" cap="none" normalizeH="0" baseline="0" dirty="0" smtClean="0">
                          <a:ln>
                            <a:noFill/>
                          </a:ln>
                          <a:solidFill>
                            <a:schemeClr val="tx1"/>
                          </a:solidFill>
                          <a:effectLst/>
                          <a:latin typeface="+mj-lt"/>
                          <a:ea typeface="MS PGothic" pitchFamily="34" charset="-128"/>
                          <a:cs typeface="Tahoma" pitchFamily="34" charset="0"/>
                        </a:rPr>
                        <a:t>Haemorrhagic stroke vs warfarin </a:t>
                      </a:r>
                      <a:endParaRPr kumimoji="0" lang="en-US" sz="1400" b="1" i="0" u="none" strike="noStrike" cap="none" normalizeH="0" baseline="0" dirty="0" smtClean="0">
                        <a:ln>
                          <a:noFill/>
                        </a:ln>
                        <a:solidFill>
                          <a:schemeClr val="tx1"/>
                        </a:solidFill>
                        <a:effectLst/>
                        <a:latin typeface="+mj-lt"/>
                        <a:ea typeface="MS PGothic" pitchFamily="34" charset="-128"/>
                        <a:cs typeface="Tahoma" pitchFamily="34" charset="0"/>
                      </a:endParaRPr>
                    </a:p>
                  </a:txBody>
                  <a:tcPr marL="90000" marR="90000" marT="46800" marB="46800" anchor="ctr" horzOverflow="overflow">
                    <a:lnL cap="flat">
                      <a:noFill/>
                    </a:lnL>
                    <a:lnR cap="flat">
                      <a:noFill/>
                    </a:lnR>
                    <a:lnT w="19050" cap="flat" cmpd="sng" algn="ctr">
                      <a:solidFill>
                        <a:schemeClr val="accent1"/>
                      </a:solidFill>
                      <a:prstDash val="solid"/>
                      <a:round/>
                      <a:headEnd type="none" w="med" len="med"/>
                      <a:tailEnd type="none" w="lg" len="sm"/>
                    </a:lnT>
                    <a:lnB w="19050" cap="flat" cmpd="sng" algn="ctr">
                      <a:solidFill>
                        <a:schemeClr val="accent1"/>
                      </a:solidFill>
                      <a:prstDash val="solid"/>
                      <a:round/>
                      <a:headEnd type="none" w="med" len="med"/>
                      <a:tailEnd type="none" w="lg" len="sm"/>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GB" sz="1600" b="1" i="0" u="none" strike="noStrike" cap="none" normalizeH="0" baseline="0" dirty="0" smtClean="0">
                          <a:ln>
                            <a:noFill/>
                          </a:ln>
                          <a:solidFill>
                            <a:schemeClr val="tx1"/>
                          </a:solidFill>
                          <a:effectLst/>
                          <a:latin typeface="+mj-lt"/>
                          <a:ea typeface="MS PGothic" pitchFamily="34" charset="-128"/>
                          <a:cs typeface="Tahoma" pitchFamily="34" charset="0"/>
                        </a:rPr>
                        <a:t>%/yr</a:t>
                      </a:r>
                      <a:endParaRPr kumimoji="0" lang="en-US" sz="1600" b="1" i="0" u="none" strike="noStrike" cap="none" normalizeH="0" baseline="0" dirty="0" smtClean="0">
                        <a:ln>
                          <a:noFill/>
                        </a:ln>
                        <a:solidFill>
                          <a:schemeClr val="tx1"/>
                        </a:solidFill>
                        <a:effectLst/>
                        <a:latin typeface="+mj-lt"/>
                        <a:ea typeface="MS PGothic" pitchFamily="34" charset="-128"/>
                        <a:cs typeface="Tahoma" pitchFamily="34" charset="0"/>
                      </a:endParaRPr>
                    </a:p>
                  </a:txBody>
                  <a:tcPr marL="90000" marR="90000" marT="46800" marB="46800" anchor="ctr" horzOverflow="overflow">
                    <a:lnL cap="flat">
                      <a:noFill/>
                    </a:lnL>
                    <a:lnR cap="flat">
                      <a:noFill/>
                    </a:lnR>
                    <a:lnT w="19050" cap="flat" cmpd="sng" algn="ctr">
                      <a:solidFill>
                        <a:schemeClr val="accent1"/>
                      </a:solidFill>
                      <a:prstDash val="solid"/>
                      <a:round/>
                      <a:headEnd type="none" w="med" len="med"/>
                      <a:tailEnd type="none" w="lg" len="sm"/>
                    </a:lnT>
                    <a:lnB w="19050" cap="flat" cmpd="sng" algn="ctr">
                      <a:solidFill>
                        <a:schemeClr val="accent1"/>
                      </a:solidFill>
                      <a:prstDash val="solid"/>
                      <a:round/>
                      <a:headEnd type="none" w="med" len="med"/>
                      <a:tailEnd type="none" w="lg" len="sm"/>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kern="1200" cap="none" normalizeH="0" baseline="0" dirty="0" smtClean="0">
                          <a:ln>
                            <a:noFill/>
                          </a:ln>
                          <a:solidFill>
                            <a:schemeClr val="tx1"/>
                          </a:solidFill>
                          <a:effectLst/>
                          <a:latin typeface="+mn-lt"/>
                          <a:ea typeface="MS PGothic" pitchFamily="34" charset="-128"/>
                          <a:cs typeface="Tahoma" pitchFamily="34" charset="0"/>
                        </a:rPr>
                        <a:t>Warfarin</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GB" sz="1600" b="1" i="0" u="none" strike="noStrike" kern="1200" cap="none" normalizeH="0" baseline="0" dirty="0" smtClean="0">
                          <a:ln>
                            <a:noFill/>
                          </a:ln>
                          <a:solidFill>
                            <a:schemeClr val="tx1"/>
                          </a:solidFill>
                          <a:effectLst/>
                          <a:latin typeface="+mn-lt"/>
                          <a:ea typeface="MS PGothic" pitchFamily="34" charset="-128"/>
                          <a:cs typeface="Tahoma" pitchFamily="34" charset="0"/>
                        </a:rPr>
                        <a:t>%/yr</a:t>
                      </a:r>
                      <a:endParaRPr kumimoji="0" lang="en-US" sz="1600" b="1" i="0" u="none" strike="noStrike" kern="1200" cap="none" normalizeH="0" baseline="0" dirty="0" smtClean="0">
                        <a:ln>
                          <a:noFill/>
                        </a:ln>
                        <a:solidFill>
                          <a:schemeClr val="tx1"/>
                        </a:solidFill>
                        <a:effectLst/>
                        <a:latin typeface="+mn-lt"/>
                        <a:ea typeface="MS PGothic" pitchFamily="34" charset="-128"/>
                        <a:cs typeface="Tahoma" pitchFamily="34" charset="0"/>
                      </a:endParaRPr>
                    </a:p>
                  </a:txBody>
                  <a:tcPr marL="90000" marR="90000" marT="46800" marB="46800" anchor="ctr" horzOverflow="overflow">
                    <a:lnL cap="flat">
                      <a:noFill/>
                    </a:lnL>
                    <a:lnR cap="flat">
                      <a:noFill/>
                    </a:lnR>
                    <a:lnT w="19050" cap="flat" cmpd="sng" algn="ctr">
                      <a:solidFill>
                        <a:schemeClr val="accent1"/>
                      </a:solidFill>
                      <a:prstDash val="solid"/>
                      <a:round/>
                      <a:headEnd type="none" w="med" len="med"/>
                      <a:tailEnd type="none" w="lg" len="sm"/>
                    </a:lnT>
                    <a:lnB w="19050" cap="flat" cmpd="sng" algn="ctr">
                      <a:solidFill>
                        <a:schemeClr val="accent1"/>
                      </a:solidFill>
                      <a:prstDash val="solid"/>
                      <a:round/>
                      <a:headEnd type="none" w="med" len="med"/>
                      <a:tailEnd type="none" w="lg" len="sm"/>
                    </a:lnB>
                    <a:lnTlToBr>
                      <a:noFill/>
                    </a:lnTlToBr>
                    <a:lnBlToTr>
                      <a:noFill/>
                    </a:lnBlToTr>
                    <a:noFill/>
                  </a:tcPr>
                </a:tc>
                <a:tc>
                  <a:txBody>
                    <a:bodyPr/>
                    <a:lstStyle/>
                    <a:p>
                      <a:pPr algn="ctr"/>
                      <a:r>
                        <a:rPr lang="en-GB" sz="1600" b="1" dirty="0" smtClean="0"/>
                        <a:t>HR</a:t>
                      </a:r>
                    </a:p>
                    <a:p>
                      <a:pPr algn="ctr"/>
                      <a:r>
                        <a:rPr lang="en-GB" sz="1600" b="1" dirty="0" smtClean="0"/>
                        <a:t>(95% CI)</a:t>
                      </a:r>
                      <a:endParaRPr lang="en-US" sz="1600" b="1" dirty="0"/>
                    </a:p>
                  </a:txBody>
                  <a:tcPr marL="90000" marR="90000" marT="46800" marB="46800" anchor="ctr" horzOverflow="overflow">
                    <a:lnL cap="flat">
                      <a:noFill/>
                    </a:lnL>
                    <a:lnR cap="flat">
                      <a:noFill/>
                    </a:lnR>
                    <a:lnT w="19050" cap="flat" cmpd="sng" algn="ctr">
                      <a:solidFill>
                        <a:schemeClr val="accent1"/>
                      </a:solidFill>
                      <a:prstDash val="solid"/>
                      <a:round/>
                      <a:headEnd type="none" w="med" len="med"/>
                      <a:tailEnd type="none" w="lg" len="sm"/>
                    </a:lnT>
                    <a:lnB w="19050" cap="flat" cmpd="sng" algn="ctr">
                      <a:solidFill>
                        <a:schemeClr val="accent1"/>
                      </a:solidFill>
                      <a:prstDash val="solid"/>
                      <a:round/>
                      <a:headEnd type="none" w="med" len="med"/>
                      <a:tailEnd type="none" w="lg" len="sm"/>
                    </a:lnB>
                    <a:lnTlToBr>
                      <a:noFill/>
                    </a:lnTlToBr>
                    <a:lnBlToTr>
                      <a:noFill/>
                    </a:lnBlToTr>
                    <a:noFill/>
                  </a:tcPr>
                </a:tc>
              </a:tr>
              <a:tr h="50601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dirty="0" smtClean="0">
                          <a:solidFill>
                            <a:schemeClr val="accent6"/>
                          </a:solidFill>
                        </a:rPr>
                        <a:t>Dabigatran 150 mg</a:t>
                      </a:r>
                    </a:p>
                  </a:txBody>
                  <a:tcPr anchor="ctr">
                    <a:lnL cap="flat">
                      <a:noFill/>
                    </a:lnL>
                    <a:lnR w="12700" cap="flat" cmpd="sng" algn="ctr">
                      <a:solidFill>
                        <a:schemeClr val="bg1"/>
                      </a:solidFill>
                      <a:prstDash val="solid"/>
                      <a:round/>
                      <a:headEnd type="none" w="med" len="med"/>
                      <a:tailEnd type="none" w="med" len="med"/>
                    </a:lnR>
                    <a:lnT w="19050" cap="flat" cmpd="sng" algn="ctr">
                      <a:solidFill>
                        <a:schemeClr val="accent1"/>
                      </a:solidFill>
                      <a:prstDash val="solid"/>
                      <a:round/>
                      <a:headEnd type="none" w="med" len="med"/>
                      <a:tailEnd type="none" w="lg" len="sm"/>
                    </a:lnT>
                    <a:lnB cap="flat">
                      <a:noFill/>
                    </a:lnB>
                    <a:lnTlToBr>
                      <a:noFill/>
                    </a:lnTlToBr>
                    <a:lnBlToTr>
                      <a:noFill/>
                    </a:lnBlToTr>
                    <a:solidFill>
                      <a:srgbClr val="EAEAEA"/>
                    </a:solidFill>
                  </a:tcPr>
                </a:tc>
                <a:tc>
                  <a:txBody>
                    <a:bodyPr/>
                    <a:lstStyle/>
                    <a:p>
                      <a:pPr algn="ctr"/>
                      <a:r>
                        <a:rPr lang="en-GB" sz="1400" b="0" dirty="0" smtClean="0">
                          <a:solidFill>
                            <a:schemeClr val="accent6"/>
                          </a:solidFill>
                        </a:rPr>
                        <a:t>0.10</a:t>
                      </a:r>
                      <a:endParaRPr lang="en-GB" sz="1400" b="0" dirty="0">
                        <a:solidFill>
                          <a:schemeClr val="accent6"/>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accent1"/>
                      </a:solidFill>
                      <a:prstDash val="solid"/>
                      <a:round/>
                      <a:headEnd type="none" w="med" len="med"/>
                      <a:tailEnd type="none" w="lg" len="sm"/>
                    </a:lnT>
                    <a:lnB cap="flat">
                      <a:noFill/>
                    </a:lnB>
                    <a:lnTlToBr>
                      <a:noFill/>
                    </a:lnTlToBr>
                    <a:lnBlToTr>
                      <a:noFill/>
                    </a:lnBlToTr>
                    <a:solidFill>
                      <a:srgbClr val="EAEAEA"/>
                    </a:solidFill>
                  </a:tcPr>
                </a:tc>
                <a:tc>
                  <a:txBody>
                    <a:bodyPr/>
                    <a:lstStyle/>
                    <a:p>
                      <a:pPr algn="ctr"/>
                      <a:r>
                        <a:rPr lang="en-GB" sz="1400" b="0" dirty="0" smtClean="0">
                          <a:solidFill>
                            <a:schemeClr val="accent6"/>
                          </a:solidFill>
                        </a:rPr>
                        <a:t>0.38</a:t>
                      </a:r>
                      <a:endParaRPr lang="en-GB" sz="1400" b="0" dirty="0">
                        <a:solidFill>
                          <a:schemeClr val="accent6"/>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accent1"/>
                      </a:solidFill>
                      <a:prstDash val="solid"/>
                      <a:round/>
                      <a:headEnd type="none" w="med" len="med"/>
                      <a:tailEnd type="none" w="lg" len="sm"/>
                    </a:lnT>
                    <a:lnB cap="flat">
                      <a:noFill/>
                    </a:lnB>
                    <a:lnTlToBr>
                      <a:noFill/>
                    </a:lnTlToBr>
                    <a:lnBlToTr>
                      <a:noFill/>
                    </a:lnBlToTr>
                    <a:solidFill>
                      <a:srgbClr val="EAEAEA"/>
                    </a:solidFill>
                  </a:tcPr>
                </a:tc>
                <a:tc>
                  <a:txBody>
                    <a:bodyPr/>
                    <a:lstStyle/>
                    <a:p>
                      <a:pPr algn="ctr"/>
                      <a:r>
                        <a:rPr lang="en-GB" sz="1400" b="0" dirty="0" smtClean="0">
                          <a:solidFill>
                            <a:schemeClr val="accent6"/>
                          </a:solidFill>
                        </a:rPr>
                        <a:t>0.26 (0.14-0.49)</a:t>
                      </a:r>
                      <a:endParaRPr lang="en-GB" sz="1400" b="0" dirty="0">
                        <a:solidFill>
                          <a:schemeClr val="accent6"/>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accent1"/>
                      </a:solidFill>
                      <a:prstDash val="solid"/>
                      <a:round/>
                      <a:headEnd type="none" w="med" len="med"/>
                      <a:tailEnd type="none" w="lg" len="sm"/>
                    </a:lnT>
                    <a:lnB cap="flat">
                      <a:noFill/>
                    </a:lnB>
                    <a:lnTlToBr>
                      <a:noFill/>
                    </a:lnTlToBr>
                    <a:lnBlToTr>
                      <a:noFill/>
                    </a:lnBlToTr>
                    <a:solidFill>
                      <a:srgbClr val="EAEAEA"/>
                    </a:solidFill>
                  </a:tcPr>
                </a:tc>
              </a:tr>
              <a:tr h="506010">
                <a:tc>
                  <a:txBody>
                    <a:bodyPr/>
                    <a:lstStyle/>
                    <a:p>
                      <a:r>
                        <a:rPr lang="en-GB" sz="1400" b="0" dirty="0" smtClean="0">
                          <a:solidFill>
                            <a:schemeClr val="accent6"/>
                          </a:solidFill>
                        </a:rPr>
                        <a:t>Dabigatran</a:t>
                      </a:r>
                      <a:r>
                        <a:rPr lang="en-GB" sz="1400" b="0" baseline="0" dirty="0" smtClean="0">
                          <a:solidFill>
                            <a:schemeClr val="accent6"/>
                          </a:solidFill>
                        </a:rPr>
                        <a:t> 110 mg</a:t>
                      </a:r>
                      <a:endParaRPr lang="en-GB" sz="1400" b="0" dirty="0">
                        <a:solidFill>
                          <a:schemeClr val="accent6"/>
                        </a:solidFill>
                      </a:endParaRPr>
                    </a:p>
                  </a:txBody>
                  <a:tcPr anchor="ctr">
                    <a:lnL cap="flat">
                      <a:noFill/>
                    </a:lnL>
                    <a:lnR w="12700" cap="flat" cmpd="sng" algn="ctr">
                      <a:solidFill>
                        <a:schemeClr val="bg1"/>
                      </a:solidFill>
                      <a:prstDash val="solid"/>
                      <a:round/>
                      <a:headEnd type="none" w="med" len="med"/>
                      <a:tailEnd type="none" w="med" len="med"/>
                    </a:lnR>
                    <a:lnT cap="flat">
                      <a:noFill/>
                    </a:lnT>
                    <a:lnB w="19050" cap="flat" cmpd="sng" algn="ctr">
                      <a:noFill/>
                      <a:prstDash val="solid"/>
                      <a:round/>
                      <a:headEnd type="none" w="med" len="med"/>
                      <a:tailEnd type="none" w="lg" len="sm"/>
                    </a:lnB>
                    <a:lnTlToBr>
                      <a:noFill/>
                    </a:lnTlToBr>
                    <a:lnBlToTr>
                      <a:noFill/>
                    </a:lnBlToTr>
                    <a:solidFill>
                      <a:schemeClr val="bg1"/>
                    </a:solidFill>
                  </a:tcPr>
                </a:tc>
                <a:tc>
                  <a:txBody>
                    <a:bodyPr/>
                    <a:lstStyle/>
                    <a:p>
                      <a:pPr algn="ctr"/>
                      <a:r>
                        <a:rPr lang="en-GB" sz="1400" b="0" dirty="0" smtClean="0">
                          <a:solidFill>
                            <a:schemeClr val="accent6"/>
                          </a:solidFill>
                        </a:rPr>
                        <a:t>0.12</a:t>
                      </a:r>
                      <a:endParaRPr lang="en-GB" sz="1400" b="0" dirty="0">
                        <a:solidFill>
                          <a:schemeClr val="accent6"/>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cap="flat">
                      <a:noFill/>
                    </a:lnT>
                    <a:lnB w="19050" cap="flat" cmpd="sng" algn="ctr">
                      <a:noFill/>
                      <a:prstDash val="solid"/>
                      <a:round/>
                      <a:headEnd type="none" w="med" len="med"/>
                      <a:tailEnd type="none" w="lg" len="sm"/>
                    </a:lnB>
                    <a:lnTlToBr>
                      <a:noFill/>
                    </a:lnTlToBr>
                    <a:lnBlToTr>
                      <a:noFill/>
                    </a:lnBlToTr>
                    <a:solidFill>
                      <a:schemeClr val="bg1"/>
                    </a:solidFill>
                  </a:tcPr>
                </a:tc>
                <a:tc>
                  <a:txBody>
                    <a:bodyPr/>
                    <a:lstStyle/>
                    <a:p>
                      <a:pPr algn="ctr"/>
                      <a:r>
                        <a:rPr lang="en-GB" sz="1400" b="0" dirty="0" smtClean="0">
                          <a:solidFill>
                            <a:schemeClr val="accent6"/>
                          </a:solidFill>
                        </a:rPr>
                        <a:t>0.38</a:t>
                      </a:r>
                      <a:endParaRPr lang="en-GB" sz="1400" b="0" dirty="0">
                        <a:solidFill>
                          <a:schemeClr val="accent6"/>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cap="flat">
                      <a:noFill/>
                    </a:lnT>
                    <a:lnB w="19050" cap="flat" cmpd="sng" algn="ctr">
                      <a:noFill/>
                      <a:prstDash val="solid"/>
                      <a:round/>
                      <a:headEnd type="none" w="med" len="med"/>
                      <a:tailEnd type="none" w="lg" len="sm"/>
                    </a:lnB>
                    <a:lnTlToBr>
                      <a:noFill/>
                    </a:lnTlToBr>
                    <a:lnBlToTr>
                      <a:noFill/>
                    </a:lnBlToTr>
                    <a:solidFill>
                      <a:schemeClr val="bg1"/>
                    </a:solidFill>
                  </a:tcPr>
                </a:tc>
                <a:tc>
                  <a:txBody>
                    <a:bodyPr/>
                    <a:lstStyle/>
                    <a:p>
                      <a:pPr algn="ctr"/>
                      <a:r>
                        <a:rPr lang="en-GB" sz="1400" b="0" dirty="0" smtClean="0">
                          <a:solidFill>
                            <a:schemeClr val="accent6"/>
                          </a:solidFill>
                        </a:rPr>
                        <a:t>0.31</a:t>
                      </a:r>
                      <a:r>
                        <a:rPr lang="en-GB" sz="1400" b="0" baseline="0" dirty="0" smtClean="0">
                          <a:solidFill>
                            <a:schemeClr val="accent6"/>
                          </a:solidFill>
                        </a:rPr>
                        <a:t> (0.17-0.56)</a:t>
                      </a:r>
                      <a:endParaRPr lang="en-GB" sz="1400" b="0" dirty="0">
                        <a:solidFill>
                          <a:schemeClr val="accent6"/>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cap="flat">
                      <a:noFill/>
                    </a:lnT>
                    <a:lnB w="19050" cap="flat" cmpd="sng" algn="ctr">
                      <a:noFill/>
                      <a:prstDash val="solid"/>
                      <a:round/>
                      <a:headEnd type="none" w="med" len="med"/>
                      <a:tailEnd type="none" w="lg" len="sm"/>
                    </a:lnB>
                    <a:lnTlToBr>
                      <a:noFill/>
                    </a:lnTlToBr>
                    <a:lnBlToTr>
                      <a:noFill/>
                    </a:lnBlToTr>
                    <a:solidFill>
                      <a:schemeClr val="bg1"/>
                    </a:solidFill>
                  </a:tcPr>
                </a:tc>
              </a:tr>
              <a:tr h="506010">
                <a:tc>
                  <a:txBody>
                    <a:bodyPr/>
                    <a:lstStyle/>
                    <a:p>
                      <a:r>
                        <a:rPr lang="en-GB" sz="1400" b="0" dirty="0" smtClean="0">
                          <a:solidFill>
                            <a:schemeClr val="accent6"/>
                          </a:solidFill>
                        </a:rPr>
                        <a:t>Rivaroxaban</a:t>
                      </a:r>
                      <a:endParaRPr lang="en-GB" sz="1400" b="0" dirty="0">
                        <a:solidFill>
                          <a:schemeClr val="accent6"/>
                        </a:solidFill>
                      </a:endParaRPr>
                    </a:p>
                  </a:txBody>
                  <a:tcPr anchor="ctr">
                    <a:lnL cap="flat">
                      <a:noFill/>
                    </a:lnL>
                    <a:lnR w="12700" cap="flat" cmpd="sng" algn="ctr">
                      <a:solidFill>
                        <a:schemeClr val="bg1"/>
                      </a:solidFill>
                      <a:prstDash val="solid"/>
                      <a:round/>
                      <a:headEnd type="none" w="med" len="med"/>
                      <a:tailEnd type="none" w="med" len="med"/>
                    </a:lnR>
                    <a:lnT cap="flat">
                      <a:noFill/>
                    </a:lnT>
                    <a:lnB w="19050" cap="flat" cmpd="sng" algn="ctr">
                      <a:noFill/>
                      <a:prstDash val="solid"/>
                      <a:round/>
                      <a:headEnd type="none" w="med" len="med"/>
                      <a:tailEnd type="none" w="lg" len="sm"/>
                    </a:lnB>
                    <a:lnTlToBr>
                      <a:noFill/>
                    </a:lnTlToBr>
                    <a:lnBlToTr>
                      <a:noFill/>
                    </a:lnBlToTr>
                    <a:solidFill>
                      <a:srgbClr val="EAEAEA"/>
                    </a:solidFill>
                  </a:tcPr>
                </a:tc>
                <a:tc>
                  <a:txBody>
                    <a:bodyPr/>
                    <a:lstStyle/>
                    <a:p>
                      <a:pPr algn="ctr"/>
                      <a:r>
                        <a:rPr lang="en-GB" sz="1400" b="0" dirty="0" smtClean="0">
                          <a:solidFill>
                            <a:schemeClr val="accent6"/>
                          </a:solidFill>
                        </a:rPr>
                        <a:t>0.26</a:t>
                      </a:r>
                      <a:endParaRPr lang="en-GB" sz="1400" b="0" dirty="0">
                        <a:solidFill>
                          <a:schemeClr val="accent6"/>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cap="flat">
                      <a:noFill/>
                    </a:lnT>
                    <a:lnB w="19050" cap="flat" cmpd="sng" algn="ctr">
                      <a:noFill/>
                      <a:prstDash val="solid"/>
                      <a:round/>
                      <a:headEnd type="none" w="med" len="med"/>
                      <a:tailEnd type="none" w="lg" len="sm"/>
                    </a:lnB>
                    <a:lnTlToBr>
                      <a:noFill/>
                    </a:lnTlToBr>
                    <a:lnBlToTr>
                      <a:noFill/>
                    </a:lnBlToTr>
                    <a:solidFill>
                      <a:srgbClr val="EAEAEA"/>
                    </a:solidFill>
                  </a:tcPr>
                </a:tc>
                <a:tc>
                  <a:txBody>
                    <a:bodyPr/>
                    <a:lstStyle/>
                    <a:p>
                      <a:pPr algn="ctr"/>
                      <a:r>
                        <a:rPr lang="en-GB" sz="1400" b="0" dirty="0" smtClean="0">
                          <a:solidFill>
                            <a:schemeClr val="accent6"/>
                          </a:solidFill>
                        </a:rPr>
                        <a:t>0.44</a:t>
                      </a:r>
                      <a:endParaRPr lang="en-GB" sz="1400" b="0" dirty="0">
                        <a:solidFill>
                          <a:schemeClr val="accent6"/>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cap="flat">
                      <a:noFill/>
                    </a:lnT>
                    <a:lnB w="19050" cap="flat" cmpd="sng" algn="ctr">
                      <a:noFill/>
                      <a:prstDash val="solid"/>
                      <a:round/>
                      <a:headEnd type="none" w="med" len="med"/>
                      <a:tailEnd type="none" w="lg" len="sm"/>
                    </a:lnB>
                    <a:lnTlToBr>
                      <a:noFill/>
                    </a:lnTlToBr>
                    <a:lnBlToTr>
                      <a:noFill/>
                    </a:lnBlToTr>
                    <a:solidFill>
                      <a:srgbClr val="EAEAEA"/>
                    </a:solidFill>
                  </a:tcPr>
                </a:tc>
                <a:tc>
                  <a:txBody>
                    <a:bodyPr/>
                    <a:lstStyle/>
                    <a:p>
                      <a:pPr algn="ctr"/>
                      <a:r>
                        <a:rPr lang="en-GB" sz="1400" b="0" dirty="0" smtClean="0">
                          <a:solidFill>
                            <a:schemeClr val="accent6"/>
                          </a:solidFill>
                        </a:rPr>
                        <a:t>0.59 (0.37-0.93)</a:t>
                      </a:r>
                      <a:endParaRPr lang="en-GB" sz="1400" b="0" dirty="0">
                        <a:solidFill>
                          <a:schemeClr val="accent6"/>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cap="flat">
                      <a:noFill/>
                    </a:lnT>
                    <a:lnB w="19050" cap="flat" cmpd="sng" algn="ctr">
                      <a:noFill/>
                      <a:prstDash val="solid"/>
                      <a:round/>
                      <a:headEnd type="none" w="med" len="med"/>
                      <a:tailEnd type="none" w="lg" len="sm"/>
                    </a:lnB>
                    <a:lnTlToBr>
                      <a:noFill/>
                    </a:lnTlToBr>
                    <a:lnBlToTr>
                      <a:noFill/>
                    </a:lnBlToTr>
                    <a:solidFill>
                      <a:srgbClr val="EAEAEA"/>
                    </a:solidFill>
                  </a:tcPr>
                </a:tc>
              </a:tr>
              <a:tr h="5965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dirty="0" smtClean="0">
                          <a:solidFill>
                            <a:schemeClr val="tx1"/>
                          </a:solidFill>
                        </a:rPr>
                        <a:t>Apixaban</a:t>
                      </a:r>
                    </a:p>
                  </a:txBody>
                  <a:tcPr anchor="ctr">
                    <a:lnL cap="flat">
                      <a:noFill/>
                    </a:lnL>
                    <a:lnR w="12700" cap="flat" cmpd="sng" algn="ctr">
                      <a:solidFill>
                        <a:schemeClr val="bg1"/>
                      </a:solidFill>
                      <a:prstDash val="solid"/>
                      <a:round/>
                      <a:headEnd type="none" w="med" len="med"/>
                      <a:tailEnd type="none" w="med" len="med"/>
                    </a:lnR>
                    <a:lnT cap="flat">
                      <a:noFill/>
                    </a:lnT>
                    <a:lnB w="19050" cap="flat" cmpd="sng" algn="ctr">
                      <a:solidFill>
                        <a:schemeClr val="accent1"/>
                      </a:solidFill>
                      <a:prstDash val="solid"/>
                      <a:round/>
                      <a:headEnd type="none" w="med" len="med"/>
                      <a:tailEnd type="none" w="lg" len="sm"/>
                    </a:lnB>
                    <a:lnTlToBr>
                      <a:noFill/>
                    </a:lnTlToBr>
                    <a:lnBlToTr>
                      <a:noFill/>
                    </a:lnBlToTr>
                    <a:solidFill>
                      <a:schemeClr val="bg1"/>
                    </a:solidFill>
                  </a:tcPr>
                </a:tc>
                <a:tc>
                  <a:txBody>
                    <a:bodyPr/>
                    <a:lstStyle/>
                    <a:p>
                      <a:pPr algn="ctr"/>
                      <a:r>
                        <a:rPr lang="en-GB" sz="1400" b="0" dirty="0" smtClean="0">
                          <a:solidFill>
                            <a:schemeClr val="accent6"/>
                          </a:solidFill>
                        </a:rPr>
                        <a:t>0.24</a:t>
                      </a:r>
                      <a:endParaRPr lang="en-GB" sz="1400" b="0" dirty="0">
                        <a:solidFill>
                          <a:schemeClr val="accent6"/>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cap="flat">
                      <a:noFill/>
                    </a:lnT>
                    <a:lnB w="19050" cap="flat" cmpd="sng" algn="ctr">
                      <a:solidFill>
                        <a:schemeClr val="accent1"/>
                      </a:solidFill>
                      <a:prstDash val="solid"/>
                      <a:round/>
                      <a:headEnd type="none" w="med" len="med"/>
                      <a:tailEnd type="none" w="lg" len="sm"/>
                    </a:lnB>
                    <a:lnTlToBr>
                      <a:noFill/>
                    </a:lnTlToBr>
                    <a:lnBlToTr>
                      <a:noFill/>
                    </a:lnBlToTr>
                    <a:solidFill>
                      <a:schemeClr val="bg1"/>
                    </a:solidFill>
                  </a:tcPr>
                </a:tc>
                <a:tc>
                  <a:txBody>
                    <a:bodyPr/>
                    <a:lstStyle/>
                    <a:p>
                      <a:pPr algn="ctr"/>
                      <a:r>
                        <a:rPr lang="en-GB" sz="1400" b="0" dirty="0" smtClean="0">
                          <a:solidFill>
                            <a:schemeClr val="accent6"/>
                          </a:solidFill>
                        </a:rPr>
                        <a:t>0.47</a:t>
                      </a:r>
                      <a:endParaRPr lang="en-GB" sz="1400" b="0" dirty="0">
                        <a:solidFill>
                          <a:schemeClr val="accent6"/>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cap="flat">
                      <a:noFill/>
                    </a:lnT>
                    <a:lnB w="19050" cap="flat" cmpd="sng" algn="ctr">
                      <a:solidFill>
                        <a:schemeClr val="accent1"/>
                      </a:solidFill>
                      <a:prstDash val="solid"/>
                      <a:round/>
                      <a:headEnd type="none" w="med" len="med"/>
                      <a:tailEnd type="none" w="lg" len="sm"/>
                    </a:lnB>
                    <a:lnTlToBr>
                      <a:noFill/>
                    </a:lnTlToBr>
                    <a:lnBlToTr>
                      <a:noFill/>
                    </a:lnBlToTr>
                    <a:solidFill>
                      <a:schemeClr val="bg1"/>
                    </a:solidFill>
                  </a:tcPr>
                </a:tc>
                <a:tc>
                  <a:txBody>
                    <a:bodyPr/>
                    <a:lstStyle/>
                    <a:p>
                      <a:pPr algn="ctr"/>
                      <a:r>
                        <a:rPr lang="en-GB" sz="1400" b="0" dirty="0" smtClean="0">
                          <a:solidFill>
                            <a:schemeClr val="accent6"/>
                          </a:solidFill>
                        </a:rPr>
                        <a:t>0.51</a:t>
                      </a:r>
                      <a:r>
                        <a:rPr lang="en-GB" sz="1400" b="0" baseline="0" dirty="0" smtClean="0">
                          <a:solidFill>
                            <a:schemeClr val="accent6"/>
                          </a:solidFill>
                        </a:rPr>
                        <a:t> (0.35-0.75)</a:t>
                      </a:r>
                      <a:endParaRPr lang="en-GB" sz="1400" b="0" dirty="0">
                        <a:solidFill>
                          <a:schemeClr val="accent6"/>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cap="flat">
                      <a:noFill/>
                    </a:lnT>
                    <a:lnB w="19050" cap="flat" cmpd="sng" algn="ctr">
                      <a:solidFill>
                        <a:schemeClr val="accent1"/>
                      </a:solidFill>
                      <a:prstDash val="solid"/>
                      <a:round/>
                      <a:headEnd type="none" w="med" len="med"/>
                      <a:tailEnd type="none" w="lg" len="sm"/>
                    </a:lnB>
                    <a:lnTlToBr>
                      <a:noFill/>
                    </a:lnTlToBr>
                    <a:lnBlToTr>
                      <a:noFill/>
                    </a:lnBlToTr>
                    <a:solidFill>
                      <a:schemeClr val="bg1"/>
                    </a:solidFill>
                  </a:tcPr>
                </a:tc>
              </a:tr>
            </a:tbl>
          </a:graphicData>
        </a:graphic>
      </p:graphicFrame>
      <p:sp>
        <p:nvSpPr>
          <p:cNvPr id="58" name="Text Box 6"/>
          <p:cNvSpPr txBox="1">
            <a:spLocks noChangeArrowheads="1"/>
          </p:cNvSpPr>
          <p:nvPr/>
        </p:nvSpPr>
        <p:spPr bwMode="auto">
          <a:xfrm>
            <a:off x="4693554" y="4613277"/>
            <a:ext cx="465137" cy="371513"/>
          </a:xfrm>
          <a:prstGeom prst="rect">
            <a:avLst/>
          </a:prstGeom>
          <a:noFill/>
          <a:ln w="9525">
            <a:noFill/>
            <a:miter lim="800000"/>
            <a:headEnd/>
            <a:tailEnd/>
          </a:ln>
        </p:spPr>
        <p:txBody>
          <a:bodyPr lIns="90000" tIns="46800" rIns="90000" bIns="46800">
            <a:spAutoFit/>
          </a:bodyPr>
          <a:lstStyle/>
          <a:p>
            <a:pPr algn="ctr" eaLnBrk="0" hangingPunct="0"/>
            <a:r>
              <a:rPr lang="en-GB" dirty="0" smtClean="0">
                <a:solidFill>
                  <a:srgbClr val="00498B"/>
                </a:solidFill>
              </a:rPr>
              <a:t>0</a:t>
            </a:r>
            <a:endParaRPr lang="en-GB" dirty="0">
              <a:solidFill>
                <a:srgbClr val="00498B"/>
              </a:solidFill>
            </a:endParaRPr>
          </a:p>
        </p:txBody>
      </p:sp>
      <p:sp>
        <p:nvSpPr>
          <p:cNvPr id="61" name="Line 19"/>
          <p:cNvSpPr>
            <a:spLocks noChangeShapeType="1"/>
          </p:cNvSpPr>
          <p:nvPr/>
        </p:nvSpPr>
        <p:spPr bwMode="auto">
          <a:xfrm>
            <a:off x="6918960" y="1588135"/>
            <a:ext cx="0" cy="2947354"/>
          </a:xfrm>
          <a:prstGeom prst="line">
            <a:avLst/>
          </a:prstGeom>
          <a:noFill/>
          <a:ln w="19050">
            <a:solidFill>
              <a:srgbClr val="00498B"/>
            </a:solidFill>
            <a:round/>
            <a:headEnd/>
            <a:tailEnd/>
          </a:ln>
        </p:spPr>
        <p:txBody>
          <a:bodyPr lIns="91414" tIns="45708" rIns="91414" bIns="45708" anchor="ctr"/>
          <a:lstStyle/>
          <a:p>
            <a:endParaRPr lang="en-US" dirty="0"/>
          </a:p>
        </p:txBody>
      </p:sp>
      <p:sp>
        <p:nvSpPr>
          <p:cNvPr id="62" name="Line 20"/>
          <p:cNvSpPr>
            <a:spLocks noChangeShapeType="1"/>
          </p:cNvSpPr>
          <p:nvPr/>
        </p:nvSpPr>
        <p:spPr bwMode="auto">
          <a:xfrm>
            <a:off x="4929810" y="4539947"/>
            <a:ext cx="3964573" cy="514"/>
          </a:xfrm>
          <a:prstGeom prst="line">
            <a:avLst/>
          </a:prstGeom>
          <a:noFill/>
          <a:ln w="19050">
            <a:solidFill>
              <a:srgbClr val="00498B"/>
            </a:solidFill>
            <a:round/>
            <a:headEnd/>
            <a:tailEnd/>
          </a:ln>
        </p:spPr>
        <p:txBody>
          <a:bodyPr lIns="91414" tIns="45708" rIns="91414" bIns="45708" anchor="ctr"/>
          <a:lstStyle/>
          <a:p>
            <a:endParaRPr lang="en-US" dirty="0"/>
          </a:p>
        </p:txBody>
      </p:sp>
      <p:sp>
        <p:nvSpPr>
          <p:cNvPr id="63" name="Line 22"/>
          <p:cNvSpPr>
            <a:spLocks noChangeShapeType="1"/>
          </p:cNvSpPr>
          <p:nvPr/>
        </p:nvSpPr>
        <p:spPr bwMode="auto">
          <a:xfrm>
            <a:off x="4934144" y="4535488"/>
            <a:ext cx="0" cy="72000"/>
          </a:xfrm>
          <a:prstGeom prst="line">
            <a:avLst/>
          </a:prstGeom>
          <a:noFill/>
          <a:ln w="19050">
            <a:solidFill>
              <a:srgbClr val="00498B"/>
            </a:solidFill>
            <a:round/>
            <a:headEnd/>
            <a:tailEnd/>
          </a:ln>
        </p:spPr>
        <p:txBody>
          <a:bodyPr lIns="91414" tIns="45708" rIns="91414" bIns="45708" anchor="ctr"/>
          <a:lstStyle/>
          <a:p>
            <a:endParaRPr lang="en-US" dirty="0"/>
          </a:p>
        </p:txBody>
      </p:sp>
      <p:sp>
        <p:nvSpPr>
          <p:cNvPr id="64" name="Line 43"/>
          <p:cNvSpPr>
            <a:spLocks noChangeShapeType="1"/>
          </p:cNvSpPr>
          <p:nvPr/>
        </p:nvSpPr>
        <p:spPr bwMode="auto">
          <a:xfrm>
            <a:off x="6121366" y="4539822"/>
            <a:ext cx="0" cy="72000"/>
          </a:xfrm>
          <a:prstGeom prst="line">
            <a:avLst/>
          </a:prstGeom>
          <a:noFill/>
          <a:ln w="19050">
            <a:solidFill>
              <a:srgbClr val="00498B"/>
            </a:solidFill>
            <a:round/>
            <a:headEnd/>
            <a:tailEnd/>
          </a:ln>
        </p:spPr>
        <p:txBody>
          <a:bodyPr lIns="91414" tIns="45708" rIns="91414" bIns="45708" anchor="ctr"/>
          <a:lstStyle/>
          <a:p>
            <a:endParaRPr lang="en-US" dirty="0"/>
          </a:p>
        </p:txBody>
      </p:sp>
      <p:sp>
        <p:nvSpPr>
          <p:cNvPr id="69" name="Text Box 11"/>
          <p:cNvSpPr txBox="1">
            <a:spLocks noChangeArrowheads="1"/>
          </p:cNvSpPr>
          <p:nvPr/>
        </p:nvSpPr>
        <p:spPr bwMode="auto">
          <a:xfrm>
            <a:off x="6686392" y="4623421"/>
            <a:ext cx="465137" cy="371513"/>
          </a:xfrm>
          <a:prstGeom prst="rect">
            <a:avLst/>
          </a:prstGeom>
          <a:noFill/>
          <a:ln w="9525">
            <a:noFill/>
            <a:miter lim="800000"/>
            <a:headEnd/>
            <a:tailEnd/>
          </a:ln>
        </p:spPr>
        <p:txBody>
          <a:bodyPr lIns="90000" tIns="46800" rIns="90000" bIns="46800">
            <a:spAutoFit/>
          </a:bodyPr>
          <a:lstStyle/>
          <a:p>
            <a:pPr algn="ctr" eaLnBrk="0" hangingPunct="0"/>
            <a:r>
              <a:rPr lang="en-GB" dirty="0">
                <a:solidFill>
                  <a:srgbClr val="00498B"/>
                </a:solidFill>
              </a:rPr>
              <a:t>1</a:t>
            </a:r>
          </a:p>
        </p:txBody>
      </p:sp>
      <p:sp>
        <p:nvSpPr>
          <p:cNvPr id="71" name="Line 43"/>
          <p:cNvSpPr>
            <a:spLocks noChangeShapeType="1"/>
          </p:cNvSpPr>
          <p:nvPr/>
        </p:nvSpPr>
        <p:spPr bwMode="auto">
          <a:xfrm>
            <a:off x="5719292" y="4539822"/>
            <a:ext cx="0" cy="72000"/>
          </a:xfrm>
          <a:prstGeom prst="line">
            <a:avLst/>
          </a:prstGeom>
          <a:noFill/>
          <a:ln w="19050">
            <a:solidFill>
              <a:srgbClr val="00498B"/>
            </a:solidFill>
            <a:round/>
            <a:headEnd/>
            <a:tailEnd/>
          </a:ln>
        </p:spPr>
        <p:txBody>
          <a:bodyPr lIns="91414" tIns="45708" rIns="91414" bIns="45708" anchor="ctr"/>
          <a:lstStyle/>
          <a:p>
            <a:endParaRPr lang="en-US" dirty="0"/>
          </a:p>
        </p:txBody>
      </p:sp>
      <p:sp>
        <p:nvSpPr>
          <p:cNvPr id="72" name="Line 43"/>
          <p:cNvSpPr>
            <a:spLocks noChangeShapeType="1"/>
          </p:cNvSpPr>
          <p:nvPr/>
        </p:nvSpPr>
        <p:spPr bwMode="auto">
          <a:xfrm>
            <a:off x="5322591" y="4540679"/>
            <a:ext cx="0" cy="72000"/>
          </a:xfrm>
          <a:prstGeom prst="line">
            <a:avLst/>
          </a:prstGeom>
          <a:noFill/>
          <a:ln w="19050">
            <a:solidFill>
              <a:srgbClr val="00498B"/>
            </a:solidFill>
            <a:round/>
            <a:headEnd/>
            <a:tailEnd/>
          </a:ln>
        </p:spPr>
        <p:txBody>
          <a:bodyPr lIns="91414" tIns="45708" rIns="91414" bIns="45708" anchor="ctr"/>
          <a:lstStyle/>
          <a:p>
            <a:endParaRPr lang="en-US" dirty="0"/>
          </a:p>
        </p:txBody>
      </p:sp>
      <p:sp>
        <p:nvSpPr>
          <p:cNvPr id="73" name="Line 43"/>
          <p:cNvSpPr>
            <a:spLocks noChangeShapeType="1"/>
          </p:cNvSpPr>
          <p:nvPr/>
        </p:nvSpPr>
        <p:spPr bwMode="auto">
          <a:xfrm>
            <a:off x="6523556" y="4535488"/>
            <a:ext cx="0" cy="72000"/>
          </a:xfrm>
          <a:prstGeom prst="line">
            <a:avLst/>
          </a:prstGeom>
          <a:noFill/>
          <a:ln w="19050">
            <a:solidFill>
              <a:srgbClr val="00498B"/>
            </a:solidFill>
            <a:round/>
            <a:headEnd/>
            <a:tailEnd/>
          </a:ln>
        </p:spPr>
        <p:txBody>
          <a:bodyPr lIns="91414" tIns="45708" rIns="91414" bIns="45708" anchor="ctr"/>
          <a:lstStyle/>
          <a:p>
            <a:endParaRPr lang="en-US" dirty="0"/>
          </a:p>
        </p:txBody>
      </p:sp>
      <p:sp>
        <p:nvSpPr>
          <p:cNvPr id="74" name="Line 43"/>
          <p:cNvSpPr>
            <a:spLocks noChangeShapeType="1"/>
          </p:cNvSpPr>
          <p:nvPr/>
        </p:nvSpPr>
        <p:spPr bwMode="auto">
          <a:xfrm>
            <a:off x="8117142" y="4535488"/>
            <a:ext cx="0" cy="72000"/>
          </a:xfrm>
          <a:prstGeom prst="line">
            <a:avLst/>
          </a:prstGeom>
          <a:noFill/>
          <a:ln w="19050">
            <a:solidFill>
              <a:srgbClr val="00498B"/>
            </a:solidFill>
            <a:round/>
            <a:headEnd/>
            <a:tailEnd/>
          </a:ln>
        </p:spPr>
        <p:txBody>
          <a:bodyPr lIns="91414" tIns="45708" rIns="91414" bIns="45708" anchor="ctr"/>
          <a:lstStyle/>
          <a:p>
            <a:endParaRPr lang="en-US" dirty="0"/>
          </a:p>
        </p:txBody>
      </p:sp>
      <p:sp>
        <p:nvSpPr>
          <p:cNvPr id="75" name="Line 43"/>
          <p:cNvSpPr>
            <a:spLocks noChangeShapeType="1"/>
          </p:cNvSpPr>
          <p:nvPr/>
        </p:nvSpPr>
        <p:spPr bwMode="auto">
          <a:xfrm>
            <a:off x="7719760" y="4535488"/>
            <a:ext cx="0" cy="72000"/>
          </a:xfrm>
          <a:prstGeom prst="line">
            <a:avLst/>
          </a:prstGeom>
          <a:noFill/>
          <a:ln w="19050">
            <a:solidFill>
              <a:srgbClr val="00498B"/>
            </a:solidFill>
            <a:round/>
            <a:headEnd/>
            <a:tailEnd/>
          </a:ln>
        </p:spPr>
        <p:txBody>
          <a:bodyPr lIns="91414" tIns="45708" rIns="91414" bIns="45708" anchor="ctr"/>
          <a:lstStyle/>
          <a:p>
            <a:endParaRPr lang="en-US" dirty="0"/>
          </a:p>
        </p:txBody>
      </p:sp>
      <p:sp>
        <p:nvSpPr>
          <p:cNvPr id="76" name="Line 43"/>
          <p:cNvSpPr>
            <a:spLocks noChangeShapeType="1"/>
          </p:cNvSpPr>
          <p:nvPr/>
        </p:nvSpPr>
        <p:spPr bwMode="auto">
          <a:xfrm>
            <a:off x="7320741" y="4534329"/>
            <a:ext cx="0" cy="72000"/>
          </a:xfrm>
          <a:prstGeom prst="line">
            <a:avLst/>
          </a:prstGeom>
          <a:noFill/>
          <a:ln w="19050">
            <a:solidFill>
              <a:srgbClr val="00498B"/>
            </a:solidFill>
            <a:round/>
            <a:headEnd/>
            <a:tailEnd/>
          </a:ln>
        </p:spPr>
        <p:txBody>
          <a:bodyPr lIns="91414" tIns="45708" rIns="91414" bIns="45708" anchor="ctr"/>
          <a:lstStyle/>
          <a:p>
            <a:endParaRPr lang="en-US" dirty="0"/>
          </a:p>
        </p:txBody>
      </p:sp>
      <p:sp>
        <p:nvSpPr>
          <p:cNvPr id="77" name="Line 43"/>
          <p:cNvSpPr>
            <a:spLocks noChangeShapeType="1"/>
          </p:cNvSpPr>
          <p:nvPr/>
        </p:nvSpPr>
        <p:spPr bwMode="auto">
          <a:xfrm>
            <a:off x="6922241" y="4533637"/>
            <a:ext cx="0" cy="68262"/>
          </a:xfrm>
          <a:prstGeom prst="line">
            <a:avLst/>
          </a:prstGeom>
          <a:noFill/>
          <a:ln w="19050">
            <a:solidFill>
              <a:srgbClr val="00498B"/>
            </a:solidFill>
            <a:round/>
            <a:headEnd/>
            <a:tailEnd/>
          </a:ln>
        </p:spPr>
        <p:txBody>
          <a:bodyPr lIns="91414" tIns="45708" rIns="91414" bIns="45708" anchor="ctr"/>
          <a:lstStyle/>
          <a:p>
            <a:endParaRPr lang="en-US" dirty="0"/>
          </a:p>
        </p:txBody>
      </p:sp>
      <p:sp>
        <p:nvSpPr>
          <p:cNvPr id="78" name="Line 43"/>
          <p:cNvSpPr>
            <a:spLocks noChangeShapeType="1"/>
          </p:cNvSpPr>
          <p:nvPr/>
        </p:nvSpPr>
        <p:spPr bwMode="auto">
          <a:xfrm>
            <a:off x="8510389" y="4536127"/>
            <a:ext cx="0" cy="72000"/>
          </a:xfrm>
          <a:prstGeom prst="line">
            <a:avLst/>
          </a:prstGeom>
          <a:noFill/>
          <a:ln w="19050">
            <a:solidFill>
              <a:srgbClr val="00498B"/>
            </a:solidFill>
            <a:round/>
            <a:headEnd/>
            <a:tailEnd/>
          </a:ln>
        </p:spPr>
        <p:txBody>
          <a:bodyPr lIns="91414" tIns="45708" rIns="91414" bIns="45708" anchor="ctr"/>
          <a:lstStyle/>
          <a:p>
            <a:endParaRPr lang="en-US" dirty="0"/>
          </a:p>
        </p:txBody>
      </p:sp>
      <p:sp>
        <p:nvSpPr>
          <p:cNvPr id="79" name="Line 43"/>
          <p:cNvSpPr>
            <a:spLocks noChangeShapeType="1"/>
          </p:cNvSpPr>
          <p:nvPr/>
        </p:nvSpPr>
        <p:spPr bwMode="auto">
          <a:xfrm>
            <a:off x="8890048" y="4535488"/>
            <a:ext cx="0" cy="72000"/>
          </a:xfrm>
          <a:prstGeom prst="line">
            <a:avLst/>
          </a:prstGeom>
          <a:noFill/>
          <a:ln w="19050">
            <a:solidFill>
              <a:srgbClr val="00498B"/>
            </a:solidFill>
            <a:round/>
            <a:headEnd/>
            <a:tailEnd/>
          </a:ln>
        </p:spPr>
        <p:txBody>
          <a:bodyPr lIns="91414" tIns="45708" rIns="91414" bIns="45708" anchor="ctr"/>
          <a:lstStyle/>
          <a:p>
            <a:endParaRPr lang="en-US" dirty="0"/>
          </a:p>
        </p:txBody>
      </p:sp>
      <p:sp>
        <p:nvSpPr>
          <p:cNvPr id="80" name="Text Box 6"/>
          <p:cNvSpPr txBox="1">
            <a:spLocks noChangeArrowheads="1"/>
          </p:cNvSpPr>
          <p:nvPr/>
        </p:nvSpPr>
        <p:spPr bwMode="auto">
          <a:xfrm>
            <a:off x="8661814" y="4623421"/>
            <a:ext cx="465137" cy="371513"/>
          </a:xfrm>
          <a:prstGeom prst="rect">
            <a:avLst/>
          </a:prstGeom>
          <a:noFill/>
          <a:ln w="9525">
            <a:noFill/>
            <a:miter lim="800000"/>
            <a:headEnd/>
            <a:tailEnd/>
          </a:ln>
        </p:spPr>
        <p:txBody>
          <a:bodyPr lIns="90000" tIns="46800" rIns="90000" bIns="46800">
            <a:spAutoFit/>
          </a:bodyPr>
          <a:lstStyle/>
          <a:p>
            <a:pPr algn="ctr" eaLnBrk="0" hangingPunct="0"/>
            <a:r>
              <a:rPr lang="en-GB" dirty="0" smtClean="0">
                <a:solidFill>
                  <a:srgbClr val="00498B"/>
                </a:solidFill>
              </a:rPr>
              <a:t>2.0</a:t>
            </a:r>
            <a:endParaRPr lang="en-GB" dirty="0">
              <a:solidFill>
                <a:srgbClr val="00498B"/>
              </a:solidFill>
            </a:endParaRPr>
          </a:p>
        </p:txBody>
      </p:sp>
      <p:sp>
        <p:nvSpPr>
          <p:cNvPr id="81" name="Line 43"/>
          <p:cNvSpPr>
            <a:spLocks noChangeShapeType="1"/>
          </p:cNvSpPr>
          <p:nvPr/>
        </p:nvSpPr>
        <p:spPr bwMode="auto">
          <a:xfrm>
            <a:off x="6314184" y="4537504"/>
            <a:ext cx="0" cy="72000"/>
          </a:xfrm>
          <a:prstGeom prst="line">
            <a:avLst/>
          </a:prstGeom>
          <a:noFill/>
          <a:ln w="19050">
            <a:solidFill>
              <a:srgbClr val="00498B"/>
            </a:solidFill>
            <a:round/>
            <a:headEnd/>
            <a:tailEnd/>
          </a:ln>
        </p:spPr>
        <p:txBody>
          <a:bodyPr lIns="91414" tIns="45708" rIns="91414" bIns="45708" anchor="ctr"/>
          <a:lstStyle/>
          <a:p>
            <a:endParaRPr lang="en-US" dirty="0"/>
          </a:p>
        </p:txBody>
      </p:sp>
      <p:sp>
        <p:nvSpPr>
          <p:cNvPr id="82" name="Line 43"/>
          <p:cNvSpPr>
            <a:spLocks noChangeShapeType="1"/>
          </p:cNvSpPr>
          <p:nvPr/>
        </p:nvSpPr>
        <p:spPr bwMode="auto">
          <a:xfrm>
            <a:off x="5912110" y="4537504"/>
            <a:ext cx="0" cy="72000"/>
          </a:xfrm>
          <a:prstGeom prst="line">
            <a:avLst/>
          </a:prstGeom>
          <a:noFill/>
          <a:ln w="19050">
            <a:solidFill>
              <a:srgbClr val="00498B"/>
            </a:solidFill>
            <a:round/>
            <a:headEnd/>
            <a:tailEnd/>
          </a:ln>
        </p:spPr>
        <p:txBody>
          <a:bodyPr lIns="91414" tIns="45708" rIns="91414" bIns="45708" anchor="ctr"/>
          <a:lstStyle/>
          <a:p>
            <a:endParaRPr lang="en-US" dirty="0"/>
          </a:p>
        </p:txBody>
      </p:sp>
      <p:sp>
        <p:nvSpPr>
          <p:cNvPr id="83" name="Line 43"/>
          <p:cNvSpPr>
            <a:spLocks noChangeShapeType="1"/>
          </p:cNvSpPr>
          <p:nvPr/>
        </p:nvSpPr>
        <p:spPr bwMode="auto">
          <a:xfrm>
            <a:off x="5519441" y="4540679"/>
            <a:ext cx="0" cy="72000"/>
          </a:xfrm>
          <a:prstGeom prst="line">
            <a:avLst/>
          </a:prstGeom>
          <a:noFill/>
          <a:ln w="19050">
            <a:solidFill>
              <a:srgbClr val="00498B"/>
            </a:solidFill>
            <a:round/>
            <a:headEnd/>
            <a:tailEnd/>
          </a:ln>
        </p:spPr>
        <p:txBody>
          <a:bodyPr lIns="91414" tIns="45708" rIns="91414" bIns="45708" anchor="ctr"/>
          <a:lstStyle/>
          <a:p>
            <a:endParaRPr lang="en-US" dirty="0"/>
          </a:p>
        </p:txBody>
      </p:sp>
      <p:sp>
        <p:nvSpPr>
          <p:cNvPr id="84" name="Line 43"/>
          <p:cNvSpPr>
            <a:spLocks noChangeShapeType="1"/>
          </p:cNvSpPr>
          <p:nvPr/>
        </p:nvSpPr>
        <p:spPr bwMode="auto">
          <a:xfrm>
            <a:off x="6716374" y="4533170"/>
            <a:ext cx="0" cy="72000"/>
          </a:xfrm>
          <a:prstGeom prst="line">
            <a:avLst/>
          </a:prstGeom>
          <a:noFill/>
          <a:ln w="19050">
            <a:solidFill>
              <a:srgbClr val="00498B"/>
            </a:solidFill>
            <a:round/>
            <a:headEnd/>
            <a:tailEnd/>
          </a:ln>
        </p:spPr>
        <p:txBody>
          <a:bodyPr lIns="91414" tIns="45708" rIns="91414" bIns="45708" anchor="ctr"/>
          <a:lstStyle/>
          <a:p>
            <a:endParaRPr lang="en-US" dirty="0"/>
          </a:p>
        </p:txBody>
      </p:sp>
      <p:sp>
        <p:nvSpPr>
          <p:cNvPr id="85" name="Line 43"/>
          <p:cNvSpPr>
            <a:spLocks noChangeShapeType="1"/>
          </p:cNvSpPr>
          <p:nvPr/>
        </p:nvSpPr>
        <p:spPr bwMode="auto">
          <a:xfrm>
            <a:off x="8301292" y="4533170"/>
            <a:ext cx="0" cy="72000"/>
          </a:xfrm>
          <a:prstGeom prst="line">
            <a:avLst/>
          </a:prstGeom>
          <a:noFill/>
          <a:ln w="19050">
            <a:solidFill>
              <a:srgbClr val="00498B"/>
            </a:solidFill>
            <a:round/>
            <a:headEnd/>
            <a:tailEnd/>
          </a:ln>
        </p:spPr>
        <p:txBody>
          <a:bodyPr lIns="91414" tIns="45708" rIns="91414" bIns="45708" anchor="ctr"/>
          <a:lstStyle/>
          <a:p>
            <a:endParaRPr lang="en-US" dirty="0"/>
          </a:p>
        </p:txBody>
      </p:sp>
      <p:sp>
        <p:nvSpPr>
          <p:cNvPr id="86" name="Line 43"/>
          <p:cNvSpPr>
            <a:spLocks noChangeShapeType="1"/>
          </p:cNvSpPr>
          <p:nvPr/>
        </p:nvSpPr>
        <p:spPr bwMode="auto">
          <a:xfrm>
            <a:off x="7903910" y="4533170"/>
            <a:ext cx="0" cy="72000"/>
          </a:xfrm>
          <a:prstGeom prst="line">
            <a:avLst/>
          </a:prstGeom>
          <a:noFill/>
          <a:ln w="19050">
            <a:solidFill>
              <a:srgbClr val="00498B"/>
            </a:solidFill>
            <a:round/>
            <a:headEnd/>
            <a:tailEnd/>
          </a:ln>
        </p:spPr>
        <p:txBody>
          <a:bodyPr lIns="91414" tIns="45708" rIns="91414" bIns="45708" anchor="ctr"/>
          <a:lstStyle/>
          <a:p>
            <a:endParaRPr lang="en-US" dirty="0"/>
          </a:p>
        </p:txBody>
      </p:sp>
      <p:sp>
        <p:nvSpPr>
          <p:cNvPr id="87" name="Line 43"/>
          <p:cNvSpPr>
            <a:spLocks noChangeShapeType="1"/>
          </p:cNvSpPr>
          <p:nvPr/>
        </p:nvSpPr>
        <p:spPr bwMode="auto">
          <a:xfrm>
            <a:off x="7511241" y="4534329"/>
            <a:ext cx="0" cy="72000"/>
          </a:xfrm>
          <a:prstGeom prst="line">
            <a:avLst/>
          </a:prstGeom>
          <a:noFill/>
          <a:ln w="19050">
            <a:solidFill>
              <a:srgbClr val="00498B"/>
            </a:solidFill>
            <a:round/>
            <a:headEnd/>
            <a:tailEnd/>
          </a:ln>
        </p:spPr>
        <p:txBody>
          <a:bodyPr lIns="91414" tIns="45708" rIns="91414" bIns="45708" anchor="ctr"/>
          <a:lstStyle/>
          <a:p>
            <a:endParaRPr lang="en-US" dirty="0"/>
          </a:p>
        </p:txBody>
      </p:sp>
      <p:sp>
        <p:nvSpPr>
          <p:cNvPr id="88" name="Line 43"/>
          <p:cNvSpPr>
            <a:spLocks noChangeShapeType="1"/>
          </p:cNvSpPr>
          <p:nvPr/>
        </p:nvSpPr>
        <p:spPr bwMode="auto">
          <a:xfrm>
            <a:off x="8703207" y="4538143"/>
            <a:ext cx="0" cy="72000"/>
          </a:xfrm>
          <a:prstGeom prst="line">
            <a:avLst/>
          </a:prstGeom>
          <a:noFill/>
          <a:ln w="19050">
            <a:solidFill>
              <a:srgbClr val="00498B"/>
            </a:solidFill>
            <a:round/>
            <a:headEnd/>
            <a:tailEnd/>
          </a:ln>
        </p:spPr>
        <p:txBody>
          <a:bodyPr lIns="91414" tIns="45708" rIns="91414" bIns="45708" anchor="ctr"/>
          <a:lstStyle/>
          <a:p>
            <a:endParaRPr lang="en-US" dirty="0"/>
          </a:p>
        </p:txBody>
      </p:sp>
      <p:sp>
        <p:nvSpPr>
          <p:cNvPr id="89" name="Line 43"/>
          <p:cNvSpPr>
            <a:spLocks noChangeShapeType="1"/>
          </p:cNvSpPr>
          <p:nvPr/>
        </p:nvSpPr>
        <p:spPr bwMode="auto">
          <a:xfrm>
            <a:off x="5132091" y="4538663"/>
            <a:ext cx="0" cy="72000"/>
          </a:xfrm>
          <a:prstGeom prst="line">
            <a:avLst/>
          </a:prstGeom>
          <a:noFill/>
          <a:ln w="19050">
            <a:solidFill>
              <a:srgbClr val="00498B"/>
            </a:solidFill>
            <a:round/>
            <a:headEnd/>
            <a:tailEnd/>
          </a:ln>
        </p:spPr>
        <p:txBody>
          <a:bodyPr lIns="91414" tIns="45708" rIns="91414" bIns="45708" anchor="ctr"/>
          <a:lstStyle/>
          <a:p>
            <a:endParaRPr lang="en-US" dirty="0"/>
          </a:p>
        </p:txBody>
      </p:sp>
      <p:sp>
        <p:nvSpPr>
          <p:cNvPr id="90" name="Line 43"/>
          <p:cNvSpPr>
            <a:spLocks noChangeShapeType="1"/>
          </p:cNvSpPr>
          <p:nvPr/>
        </p:nvSpPr>
        <p:spPr bwMode="auto">
          <a:xfrm>
            <a:off x="7111191" y="4532313"/>
            <a:ext cx="0" cy="72000"/>
          </a:xfrm>
          <a:prstGeom prst="line">
            <a:avLst/>
          </a:prstGeom>
          <a:noFill/>
          <a:ln w="19050">
            <a:solidFill>
              <a:srgbClr val="00498B"/>
            </a:solidFill>
            <a:round/>
            <a:headEnd/>
            <a:tailEnd/>
          </a:ln>
        </p:spPr>
        <p:txBody>
          <a:bodyPr lIns="91414" tIns="45708" rIns="91414" bIns="45708" anchor="ctr"/>
          <a:lstStyle/>
          <a:p>
            <a:endParaRPr lang="en-US" dirty="0"/>
          </a:p>
        </p:txBody>
      </p:sp>
    </p:spTree>
    <p:custDataLst>
      <p:tags r:id="rId1"/>
    </p:custDataLst>
    <p:extLst>
      <p:ext uri="{BB962C8B-B14F-4D97-AF65-F5344CB8AC3E}">
        <p14:creationId xmlns:p14="http://schemas.microsoft.com/office/powerpoint/2010/main" val="1275899978"/>
      </p:ext>
    </p:extLst>
  </p:cSld>
  <p:clrMapOvr>
    <a:masterClrMapping/>
  </p:clrMapOvr>
  <p:transition xmlns:p14="http://schemas.microsoft.com/office/powerpoint/2010/main">
    <p:cut/>
  </p:transition>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0658" name="Straight Connector 42"/>
          <p:cNvCxnSpPr>
            <a:cxnSpLocks noChangeShapeType="1"/>
          </p:cNvCxnSpPr>
          <p:nvPr/>
        </p:nvCxnSpPr>
        <p:spPr bwMode="auto">
          <a:xfrm>
            <a:off x="0" y="0"/>
            <a:ext cx="914400" cy="0"/>
          </a:xfrm>
          <a:prstGeom prst="line">
            <a:avLst/>
          </a:prstGeom>
          <a:noFill/>
          <a:ln w="0" algn="ctr">
            <a:solidFill>
              <a:srgbClr val="FBFFFF"/>
            </a:solidFill>
            <a:round/>
            <a:headEnd/>
            <a:tailEnd/>
          </a:ln>
        </p:spPr>
      </p:cxnSp>
      <p:cxnSp>
        <p:nvCxnSpPr>
          <p:cNvPr id="70659" name="Straight Connector 22"/>
          <p:cNvCxnSpPr>
            <a:cxnSpLocks noChangeShapeType="1"/>
          </p:cNvCxnSpPr>
          <p:nvPr/>
        </p:nvCxnSpPr>
        <p:spPr bwMode="auto">
          <a:xfrm>
            <a:off x="0" y="0"/>
            <a:ext cx="457200" cy="0"/>
          </a:xfrm>
          <a:prstGeom prst="line">
            <a:avLst/>
          </a:prstGeom>
          <a:noFill/>
          <a:ln w="0" algn="ctr">
            <a:solidFill>
              <a:srgbClr val="FEFFFF"/>
            </a:solidFill>
            <a:round/>
            <a:headEnd/>
            <a:tailEnd/>
          </a:ln>
        </p:spPr>
      </p:cxnSp>
      <p:cxnSp>
        <p:nvCxnSpPr>
          <p:cNvPr id="70660" name="Straight Connector 23"/>
          <p:cNvCxnSpPr>
            <a:cxnSpLocks noChangeShapeType="1"/>
          </p:cNvCxnSpPr>
          <p:nvPr/>
        </p:nvCxnSpPr>
        <p:spPr bwMode="auto">
          <a:xfrm>
            <a:off x="0" y="0"/>
            <a:ext cx="457200" cy="0"/>
          </a:xfrm>
          <a:prstGeom prst="line">
            <a:avLst/>
          </a:prstGeom>
          <a:noFill/>
          <a:ln w="0" algn="ctr">
            <a:solidFill>
              <a:srgbClr val="FEFFFF"/>
            </a:solidFill>
            <a:round/>
            <a:headEnd/>
            <a:tailEnd/>
          </a:ln>
        </p:spPr>
      </p:cxnSp>
      <p:cxnSp>
        <p:nvCxnSpPr>
          <p:cNvPr id="70687" name="Straight Connector 24"/>
          <p:cNvCxnSpPr>
            <a:cxnSpLocks noChangeShapeType="1"/>
          </p:cNvCxnSpPr>
          <p:nvPr/>
        </p:nvCxnSpPr>
        <p:spPr bwMode="auto">
          <a:xfrm>
            <a:off x="0" y="0"/>
            <a:ext cx="457200" cy="0"/>
          </a:xfrm>
          <a:prstGeom prst="line">
            <a:avLst/>
          </a:prstGeom>
          <a:noFill/>
          <a:ln w="0" algn="ctr">
            <a:solidFill>
              <a:srgbClr val="FEFFFF"/>
            </a:solidFill>
            <a:round/>
            <a:headEnd/>
            <a:tailEnd/>
          </a:ln>
        </p:spPr>
      </p:cxnSp>
      <p:cxnSp>
        <p:nvCxnSpPr>
          <p:cNvPr id="70689" name="Straight Connector 25"/>
          <p:cNvCxnSpPr>
            <a:cxnSpLocks noChangeShapeType="1"/>
          </p:cNvCxnSpPr>
          <p:nvPr/>
        </p:nvCxnSpPr>
        <p:spPr bwMode="auto">
          <a:xfrm>
            <a:off x="0" y="0"/>
            <a:ext cx="457200" cy="0"/>
          </a:xfrm>
          <a:prstGeom prst="line">
            <a:avLst/>
          </a:prstGeom>
          <a:noFill/>
          <a:ln w="0" algn="ctr">
            <a:solidFill>
              <a:srgbClr val="FEFFFF"/>
            </a:solidFill>
            <a:round/>
            <a:headEnd/>
            <a:tailEnd/>
          </a:ln>
        </p:spPr>
      </p:cxnSp>
      <p:cxnSp>
        <p:nvCxnSpPr>
          <p:cNvPr id="70691" name="Straight Connector 26"/>
          <p:cNvCxnSpPr>
            <a:cxnSpLocks noChangeShapeType="1"/>
          </p:cNvCxnSpPr>
          <p:nvPr/>
        </p:nvCxnSpPr>
        <p:spPr bwMode="auto">
          <a:xfrm>
            <a:off x="0" y="0"/>
            <a:ext cx="0" cy="457200"/>
          </a:xfrm>
          <a:prstGeom prst="line">
            <a:avLst/>
          </a:prstGeom>
          <a:noFill/>
          <a:ln w="0" algn="ctr">
            <a:solidFill>
              <a:srgbClr val="FDFFFF"/>
            </a:solidFill>
            <a:round/>
            <a:headEnd/>
            <a:tailEnd/>
          </a:ln>
        </p:spPr>
      </p:cxnSp>
      <p:sp>
        <p:nvSpPr>
          <p:cNvPr id="63743" name="Text Box 255"/>
          <p:cNvSpPr txBox="1">
            <a:spLocks noChangeArrowheads="1"/>
          </p:cNvSpPr>
          <p:nvPr/>
        </p:nvSpPr>
        <p:spPr bwMode="auto">
          <a:xfrm>
            <a:off x="4784468" y="424934"/>
            <a:ext cx="184666" cy="369332"/>
          </a:xfrm>
          <a:prstGeom prst="rect">
            <a:avLst/>
          </a:prstGeom>
          <a:noFill/>
          <a:ln>
            <a:noFill/>
          </a:ln>
          <a:effectLst/>
          <a:extLst/>
        </p:spPr>
        <p:txBody>
          <a:bodyPr wrap="none" anchor="ctr">
            <a:spAutoFit/>
          </a:bodyPr>
          <a:lstStyle/>
          <a:p>
            <a:pPr algn="ctr">
              <a:spcBef>
                <a:spcPct val="50000"/>
              </a:spcBef>
              <a:defRPr/>
            </a:pPr>
            <a:endParaRPr lang="en-US" dirty="0">
              <a:effectLst>
                <a:outerShdw blurRad="38100" dist="38100" dir="2700000" algn="tl">
                  <a:srgbClr val="E00079"/>
                </a:outerShdw>
              </a:effectLst>
              <a:latin typeface="Arial" charset="0"/>
              <a:ea typeface="+mn-ea"/>
              <a:cs typeface="+mn-cs"/>
            </a:endParaRPr>
          </a:p>
        </p:txBody>
      </p:sp>
      <p:cxnSp>
        <p:nvCxnSpPr>
          <p:cNvPr id="70693" name="Straight Connector 27"/>
          <p:cNvCxnSpPr>
            <a:cxnSpLocks noChangeShapeType="1"/>
          </p:cNvCxnSpPr>
          <p:nvPr/>
        </p:nvCxnSpPr>
        <p:spPr bwMode="auto">
          <a:xfrm>
            <a:off x="0" y="0"/>
            <a:ext cx="457200" cy="0"/>
          </a:xfrm>
          <a:prstGeom prst="line">
            <a:avLst/>
          </a:prstGeom>
          <a:noFill/>
          <a:ln w="0" algn="ctr">
            <a:solidFill>
              <a:srgbClr val="FEFFFF"/>
            </a:solidFill>
            <a:round/>
            <a:headEnd/>
            <a:tailEnd/>
          </a:ln>
        </p:spPr>
      </p:cxnSp>
      <p:cxnSp>
        <p:nvCxnSpPr>
          <p:cNvPr id="70695" name="Straight Connector 28"/>
          <p:cNvCxnSpPr>
            <a:cxnSpLocks noChangeShapeType="1"/>
          </p:cNvCxnSpPr>
          <p:nvPr/>
        </p:nvCxnSpPr>
        <p:spPr bwMode="auto">
          <a:xfrm>
            <a:off x="0" y="0"/>
            <a:ext cx="457200" cy="0"/>
          </a:xfrm>
          <a:prstGeom prst="line">
            <a:avLst/>
          </a:prstGeom>
          <a:noFill/>
          <a:ln w="0" algn="ctr">
            <a:solidFill>
              <a:srgbClr val="FEFFFF"/>
            </a:solidFill>
            <a:round/>
            <a:headEnd/>
            <a:tailEnd/>
          </a:ln>
        </p:spPr>
      </p:cxnSp>
      <p:sp>
        <p:nvSpPr>
          <p:cNvPr id="9" name="Rectangle 2"/>
          <p:cNvSpPr txBox="1">
            <a:spLocks noChangeArrowheads="1"/>
          </p:cNvSpPr>
          <p:nvPr/>
        </p:nvSpPr>
        <p:spPr>
          <a:xfrm>
            <a:off x="411164" y="369890"/>
            <a:ext cx="8691562" cy="776287"/>
          </a:xfrm>
          <a:prstGeom prst="rect">
            <a:avLst/>
          </a:prstGeom>
        </p:spPr>
        <p:txBody>
          <a:bodyPr/>
          <a:lstStyle/>
          <a:p>
            <a:pPr algn="l" eaLnBrk="0" hangingPunct="0">
              <a:defRPr/>
            </a:pPr>
            <a:r>
              <a:rPr lang="en-US" sz="2400" b="1" kern="0" dirty="0" smtClean="0">
                <a:solidFill>
                  <a:schemeClr val="tx1"/>
                </a:solidFill>
                <a:latin typeface="+mj-lt"/>
                <a:cs typeface="+mj-cs"/>
              </a:rPr>
              <a:t>New agents: Intracranial bleeding vs warfarin</a:t>
            </a:r>
            <a:endParaRPr lang="en-US" sz="2400" b="1" kern="0" dirty="0">
              <a:solidFill>
                <a:schemeClr val="tx1"/>
              </a:solidFill>
              <a:latin typeface="+mj-lt"/>
              <a:cs typeface="+mj-cs"/>
            </a:endParaRPr>
          </a:p>
        </p:txBody>
      </p:sp>
      <p:cxnSp>
        <p:nvCxnSpPr>
          <p:cNvPr id="70697" name="Straight Connector 29"/>
          <p:cNvCxnSpPr>
            <a:cxnSpLocks noChangeShapeType="1"/>
          </p:cNvCxnSpPr>
          <p:nvPr/>
        </p:nvCxnSpPr>
        <p:spPr bwMode="auto">
          <a:xfrm>
            <a:off x="0" y="0"/>
            <a:ext cx="457200" cy="0"/>
          </a:xfrm>
          <a:prstGeom prst="line">
            <a:avLst/>
          </a:prstGeom>
          <a:noFill/>
          <a:ln w="0" algn="ctr">
            <a:solidFill>
              <a:srgbClr val="FEFFFF"/>
            </a:solidFill>
            <a:round/>
            <a:headEnd/>
            <a:tailEnd/>
          </a:ln>
        </p:spPr>
      </p:cxnSp>
      <p:cxnSp>
        <p:nvCxnSpPr>
          <p:cNvPr id="70699" name="Straight Connector 30"/>
          <p:cNvCxnSpPr>
            <a:cxnSpLocks noChangeShapeType="1"/>
          </p:cNvCxnSpPr>
          <p:nvPr/>
        </p:nvCxnSpPr>
        <p:spPr bwMode="auto">
          <a:xfrm>
            <a:off x="0" y="0"/>
            <a:ext cx="457200" cy="0"/>
          </a:xfrm>
          <a:prstGeom prst="line">
            <a:avLst/>
          </a:prstGeom>
          <a:noFill/>
          <a:ln w="0" algn="ctr">
            <a:solidFill>
              <a:srgbClr val="FEFFFF"/>
            </a:solidFill>
            <a:round/>
            <a:headEnd/>
            <a:tailEnd/>
          </a:ln>
        </p:spPr>
      </p:cxnSp>
      <p:cxnSp>
        <p:nvCxnSpPr>
          <p:cNvPr id="70701" name="Straight Connector 31"/>
          <p:cNvCxnSpPr>
            <a:cxnSpLocks noChangeShapeType="1"/>
          </p:cNvCxnSpPr>
          <p:nvPr/>
        </p:nvCxnSpPr>
        <p:spPr bwMode="auto">
          <a:xfrm>
            <a:off x="0" y="0"/>
            <a:ext cx="457200" cy="0"/>
          </a:xfrm>
          <a:prstGeom prst="line">
            <a:avLst/>
          </a:prstGeom>
          <a:noFill/>
          <a:ln w="0" algn="ctr">
            <a:solidFill>
              <a:srgbClr val="FEFFFF"/>
            </a:solidFill>
            <a:round/>
            <a:headEnd/>
            <a:tailEnd/>
          </a:ln>
        </p:spPr>
      </p:cxnSp>
      <p:cxnSp>
        <p:nvCxnSpPr>
          <p:cNvPr id="70703" name="Straight Connector 32"/>
          <p:cNvCxnSpPr>
            <a:cxnSpLocks noChangeShapeType="1"/>
          </p:cNvCxnSpPr>
          <p:nvPr/>
        </p:nvCxnSpPr>
        <p:spPr bwMode="auto">
          <a:xfrm>
            <a:off x="0" y="0"/>
            <a:ext cx="457200" cy="0"/>
          </a:xfrm>
          <a:prstGeom prst="line">
            <a:avLst/>
          </a:prstGeom>
          <a:noFill/>
          <a:ln w="0" algn="ctr">
            <a:solidFill>
              <a:srgbClr val="FEFFFF"/>
            </a:solidFill>
            <a:round/>
            <a:headEnd/>
            <a:tailEnd/>
          </a:ln>
        </p:spPr>
      </p:cxnSp>
      <p:cxnSp>
        <p:nvCxnSpPr>
          <p:cNvPr id="70705" name="Straight Connector 33"/>
          <p:cNvCxnSpPr>
            <a:cxnSpLocks noChangeShapeType="1"/>
          </p:cNvCxnSpPr>
          <p:nvPr/>
        </p:nvCxnSpPr>
        <p:spPr bwMode="auto">
          <a:xfrm>
            <a:off x="0" y="0"/>
            <a:ext cx="457200" cy="0"/>
          </a:xfrm>
          <a:prstGeom prst="line">
            <a:avLst/>
          </a:prstGeom>
          <a:noFill/>
          <a:ln w="0" algn="ctr">
            <a:solidFill>
              <a:srgbClr val="FEFFFF"/>
            </a:solidFill>
            <a:round/>
            <a:headEnd/>
            <a:tailEnd/>
          </a:ln>
        </p:spPr>
      </p:cxnSp>
      <p:cxnSp>
        <p:nvCxnSpPr>
          <p:cNvPr id="70707" name="Straight Connector 34"/>
          <p:cNvCxnSpPr>
            <a:cxnSpLocks noChangeShapeType="1"/>
          </p:cNvCxnSpPr>
          <p:nvPr/>
        </p:nvCxnSpPr>
        <p:spPr bwMode="auto">
          <a:xfrm>
            <a:off x="0" y="0"/>
            <a:ext cx="457200" cy="0"/>
          </a:xfrm>
          <a:prstGeom prst="line">
            <a:avLst/>
          </a:prstGeom>
          <a:noFill/>
          <a:ln w="0" algn="ctr">
            <a:solidFill>
              <a:srgbClr val="FEFFFF"/>
            </a:solidFill>
            <a:round/>
            <a:headEnd/>
            <a:tailEnd/>
          </a:ln>
        </p:spPr>
      </p:cxnSp>
      <p:cxnSp>
        <p:nvCxnSpPr>
          <p:cNvPr id="70709" name="Straight Connector 35"/>
          <p:cNvCxnSpPr>
            <a:cxnSpLocks noChangeShapeType="1"/>
          </p:cNvCxnSpPr>
          <p:nvPr/>
        </p:nvCxnSpPr>
        <p:spPr bwMode="auto">
          <a:xfrm>
            <a:off x="0" y="0"/>
            <a:ext cx="457200" cy="0"/>
          </a:xfrm>
          <a:prstGeom prst="line">
            <a:avLst/>
          </a:prstGeom>
          <a:noFill/>
          <a:ln w="0" algn="ctr">
            <a:solidFill>
              <a:srgbClr val="FEFFFF"/>
            </a:solidFill>
            <a:round/>
            <a:headEnd/>
            <a:tailEnd/>
          </a:ln>
        </p:spPr>
      </p:cxnSp>
      <p:cxnSp>
        <p:nvCxnSpPr>
          <p:cNvPr id="70711" name="Straight Connector 36"/>
          <p:cNvCxnSpPr>
            <a:cxnSpLocks noChangeShapeType="1"/>
          </p:cNvCxnSpPr>
          <p:nvPr/>
        </p:nvCxnSpPr>
        <p:spPr bwMode="auto">
          <a:xfrm>
            <a:off x="0" y="0"/>
            <a:ext cx="457200" cy="0"/>
          </a:xfrm>
          <a:prstGeom prst="line">
            <a:avLst/>
          </a:prstGeom>
          <a:noFill/>
          <a:ln w="0" algn="ctr">
            <a:solidFill>
              <a:srgbClr val="FEFFFF"/>
            </a:solidFill>
            <a:round/>
            <a:headEnd/>
            <a:tailEnd/>
          </a:ln>
        </p:spPr>
      </p:cxnSp>
      <p:cxnSp>
        <p:nvCxnSpPr>
          <p:cNvPr id="70713" name="Straight Connector 37"/>
          <p:cNvCxnSpPr>
            <a:cxnSpLocks noChangeShapeType="1"/>
          </p:cNvCxnSpPr>
          <p:nvPr/>
        </p:nvCxnSpPr>
        <p:spPr bwMode="auto">
          <a:xfrm>
            <a:off x="0" y="0"/>
            <a:ext cx="457200" cy="0"/>
          </a:xfrm>
          <a:prstGeom prst="line">
            <a:avLst/>
          </a:prstGeom>
          <a:noFill/>
          <a:ln w="0" algn="ctr">
            <a:solidFill>
              <a:srgbClr val="FEFFFF"/>
            </a:solidFill>
            <a:round/>
            <a:headEnd/>
            <a:tailEnd/>
          </a:ln>
        </p:spPr>
      </p:cxnSp>
      <p:cxnSp>
        <p:nvCxnSpPr>
          <p:cNvPr id="70715" name="Straight Connector 38"/>
          <p:cNvCxnSpPr>
            <a:cxnSpLocks noChangeShapeType="1"/>
          </p:cNvCxnSpPr>
          <p:nvPr/>
        </p:nvCxnSpPr>
        <p:spPr bwMode="auto">
          <a:xfrm>
            <a:off x="0" y="0"/>
            <a:ext cx="457200" cy="0"/>
          </a:xfrm>
          <a:prstGeom prst="line">
            <a:avLst/>
          </a:prstGeom>
          <a:noFill/>
          <a:ln w="0" algn="ctr">
            <a:solidFill>
              <a:srgbClr val="FEFFFF"/>
            </a:solidFill>
            <a:round/>
            <a:headEnd/>
            <a:tailEnd/>
          </a:ln>
        </p:spPr>
      </p:cxnSp>
      <p:cxnSp>
        <p:nvCxnSpPr>
          <p:cNvPr id="70717" name="Straight Connector 39"/>
          <p:cNvCxnSpPr>
            <a:cxnSpLocks noChangeShapeType="1"/>
          </p:cNvCxnSpPr>
          <p:nvPr/>
        </p:nvCxnSpPr>
        <p:spPr bwMode="auto">
          <a:xfrm>
            <a:off x="0" y="0"/>
            <a:ext cx="457200" cy="0"/>
          </a:xfrm>
          <a:prstGeom prst="line">
            <a:avLst/>
          </a:prstGeom>
          <a:noFill/>
          <a:ln w="0" algn="ctr">
            <a:solidFill>
              <a:srgbClr val="FEFFFF"/>
            </a:solidFill>
            <a:round/>
            <a:headEnd/>
            <a:tailEnd/>
          </a:ln>
        </p:spPr>
      </p:cxnSp>
      <p:cxnSp>
        <p:nvCxnSpPr>
          <p:cNvPr id="70719" name="Straight Connector 40"/>
          <p:cNvCxnSpPr>
            <a:cxnSpLocks noChangeShapeType="1"/>
          </p:cNvCxnSpPr>
          <p:nvPr/>
        </p:nvCxnSpPr>
        <p:spPr bwMode="auto">
          <a:xfrm>
            <a:off x="0" y="0"/>
            <a:ext cx="457200" cy="0"/>
          </a:xfrm>
          <a:prstGeom prst="line">
            <a:avLst/>
          </a:prstGeom>
          <a:noFill/>
          <a:ln w="0" algn="ctr">
            <a:solidFill>
              <a:srgbClr val="FEFFFF"/>
            </a:solidFill>
            <a:round/>
            <a:headEnd/>
            <a:tailEnd/>
          </a:ln>
        </p:spPr>
      </p:cxnSp>
      <p:cxnSp>
        <p:nvCxnSpPr>
          <p:cNvPr id="70721" name="Straight Connector 41"/>
          <p:cNvCxnSpPr>
            <a:cxnSpLocks noChangeShapeType="1"/>
          </p:cNvCxnSpPr>
          <p:nvPr/>
        </p:nvCxnSpPr>
        <p:spPr bwMode="auto">
          <a:xfrm>
            <a:off x="0" y="0"/>
            <a:ext cx="0" cy="457200"/>
          </a:xfrm>
          <a:prstGeom prst="line">
            <a:avLst/>
          </a:prstGeom>
          <a:noFill/>
          <a:ln w="0" algn="ctr">
            <a:solidFill>
              <a:srgbClr val="FDFFFF"/>
            </a:solidFill>
            <a:round/>
            <a:headEnd/>
            <a:tailEnd/>
          </a:ln>
        </p:spPr>
      </p:cxnSp>
      <p:sp>
        <p:nvSpPr>
          <p:cNvPr id="70722" name="AutoShape 2"/>
          <p:cNvSpPr>
            <a:spLocks noChangeAspect="1" noChangeArrowheads="1"/>
          </p:cNvSpPr>
          <p:nvPr/>
        </p:nvSpPr>
        <p:spPr bwMode="auto">
          <a:xfrm>
            <a:off x="3217545" y="2543175"/>
            <a:ext cx="3898900" cy="2363788"/>
          </a:xfrm>
          <a:prstGeom prst="rect">
            <a:avLst/>
          </a:prstGeom>
          <a:noFill/>
          <a:ln w="9525">
            <a:noFill/>
            <a:miter lim="800000"/>
            <a:headEnd/>
            <a:tailEnd/>
          </a:ln>
        </p:spPr>
        <p:txBody>
          <a:bodyPr/>
          <a:lstStyle/>
          <a:p>
            <a:pPr algn="ctr">
              <a:spcBef>
                <a:spcPct val="50000"/>
              </a:spcBef>
            </a:pPr>
            <a:endParaRPr lang="en-GB" dirty="0"/>
          </a:p>
        </p:txBody>
      </p:sp>
      <p:sp>
        <p:nvSpPr>
          <p:cNvPr id="70" name="Text Box 54"/>
          <p:cNvSpPr txBox="1">
            <a:spLocks noChangeArrowheads="1"/>
          </p:cNvSpPr>
          <p:nvPr/>
        </p:nvSpPr>
        <p:spPr bwMode="auto">
          <a:xfrm>
            <a:off x="28575" y="5471160"/>
            <a:ext cx="5913120" cy="461610"/>
          </a:xfrm>
          <a:prstGeom prst="rect">
            <a:avLst/>
          </a:prstGeom>
          <a:noFill/>
          <a:ln w="25400" algn="ctr">
            <a:noFill/>
            <a:miter lim="800000"/>
            <a:headEnd/>
            <a:tailEnd/>
          </a:ln>
        </p:spPr>
        <p:txBody>
          <a:bodyPr wrap="square" lIns="91384" tIns="45693" rIns="91384" bIns="45693" anchor="b">
            <a:spAutoFit/>
          </a:bodyPr>
          <a:lstStyle/>
          <a:p>
            <a:pPr algn="l" eaLnBrk="0" hangingPunct="0"/>
            <a:r>
              <a:rPr lang="en-US" sz="1200" dirty="0" smtClean="0">
                <a:solidFill>
                  <a:srgbClr val="00498B"/>
                </a:solidFill>
              </a:rPr>
              <a:t>Clinical Trial Data for information only - no clinical conclusions should be drawn. Please refer to individual product SPCs for further information.</a:t>
            </a:r>
            <a:endParaRPr lang="en-GB" sz="1200" dirty="0">
              <a:solidFill>
                <a:srgbClr val="00498B"/>
              </a:solidFill>
            </a:endParaRPr>
          </a:p>
        </p:txBody>
      </p:sp>
      <p:cxnSp>
        <p:nvCxnSpPr>
          <p:cNvPr id="62" name="Straight Connector 44"/>
          <p:cNvCxnSpPr>
            <a:cxnSpLocks noChangeShapeType="1"/>
          </p:cNvCxnSpPr>
          <p:nvPr/>
        </p:nvCxnSpPr>
        <p:spPr bwMode="auto">
          <a:xfrm>
            <a:off x="5583641" y="4278705"/>
            <a:ext cx="576000" cy="0"/>
          </a:xfrm>
          <a:prstGeom prst="line">
            <a:avLst/>
          </a:prstGeom>
          <a:noFill/>
          <a:ln w="25400" algn="ctr">
            <a:solidFill>
              <a:schemeClr val="accent1"/>
            </a:solidFill>
            <a:round/>
            <a:headEnd/>
            <a:tailEnd/>
          </a:ln>
        </p:spPr>
      </p:cxnSp>
      <p:cxnSp>
        <p:nvCxnSpPr>
          <p:cNvPr id="63" name="Straight Connector 46"/>
          <p:cNvCxnSpPr>
            <a:cxnSpLocks noChangeShapeType="1"/>
          </p:cNvCxnSpPr>
          <p:nvPr/>
        </p:nvCxnSpPr>
        <p:spPr bwMode="auto">
          <a:xfrm>
            <a:off x="5918208" y="3726611"/>
            <a:ext cx="936000" cy="0"/>
          </a:xfrm>
          <a:prstGeom prst="line">
            <a:avLst/>
          </a:prstGeom>
          <a:noFill/>
          <a:ln w="25400" algn="ctr">
            <a:solidFill>
              <a:schemeClr val="accent1"/>
            </a:solidFill>
            <a:round/>
            <a:headEnd/>
            <a:tailEnd/>
          </a:ln>
        </p:spPr>
      </p:cxnSp>
      <p:cxnSp>
        <p:nvCxnSpPr>
          <p:cNvPr id="64" name="Straight Connector 46"/>
          <p:cNvCxnSpPr>
            <a:cxnSpLocks noChangeShapeType="1"/>
          </p:cNvCxnSpPr>
          <p:nvPr/>
        </p:nvCxnSpPr>
        <p:spPr bwMode="auto">
          <a:xfrm>
            <a:off x="5375159" y="3157268"/>
            <a:ext cx="520817" cy="0"/>
          </a:xfrm>
          <a:prstGeom prst="line">
            <a:avLst/>
          </a:prstGeom>
          <a:noFill/>
          <a:ln w="25400" algn="ctr">
            <a:solidFill>
              <a:schemeClr val="accent1"/>
            </a:solidFill>
            <a:round/>
            <a:headEnd/>
            <a:tailEnd/>
          </a:ln>
        </p:spPr>
      </p:cxnSp>
      <p:cxnSp>
        <p:nvCxnSpPr>
          <p:cNvPr id="71" name="Straight Connector 46"/>
          <p:cNvCxnSpPr>
            <a:cxnSpLocks noChangeShapeType="1"/>
          </p:cNvCxnSpPr>
          <p:nvPr/>
        </p:nvCxnSpPr>
        <p:spPr bwMode="auto">
          <a:xfrm flipV="1">
            <a:off x="5546015" y="2593037"/>
            <a:ext cx="648000" cy="1894"/>
          </a:xfrm>
          <a:prstGeom prst="line">
            <a:avLst/>
          </a:prstGeom>
          <a:noFill/>
          <a:ln w="25400" algn="ctr">
            <a:solidFill>
              <a:schemeClr val="accent1"/>
            </a:solidFill>
            <a:round/>
            <a:headEnd/>
            <a:tailEnd/>
          </a:ln>
        </p:spPr>
      </p:cxnSp>
      <p:sp>
        <p:nvSpPr>
          <p:cNvPr id="72" name="Rectangle 71"/>
          <p:cNvSpPr/>
          <p:nvPr/>
        </p:nvSpPr>
        <p:spPr bwMode="auto">
          <a:xfrm>
            <a:off x="5760450" y="2539037"/>
            <a:ext cx="108000" cy="108000"/>
          </a:xfrm>
          <a:prstGeom prst="rect">
            <a:avLst/>
          </a:prstGeom>
          <a:solidFill>
            <a:schemeClr val="accent1"/>
          </a:solidFill>
          <a:ln w="12700" cmpd="sng">
            <a:noFill/>
            <a:round/>
            <a:headEnd/>
            <a:tailEnd/>
          </a:ln>
        </p:spPr>
        <p:txBody>
          <a:bodyPr rtlCol="0" anchor="ctr"/>
          <a:lstStyle/>
          <a:p>
            <a:pPr algn="ctr"/>
            <a:endParaRPr lang="en-US" dirty="0"/>
          </a:p>
        </p:txBody>
      </p:sp>
      <p:sp>
        <p:nvSpPr>
          <p:cNvPr id="73" name="Rectangle 72"/>
          <p:cNvSpPr/>
          <p:nvPr/>
        </p:nvSpPr>
        <p:spPr bwMode="auto">
          <a:xfrm>
            <a:off x="5536792" y="3104237"/>
            <a:ext cx="108000" cy="108000"/>
          </a:xfrm>
          <a:prstGeom prst="rect">
            <a:avLst/>
          </a:prstGeom>
          <a:solidFill>
            <a:schemeClr val="accent1"/>
          </a:solidFill>
          <a:ln w="12700" cmpd="sng">
            <a:noFill/>
            <a:round/>
            <a:headEnd/>
            <a:tailEnd/>
          </a:ln>
        </p:spPr>
        <p:txBody>
          <a:bodyPr rtlCol="0" anchor="ctr"/>
          <a:lstStyle/>
          <a:p>
            <a:pPr algn="ctr"/>
            <a:endParaRPr lang="en-US" dirty="0"/>
          </a:p>
        </p:txBody>
      </p:sp>
      <p:sp>
        <p:nvSpPr>
          <p:cNvPr id="74" name="Rectangle 73"/>
          <p:cNvSpPr/>
          <p:nvPr/>
        </p:nvSpPr>
        <p:spPr bwMode="auto">
          <a:xfrm>
            <a:off x="6300547" y="3672611"/>
            <a:ext cx="108000" cy="108000"/>
          </a:xfrm>
          <a:prstGeom prst="rect">
            <a:avLst/>
          </a:prstGeom>
          <a:solidFill>
            <a:schemeClr val="accent1"/>
          </a:solidFill>
          <a:ln w="12700" cmpd="sng">
            <a:noFill/>
            <a:round/>
            <a:headEnd/>
            <a:tailEnd/>
          </a:ln>
        </p:spPr>
        <p:txBody>
          <a:bodyPr rtlCol="0" anchor="ctr"/>
          <a:lstStyle/>
          <a:p>
            <a:pPr algn="ctr"/>
            <a:endParaRPr lang="en-US" dirty="0"/>
          </a:p>
        </p:txBody>
      </p:sp>
      <p:sp>
        <p:nvSpPr>
          <p:cNvPr id="75" name="Rectangle 74"/>
          <p:cNvSpPr/>
          <p:nvPr/>
        </p:nvSpPr>
        <p:spPr bwMode="auto">
          <a:xfrm>
            <a:off x="5775520" y="4224705"/>
            <a:ext cx="108000" cy="108000"/>
          </a:xfrm>
          <a:prstGeom prst="rect">
            <a:avLst/>
          </a:prstGeom>
          <a:solidFill>
            <a:schemeClr val="accent1"/>
          </a:solidFill>
          <a:ln w="12700" cmpd="sng">
            <a:noFill/>
            <a:round/>
            <a:headEnd/>
            <a:tailEnd/>
          </a:ln>
        </p:spPr>
        <p:txBody>
          <a:bodyPr rtlCol="0" anchor="ctr"/>
          <a:lstStyle/>
          <a:p>
            <a:pPr algn="ctr"/>
            <a:endParaRPr lang="en-US" dirty="0"/>
          </a:p>
        </p:txBody>
      </p:sp>
      <p:sp>
        <p:nvSpPr>
          <p:cNvPr id="65" name="Text Box 134"/>
          <p:cNvSpPr txBox="1">
            <a:spLocks noChangeArrowheads="1"/>
          </p:cNvSpPr>
          <p:nvPr/>
        </p:nvSpPr>
        <p:spPr bwMode="auto">
          <a:xfrm>
            <a:off x="15239" y="6223819"/>
            <a:ext cx="6111241" cy="600140"/>
          </a:xfrm>
          <a:prstGeom prst="rect">
            <a:avLst/>
          </a:prstGeom>
          <a:noFill/>
          <a:ln w="25400" algn="ctr">
            <a:noFill/>
            <a:miter lim="800000"/>
            <a:headEnd/>
            <a:tailEnd/>
          </a:ln>
        </p:spPr>
        <p:txBody>
          <a:bodyPr wrap="square" lIns="91414" tIns="45708" rIns="91414" bIns="45708">
            <a:spAutoFit/>
          </a:bodyPr>
          <a:lstStyle/>
          <a:p>
            <a:pPr algn="l" eaLnBrk="0" hangingPunct="0">
              <a:spcBef>
                <a:spcPts val="0"/>
              </a:spcBef>
            </a:pPr>
            <a:r>
              <a:rPr lang="en-US" sz="1100" b="1" dirty="0" smtClean="0">
                <a:solidFill>
                  <a:schemeClr val="tx1"/>
                </a:solidFill>
              </a:rPr>
              <a:t>1.</a:t>
            </a:r>
            <a:r>
              <a:rPr lang="en-US" sz="1100" dirty="0" smtClean="0">
                <a:solidFill>
                  <a:schemeClr val="tx1"/>
                </a:solidFill>
              </a:rPr>
              <a:t> Connolly SJ </a:t>
            </a:r>
            <a:r>
              <a:rPr lang="en-US" sz="1100" i="1" dirty="0" smtClean="0">
                <a:solidFill>
                  <a:schemeClr val="tx1"/>
                </a:solidFill>
              </a:rPr>
              <a:t>et al. N Engl J Med </a:t>
            </a:r>
            <a:r>
              <a:rPr lang="en-US" sz="1100" dirty="0" smtClean="0">
                <a:solidFill>
                  <a:schemeClr val="tx1"/>
                </a:solidFill>
              </a:rPr>
              <a:t>2009;361:1139–51; </a:t>
            </a:r>
            <a:r>
              <a:rPr lang="en-US" sz="1100" b="1" dirty="0" smtClean="0">
                <a:solidFill>
                  <a:schemeClr val="tx1"/>
                </a:solidFill>
              </a:rPr>
              <a:t>2. </a:t>
            </a:r>
            <a:r>
              <a:rPr lang="en-US" sz="1100" dirty="0" smtClean="0">
                <a:solidFill>
                  <a:schemeClr val="tx1"/>
                </a:solidFill>
              </a:rPr>
              <a:t>Connolly SJ </a:t>
            </a:r>
            <a:r>
              <a:rPr lang="en-US" sz="1100" i="1" dirty="0" smtClean="0">
                <a:solidFill>
                  <a:schemeClr val="tx1"/>
                </a:solidFill>
              </a:rPr>
              <a:t>et al. N Engl J Med </a:t>
            </a:r>
            <a:r>
              <a:rPr lang="en-US" sz="1100" dirty="0" smtClean="0">
                <a:solidFill>
                  <a:schemeClr val="tx1"/>
                </a:solidFill>
              </a:rPr>
              <a:t>2010;363:1875–1876; </a:t>
            </a:r>
            <a:r>
              <a:rPr lang="en-US" sz="1100" b="1" dirty="0" smtClean="0">
                <a:solidFill>
                  <a:schemeClr val="tx1"/>
                </a:solidFill>
              </a:rPr>
              <a:t>3.</a:t>
            </a:r>
            <a:r>
              <a:rPr lang="en-US" sz="1100" dirty="0" smtClean="0">
                <a:solidFill>
                  <a:schemeClr val="tx1"/>
                </a:solidFill>
              </a:rPr>
              <a:t> </a:t>
            </a:r>
            <a:r>
              <a:rPr lang="en-GB" sz="1100" dirty="0" smtClean="0">
                <a:solidFill>
                  <a:schemeClr val="tx1"/>
                </a:solidFill>
              </a:rPr>
              <a:t>Patel MR </a:t>
            </a:r>
            <a:r>
              <a:rPr lang="en-GB" sz="1100" i="1" dirty="0" smtClean="0">
                <a:solidFill>
                  <a:schemeClr val="tx1"/>
                </a:solidFill>
              </a:rPr>
              <a:t>et al. </a:t>
            </a:r>
            <a:r>
              <a:rPr lang="en-US" sz="1100" i="1" dirty="0" smtClean="0">
                <a:solidFill>
                  <a:srgbClr val="00498B"/>
                </a:solidFill>
              </a:rPr>
              <a:t>NEJM </a:t>
            </a:r>
            <a:r>
              <a:rPr lang="en-US" sz="1100" dirty="0" smtClean="0">
                <a:solidFill>
                  <a:srgbClr val="00498B"/>
                </a:solidFill>
              </a:rPr>
              <a:t>2011;365:883–91 and Supplementary Appendix;</a:t>
            </a:r>
          </a:p>
          <a:p>
            <a:pPr algn="l" eaLnBrk="0" hangingPunct="0">
              <a:spcBef>
                <a:spcPts val="0"/>
              </a:spcBef>
            </a:pPr>
            <a:r>
              <a:rPr lang="en-US" sz="1100" b="1" dirty="0" smtClean="0">
                <a:solidFill>
                  <a:schemeClr val="tx1"/>
                </a:solidFill>
              </a:rPr>
              <a:t>4.</a:t>
            </a:r>
            <a:r>
              <a:rPr lang="en-US" sz="1100" dirty="0" smtClean="0">
                <a:solidFill>
                  <a:schemeClr val="tx1"/>
                </a:solidFill>
              </a:rPr>
              <a:t> </a:t>
            </a:r>
            <a:r>
              <a:rPr lang="da-DK" sz="1100" dirty="0" smtClean="0">
                <a:solidFill>
                  <a:srgbClr val="00498B"/>
                </a:solidFill>
              </a:rPr>
              <a:t>Granger </a:t>
            </a:r>
            <a:r>
              <a:rPr lang="da-DK" sz="1100" i="1" dirty="0" smtClean="0">
                <a:solidFill>
                  <a:srgbClr val="00498B"/>
                </a:solidFill>
              </a:rPr>
              <a:t>et al. N Eng J Med </a:t>
            </a:r>
            <a:r>
              <a:rPr lang="da-DK" sz="1100" dirty="0" smtClean="0">
                <a:solidFill>
                  <a:srgbClr val="00498B"/>
                </a:solidFill>
              </a:rPr>
              <a:t>2011;365:981-92.</a:t>
            </a:r>
            <a:endParaRPr lang="en-GB" sz="1100" dirty="0">
              <a:solidFill>
                <a:schemeClr val="tx1"/>
              </a:solidFill>
            </a:endParaRPr>
          </a:p>
        </p:txBody>
      </p:sp>
      <p:graphicFrame>
        <p:nvGraphicFramePr>
          <p:cNvPr id="60" name="Group 302"/>
          <p:cNvGraphicFramePr>
            <a:graphicFrameLocks/>
          </p:cNvGraphicFramePr>
          <p:nvPr/>
        </p:nvGraphicFramePr>
        <p:xfrm>
          <a:off x="74294" y="1466216"/>
          <a:ext cx="4878706" cy="3078800"/>
        </p:xfrm>
        <a:graphic>
          <a:graphicData uri="http://schemas.openxmlformats.org/drawingml/2006/table">
            <a:tbl>
              <a:tblPr/>
              <a:tblGrid>
                <a:gridCol w="1739266"/>
                <a:gridCol w="777240"/>
                <a:gridCol w="868680"/>
                <a:gridCol w="1493520"/>
              </a:tblGrid>
              <a:tr h="85522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600" b="1" i="0" u="none" strike="noStrike" kern="1200" cap="none" normalizeH="0" baseline="0" dirty="0" smtClean="0">
                          <a:ln>
                            <a:noFill/>
                          </a:ln>
                          <a:solidFill>
                            <a:schemeClr val="tx1"/>
                          </a:solidFill>
                          <a:effectLst/>
                          <a:latin typeface="+mn-lt"/>
                          <a:ea typeface="MS PGothic" pitchFamily="34" charset="-128"/>
                          <a:cs typeface="Tahoma" pitchFamily="34" charset="0"/>
                        </a:rPr>
                        <a:t>Intracranial bleeding vs warfarin</a:t>
                      </a:r>
                      <a:endParaRPr kumimoji="0" lang="en-US" sz="1400" b="1" i="0" u="none" strike="noStrike" kern="1200" cap="none" normalizeH="0" baseline="0" dirty="0" smtClean="0">
                        <a:ln>
                          <a:noFill/>
                        </a:ln>
                        <a:solidFill>
                          <a:schemeClr val="tx1"/>
                        </a:solidFill>
                        <a:effectLst/>
                        <a:latin typeface="+mn-lt"/>
                        <a:ea typeface="MS PGothic" pitchFamily="34" charset="-128"/>
                        <a:cs typeface="Tahoma" pitchFamily="34" charset="0"/>
                      </a:endParaRPr>
                    </a:p>
                  </a:txBody>
                  <a:tcPr marL="90000" marR="90000" marT="46800" marB="46800" anchor="ctr" horzOverflow="overflow">
                    <a:lnL cap="flat">
                      <a:noFill/>
                    </a:lnL>
                    <a:lnR cap="flat">
                      <a:noFill/>
                    </a:lnR>
                    <a:lnT w="19050" cap="flat" cmpd="sng" algn="ctr">
                      <a:solidFill>
                        <a:schemeClr val="accent1"/>
                      </a:solidFill>
                      <a:prstDash val="solid"/>
                      <a:round/>
                      <a:headEnd type="none" w="med" len="med"/>
                      <a:tailEnd type="none" w="lg" len="sm"/>
                    </a:lnT>
                    <a:lnB w="19050" cap="flat" cmpd="sng" algn="ctr">
                      <a:solidFill>
                        <a:schemeClr val="accent1"/>
                      </a:solidFill>
                      <a:prstDash val="solid"/>
                      <a:round/>
                      <a:headEnd type="none" w="med" len="med"/>
                      <a:tailEnd type="none" w="lg" len="sm"/>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GB" sz="1600" b="1" i="0" u="none" strike="noStrike" cap="none" normalizeH="0" baseline="0" dirty="0" smtClean="0">
                          <a:ln>
                            <a:noFill/>
                          </a:ln>
                          <a:solidFill>
                            <a:schemeClr val="tx1"/>
                          </a:solidFill>
                          <a:effectLst/>
                          <a:latin typeface="+mj-lt"/>
                          <a:ea typeface="MS PGothic" pitchFamily="34" charset="-128"/>
                          <a:cs typeface="Tahoma" pitchFamily="34" charset="0"/>
                        </a:rPr>
                        <a:t>%/yr</a:t>
                      </a:r>
                      <a:endParaRPr kumimoji="0" lang="en-US" sz="1600" b="1" i="0" u="none" strike="noStrike" cap="none" normalizeH="0" baseline="0" dirty="0" smtClean="0">
                        <a:ln>
                          <a:noFill/>
                        </a:ln>
                        <a:solidFill>
                          <a:schemeClr val="tx1"/>
                        </a:solidFill>
                        <a:effectLst/>
                        <a:latin typeface="+mj-lt"/>
                        <a:ea typeface="MS PGothic" pitchFamily="34" charset="-128"/>
                        <a:cs typeface="Tahoma" pitchFamily="34" charset="0"/>
                      </a:endParaRPr>
                    </a:p>
                  </a:txBody>
                  <a:tcPr marL="90000" marR="90000" marT="46800" marB="46800" anchor="ctr" horzOverflow="overflow">
                    <a:lnL cap="flat">
                      <a:noFill/>
                    </a:lnL>
                    <a:lnR cap="flat">
                      <a:noFill/>
                    </a:lnR>
                    <a:lnT w="19050" cap="flat" cmpd="sng" algn="ctr">
                      <a:solidFill>
                        <a:schemeClr val="accent1"/>
                      </a:solidFill>
                      <a:prstDash val="solid"/>
                      <a:round/>
                      <a:headEnd type="none" w="med" len="med"/>
                      <a:tailEnd type="none" w="lg" len="sm"/>
                    </a:lnT>
                    <a:lnB w="19050" cap="flat" cmpd="sng" algn="ctr">
                      <a:solidFill>
                        <a:schemeClr val="accent1"/>
                      </a:solidFill>
                      <a:prstDash val="solid"/>
                      <a:round/>
                      <a:headEnd type="none" w="med" len="med"/>
                      <a:tailEnd type="none" w="lg" len="sm"/>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200" b="1" i="0" u="none" strike="noStrike" kern="1200" cap="none" normalizeH="0" baseline="0" dirty="0" smtClean="0">
                          <a:ln>
                            <a:noFill/>
                          </a:ln>
                          <a:solidFill>
                            <a:schemeClr val="tx1"/>
                          </a:solidFill>
                          <a:effectLst/>
                          <a:latin typeface="+mn-lt"/>
                          <a:ea typeface="MS PGothic" pitchFamily="34" charset="-128"/>
                          <a:cs typeface="Tahoma" pitchFamily="34" charset="0"/>
                        </a:rPr>
                        <a:t>Warfarin</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GB" sz="1600" b="1" i="0" u="none" strike="noStrike" kern="1200" cap="none" normalizeH="0" baseline="0" dirty="0" smtClean="0">
                          <a:ln>
                            <a:noFill/>
                          </a:ln>
                          <a:solidFill>
                            <a:schemeClr val="tx1"/>
                          </a:solidFill>
                          <a:effectLst/>
                          <a:latin typeface="+mn-lt"/>
                          <a:ea typeface="MS PGothic" pitchFamily="34" charset="-128"/>
                          <a:cs typeface="Tahoma" pitchFamily="34" charset="0"/>
                        </a:rPr>
                        <a:t>%/yr</a:t>
                      </a:r>
                      <a:endParaRPr kumimoji="0" lang="en-US" sz="1600" b="1" i="0" u="none" strike="noStrike" kern="1200" cap="none" normalizeH="0" baseline="0" dirty="0" smtClean="0">
                        <a:ln>
                          <a:noFill/>
                        </a:ln>
                        <a:solidFill>
                          <a:schemeClr val="tx1"/>
                        </a:solidFill>
                        <a:effectLst/>
                        <a:latin typeface="+mn-lt"/>
                        <a:ea typeface="MS PGothic" pitchFamily="34" charset="-128"/>
                        <a:cs typeface="Tahoma" pitchFamily="34" charset="0"/>
                      </a:endParaRPr>
                    </a:p>
                  </a:txBody>
                  <a:tcPr marL="90000" marR="90000" marT="46800" marB="46800" anchor="ctr" horzOverflow="overflow">
                    <a:lnL cap="flat">
                      <a:noFill/>
                    </a:lnL>
                    <a:lnR cap="flat">
                      <a:noFill/>
                    </a:lnR>
                    <a:lnT w="19050" cap="flat" cmpd="sng" algn="ctr">
                      <a:solidFill>
                        <a:schemeClr val="accent1"/>
                      </a:solidFill>
                      <a:prstDash val="solid"/>
                      <a:round/>
                      <a:headEnd type="none" w="med" len="med"/>
                      <a:tailEnd type="none" w="lg" len="sm"/>
                    </a:lnT>
                    <a:lnB w="19050" cap="flat" cmpd="sng" algn="ctr">
                      <a:solidFill>
                        <a:schemeClr val="accent1"/>
                      </a:solidFill>
                      <a:prstDash val="solid"/>
                      <a:round/>
                      <a:headEnd type="none" w="med" len="med"/>
                      <a:tailEnd type="none" w="lg" len="sm"/>
                    </a:lnB>
                    <a:lnTlToBr>
                      <a:noFill/>
                    </a:lnTlToBr>
                    <a:lnBlToTr>
                      <a:noFill/>
                    </a:lnBlToTr>
                    <a:noFill/>
                  </a:tcPr>
                </a:tc>
                <a:tc>
                  <a:txBody>
                    <a:bodyPr/>
                    <a:lstStyle/>
                    <a:p>
                      <a:pPr algn="ctr"/>
                      <a:r>
                        <a:rPr lang="en-GB" sz="1600" b="1" dirty="0" smtClean="0"/>
                        <a:t>HR</a:t>
                      </a:r>
                    </a:p>
                    <a:p>
                      <a:pPr algn="ctr"/>
                      <a:r>
                        <a:rPr lang="en-GB" sz="1600" b="1" dirty="0" smtClean="0"/>
                        <a:t>(95% CI)</a:t>
                      </a:r>
                      <a:endParaRPr lang="en-US" sz="1600" b="1" dirty="0"/>
                    </a:p>
                  </a:txBody>
                  <a:tcPr marL="90000" marR="90000" marT="46800" marB="46800" anchor="ctr" horzOverflow="overflow">
                    <a:lnL cap="flat">
                      <a:noFill/>
                    </a:lnL>
                    <a:lnR cap="flat">
                      <a:noFill/>
                    </a:lnR>
                    <a:lnT w="19050" cap="flat" cmpd="sng" algn="ctr">
                      <a:solidFill>
                        <a:schemeClr val="accent1"/>
                      </a:solidFill>
                      <a:prstDash val="solid"/>
                      <a:round/>
                      <a:headEnd type="none" w="med" len="med"/>
                      <a:tailEnd type="none" w="lg" len="sm"/>
                    </a:lnT>
                    <a:lnB w="19050" cap="flat" cmpd="sng" algn="ctr">
                      <a:solidFill>
                        <a:schemeClr val="accent1"/>
                      </a:solidFill>
                      <a:prstDash val="solid"/>
                      <a:round/>
                      <a:headEnd type="none" w="med" len="med"/>
                      <a:tailEnd type="none" w="lg" len="sm"/>
                    </a:lnB>
                    <a:lnTlToBr>
                      <a:noFill/>
                    </a:lnTlToBr>
                    <a:lnBlToTr>
                      <a:noFill/>
                    </a:lnBlToTr>
                    <a:noFill/>
                  </a:tcPr>
                </a:tc>
              </a:tr>
              <a:tr h="55589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dirty="0" smtClean="0">
                          <a:solidFill>
                            <a:schemeClr val="accent6"/>
                          </a:solidFill>
                        </a:rPr>
                        <a:t>Dabigatran 150 mg</a:t>
                      </a:r>
                    </a:p>
                  </a:txBody>
                  <a:tcPr anchor="ctr">
                    <a:lnL cap="flat">
                      <a:noFill/>
                    </a:lnL>
                    <a:lnR w="12700" cap="flat" cmpd="sng" algn="ctr">
                      <a:solidFill>
                        <a:schemeClr val="bg1"/>
                      </a:solidFill>
                      <a:prstDash val="solid"/>
                      <a:round/>
                      <a:headEnd type="none" w="med" len="med"/>
                      <a:tailEnd type="none" w="med" len="med"/>
                    </a:lnR>
                    <a:lnT w="19050" cap="flat" cmpd="sng" algn="ctr">
                      <a:solidFill>
                        <a:schemeClr val="accent1"/>
                      </a:solidFill>
                      <a:prstDash val="solid"/>
                      <a:round/>
                      <a:headEnd type="none" w="med" len="med"/>
                      <a:tailEnd type="none" w="lg" len="sm"/>
                    </a:lnT>
                    <a:lnB cap="flat">
                      <a:noFill/>
                    </a:lnB>
                    <a:lnTlToBr>
                      <a:noFill/>
                    </a:lnTlToBr>
                    <a:lnBlToTr>
                      <a:noFill/>
                    </a:lnBlToTr>
                    <a:solidFill>
                      <a:srgbClr val="EAEAEA"/>
                    </a:solidFill>
                  </a:tcPr>
                </a:tc>
                <a:tc>
                  <a:txBody>
                    <a:bodyPr/>
                    <a:lstStyle/>
                    <a:p>
                      <a:pPr algn="ctr"/>
                      <a:r>
                        <a:rPr lang="en-GB" sz="1400" b="0" dirty="0" smtClean="0">
                          <a:solidFill>
                            <a:schemeClr val="accent6"/>
                          </a:solidFill>
                        </a:rPr>
                        <a:t>0.32</a:t>
                      </a:r>
                      <a:endParaRPr lang="en-GB" sz="1400" b="0" dirty="0">
                        <a:solidFill>
                          <a:schemeClr val="accent6"/>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accent1"/>
                      </a:solidFill>
                      <a:prstDash val="solid"/>
                      <a:round/>
                      <a:headEnd type="none" w="med" len="med"/>
                      <a:tailEnd type="none" w="lg" len="sm"/>
                    </a:lnT>
                    <a:lnB cap="flat">
                      <a:noFill/>
                    </a:lnB>
                    <a:lnTlToBr>
                      <a:noFill/>
                    </a:lnTlToBr>
                    <a:lnBlToTr>
                      <a:noFill/>
                    </a:lnBlToTr>
                    <a:solidFill>
                      <a:srgbClr val="EAEAEA"/>
                    </a:solidFill>
                  </a:tcPr>
                </a:tc>
                <a:tc>
                  <a:txBody>
                    <a:bodyPr/>
                    <a:lstStyle/>
                    <a:p>
                      <a:pPr algn="ctr"/>
                      <a:r>
                        <a:rPr lang="en-GB" sz="1400" b="0" dirty="0" smtClean="0">
                          <a:solidFill>
                            <a:schemeClr val="accent6"/>
                          </a:solidFill>
                        </a:rPr>
                        <a:t>0.76</a:t>
                      </a:r>
                      <a:endParaRPr lang="en-GB" sz="1400" b="0" dirty="0">
                        <a:solidFill>
                          <a:schemeClr val="accent6"/>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accent1"/>
                      </a:solidFill>
                      <a:prstDash val="solid"/>
                      <a:round/>
                      <a:headEnd type="none" w="med" len="med"/>
                      <a:tailEnd type="none" w="lg" len="sm"/>
                    </a:lnT>
                    <a:lnB cap="flat">
                      <a:noFill/>
                    </a:lnB>
                    <a:lnTlToBr>
                      <a:noFill/>
                    </a:lnTlToBr>
                    <a:lnBlToTr>
                      <a:noFill/>
                    </a:lnBlToTr>
                    <a:solidFill>
                      <a:srgbClr val="EAEAEA"/>
                    </a:solidFill>
                  </a:tcPr>
                </a:tc>
                <a:tc>
                  <a:txBody>
                    <a:bodyPr/>
                    <a:lstStyle/>
                    <a:p>
                      <a:pPr algn="ctr"/>
                      <a:r>
                        <a:rPr lang="en-GB" sz="1400" b="0" dirty="0" smtClean="0">
                          <a:solidFill>
                            <a:schemeClr val="accent6"/>
                          </a:solidFill>
                        </a:rPr>
                        <a:t>0.41 (0.28-0.60)</a:t>
                      </a:r>
                      <a:endParaRPr lang="en-GB" sz="1400" b="0" dirty="0">
                        <a:solidFill>
                          <a:schemeClr val="accent6"/>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accent1"/>
                      </a:solidFill>
                      <a:prstDash val="solid"/>
                      <a:round/>
                      <a:headEnd type="none" w="med" len="med"/>
                      <a:tailEnd type="none" w="lg" len="sm"/>
                    </a:lnT>
                    <a:lnB cap="flat">
                      <a:noFill/>
                    </a:lnB>
                    <a:lnTlToBr>
                      <a:noFill/>
                    </a:lnTlToBr>
                    <a:lnBlToTr>
                      <a:noFill/>
                    </a:lnBlToTr>
                    <a:solidFill>
                      <a:srgbClr val="EAEAEA"/>
                    </a:solidFill>
                  </a:tcPr>
                </a:tc>
              </a:tr>
              <a:tr h="555893">
                <a:tc>
                  <a:txBody>
                    <a:bodyPr/>
                    <a:lstStyle/>
                    <a:p>
                      <a:r>
                        <a:rPr lang="en-GB" sz="1400" b="0" dirty="0" smtClean="0">
                          <a:solidFill>
                            <a:schemeClr val="accent6"/>
                          </a:solidFill>
                        </a:rPr>
                        <a:t>Dabigatran</a:t>
                      </a:r>
                      <a:r>
                        <a:rPr lang="en-GB" sz="1400" b="0" baseline="0" dirty="0" smtClean="0">
                          <a:solidFill>
                            <a:schemeClr val="accent6"/>
                          </a:solidFill>
                        </a:rPr>
                        <a:t> 110 mg</a:t>
                      </a:r>
                      <a:endParaRPr lang="en-GB" sz="1400" b="0" dirty="0">
                        <a:solidFill>
                          <a:schemeClr val="accent6"/>
                        </a:solidFill>
                      </a:endParaRPr>
                    </a:p>
                  </a:txBody>
                  <a:tcPr anchor="ctr">
                    <a:lnL cap="flat">
                      <a:noFill/>
                    </a:lnL>
                    <a:lnR w="12700" cap="flat" cmpd="sng" algn="ctr">
                      <a:solidFill>
                        <a:schemeClr val="bg1"/>
                      </a:solidFill>
                      <a:prstDash val="solid"/>
                      <a:round/>
                      <a:headEnd type="none" w="med" len="med"/>
                      <a:tailEnd type="none" w="med" len="med"/>
                    </a:lnR>
                    <a:lnT cap="flat">
                      <a:noFill/>
                    </a:lnT>
                    <a:lnB w="19050" cap="flat" cmpd="sng" algn="ctr">
                      <a:noFill/>
                      <a:prstDash val="solid"/>
                      <a:round/>
                      <a:headEnd type="none" w="med" len="med"/>
                      <a:tailEnd type="none" w="lg" len="sm"/>
                    </a:lnB>
                    <a:lnTlToBr>
                      <a:noFill/>
                    </a:lnTlToBr>
                    <a:lnBlToTr>
                      <a:noFill/>
                    </a:lnBlToTr>
                    <a:solidFill>
                      <a:schemeClr val="bg1"/>
                    </a:solidFill>
                  </a:tcPr>
                </a:tc>
                <a:tc>
                  <a:txBody>
                    <a:bodyPr/>
                    <a:lstStyle/>
                    <a:p>
                      <a:pPr algn="ctr"/>
                      <a:r>
                        <a:rPr lang="en-GB" sz="1400" b="0" dirty="0" smtClean="0">
                          <a:solidFill>
                            <a:schemeClr val="accent6"/>
                          </a:solidFill>
                        </a:rPr>
                        <a:t>0.23</a:t>
                      </a:r>
                      <a:endParaRPr lang="en-GB" sz="1400" b="0" dirty="0">
                        <a:solidFill>
                          <a:schemeClr val="accent6"/>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cap="flat">
                      <a:noFill/>
                    </a:lnT>
                    <a:lnB w="19050" cap="flat" cmpd="sng" algn="ctr">
                      <a:noFill/>
                      <a:prstDash val="solid"/>
                      <a:round/>
                      <a:headEnd type="none" w="med" len="med"/>
                      <a:tailEnd type="none" w="lg" len="sm"/>
                    </a:lnB>
                    <a:lnTlToBr>
                      <a:noFill/>
                    </a:lnTlToBr>
                    <a:lnBlToTr>
                      <a:noFill/>
                    </a:lnBlToTr>
                    <a:solidFill>
                      <a:schemeClr val="bg1"/>
                    </a:solidFill>
                  </a:tcPr>
                </a:tc>
                <a:tc>
                  <a:txBody>
                    <a:bodyPr/>
                    <a:lstStyle/>
                    <a:p>
                      <a:pPr algn="ctr"/>
                      <a:r>
                        <a:rPr lang="en-GB" sz="1400" b="0" dirty="0" smtClean="0">
                          <a:solidFill>
                            <a:schemeClr val="accent6"/>
                          </a:solidFill>
                        </a:rPr>
                        <a:t>0.76</a:t>
                      </a:r>
                      <a:endParaRPr lang="en-GB" sz="1400" b="0" dirty="0">
                        <a:solidFill>
                          <a:schemeClr val="accent6"/>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cap="flat">
                      <a:noFill/>
                    </a:lnT>
                    <a:lnB w="19050" cap="flat" cmpd="sng" algn="ctr">
                      <a:noFill/>
                      <a:prstDash val="solid"/>
                      <a:round/>
                      <a:headEnd type="none" w="med" len="med"/>
                      <a:tailEnd type="none" w="lg" len="sm"/>
                    </a:lnB>
                    <a:lnTlToBr>
                      <a:noFill/>
                    </a:lnTlToBr>
                    <a:lnBlToTr>
                      <a:noFill/>
                    </a:lnBlToTr>
                    <a:solidFill>
                      <a:schemeClr val="bg1"/>
                    </a:solidFill>
                  </a:tcPr>
                </a:tc>
                <a:tc>
                  <a:txBody>
                    <a:bodyPr/>
                    <a:lstStyle/>
                    <a:p>
                      <a:pPr algn="ctr"/>
                      <a:r>
                        <a:rPr lang="en-GB" sz="1400" b="0" dirty="0" smtClean="0">
                          <a:solidFill>
                            <a:schemeClr val="accent6"/>
                          </a:solidFill>
                        </a:rPr>
                        <a:t>0.30 (0.19-0.45)</a:t>
                      </a:r>
                      <a:endParaRPr lang="en-GB" sz="1400" b="0" dirty="0">
                        <a:solidFill>
                          <a:schemeClr val="accent6"/>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cap="flat">
                      <a:noFill/>
                    </a:lnT>
                    <a:lnB w="19050" cap="flat" cmpd="sng" algn="ctr">
                      <a:noFill/>
                      <a:prstDash val="solid"/>
                      <a:round/>
                      <a:headEnd type="none" w="med" len="med"/>
                      <a:tailEnd type="none" w="lg" len="sm"/>
                    </a:lnB>
                    <a:lnTlToBr>
                      <a:noFill/>
                    </a:lnTlToBr>
                    <a:lnBlToTr>
                      <a:noFill/>
                    </a:lnBlToTr>
                    <a:solidFill>
                      <a:schemeClr val="bg1"/>
                    </a:solidFill>
                  </a:tcPr>
                </a:tc>
              </a:tr>
              <a:tr h="555893">
                <a:tc>
                  <a:txBody>
                    <a:bodyPr/>
                    <a:lstStyle/>
                    <a:p>
                      <a:r>
                        <a:rPr lang="en-GB" sz="1400" b="0" dirty="0" smtClean="0">
                          <a:solidFill>
                            <a:schemeClr val="accent6"/>
                          </a:solidFill>
                        </a:rPr>
                        <a:t>Rivaroxaban</a:t>
                      </a:r>
                      <a:endParaRPr lang="en-GB" sz="1400" b="0" dirty="0">
                        <a:solidFill>
                          <a:schemeClr val="accent6"/>
                        </a:solidFill>
                      </a:endParaRPr>
                    </a:p>
                  </a:txBody>
                  <a:tcPr anchor="ctr">
                    <a:lnL cap="flat">
                      <a:noFill/>
                    </a:lnL>
                    <a:lnR w="12700" cap="flat" cmpd="sng" algn="ctr">
                      <a:solidFill>
                        <a:schemeClr val="bg1"/>
                      </a:solidFill>
                      <a:prstDash val="solid"/>
                      <a:round/>
                      <a:headEnd type="none" w="med" len="med"/>
                      <a:tailEnd type="none" w="med" len="med"/>
                    </a:lnR>
                    <a:lnT cap="flat">
                      <a:noFill/>
                    </a:lnT>
                    <a:lnB w="19050" cap="flat" cmpd="sng" algn="ctr">
                      <a:noFill/>
                      <a:prstDash val="solid"/>
                      <a:round/>
                      <a:headEnd type="none" w="med" len="med"/>
                      <a:tailEnd type="none" w="lg" len="sm"/>
                    </a:lnB>
                    <a:lnTlToBr>
                      <a:noFill/>
                    </a:lnTlToBr>
                    <a:lnBlToTr>
                      <a:noFill/>
                    </a:lnBlToTr>
                    <a:solidFill>
                      <a:srgbClr val="EAEAEA"/>
                    </a:solidFill>
                  </a:tcPr>
                </a:tc>
                <a:tc>
                  <a:txBody>
                    <a:bodyPr/>
                    <a:lstStyle/>
                    <a:p>
                      <a:pPr algn="ctr"/>
                      <a:r>
                        <a:rPr lang="en-GB" sz="1400" b="0" dirty="0" smtClean="0">
                          <a:solidFill>
                            <a:schemeClr val="accent6"/>
                          </a:solidFill>
                        </a:rPr>
                        <a:t>0.5</a:t>
                      </a:r>
                      <a:endParaRPr lang="en-GB" sz="1400" b="0" dirty="0">
                        <a:solidFill>
                          <a:schemeClr val="accent6"/>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cap="flat">
                      <a:noFill/>
                    </a:lnT>
                    <a:lnB w="19050" cap="flat" cmpd="sng" algn="ctr">
                      <a:noFill/>
                      <a:prstDash val="solid"/>
                      <a:round/>
                      <a:headEnd type="none" w="med" len="med"/>
                      <a:tailEnd type="none" w="lg" len="sm"/>
                    </a:lnB>
                    <a:lnTlToBr>
                      <a:noFill/>
                    </a:lnTlToBr>
                    <a:lnBlToTr>
                      <a:noFill/>
                    </a:lnBlToTr>
                    <a:solidFill>
                      <a:srgbClr val="EAEAEA"/>
                    </a:solidFill>
                  </a:tcPr>
                </a:tc>
                <a:tc>
                  <a:txBody>
                    <a:bodyPr/>
                    <a:lstStyle/>
                    <a:p>
                      <a:pPr algn="ctr"/>
                      <a:r>
                        <a:rPr lang="en-GB" sz="1400" b="0" dirty="0" smtClean="0">
                          <a:solidFill>
                            <a:schemeClr val="accent6"/>
                          </a:solidFill>
                        </a:rPr>
                        <a:t>0.7</a:t>
                      </a:r>
                      <a:endParaRPr lang="en-GB" sz="1400" b="0" dirty="0">
                        <a:solidFill>
                          <a:schemeClr val="accent6"/>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cap="flat">
                      <a:noFill/>
                    </a:lnT>
                    <a:lnB w="19050" cap="flat" cmpd="sng" algn="ctr">
                      <a:noFill/>
                      <a:prstDash val="solid"/>
                      <a:round/>
                      <a:headEnd type="none" w="med" len="med"/>
                      <a:tailEnd type="none" w="lg" len="sm"/>
                    </a:lnB>
                    <a:lnTlToBr>
                      <a:noFill/>
                    </a:lnTlToBr>
                    <a:lnBlToTr>
                      <a:noFill/>
                    </a:lnBlToTr>
                    <a:solidFill>
                      <a:srgbClr val="EAEAEA"/>
                    </a:solidFill>
                  </a:tcPr>
                </a:tc>
                <a:tc>
                  <a:txBody>
                    <a:bodyPr/>
                    <a:lstStyle/>
                    <a:p>
                      <a:pPr algn="ctr"/>
                      <a:r>
                        <a:rPr lang="en-GB" sz="1400" b="0" dirty="0" smtClean="0">
                          <a:solidFill>
                            <a:schemeClr val="accent6"/>
                          </a:solidFill>
                        </a:rPr>
                        <a:t>0.67 (0.47-0.93)</a:t>
                      </a:r>
                      <a:endParaRPr lang="en-GB" sz="1400" b="0" dirty="0">
                        <a:solidFill>
                          <a:schemeClr val="accent6"/>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cap="flat">
                      <a:noFill/>
                    </a:lnT>
                    <a:lnB w="19050" cap="flat" cmpd="sng" algn="ctr">
                      <a:noFill/>
                      <a:prstDash val="solid"/>
                      <a:round/>
                      <a:headEnd type="none" w="med" len="med"/>
                      <a:tailEnd type="none" w="lg" len="sm"/>
                    </a:lnB>
                    <a:lnTlToBr>
                      <a:noFill/>
                    </a:lnTlToBr>
                    <a:lnBlToTr>
                      <a:noFill/>
                    </a:lnBlToTr>
                    <a:solidFill>
                      <a:srgbClr val="EAEAEA"/>
                    </a:solidFill>
                  </a:tcPr>
                </a:tc>
              </a:tr>
              <a:tr h="55589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dirty="0" smtClean="0">
                          <a:solidFill>
                            <a:schemeClr val="tx1"/>
                          </a:solidFill>
                        </a:rPr>
                        <a:t>Apixaban</a:t>
                      </a:r>
                    </a:p>
                  </a:txBody>
                  <a:tcPr anchor="ctr">
                    <a:lnL cap="flat">
                      <a:noFill/>
                    </a:lnL>
                    <a:lnR w="12700" cap="flat" cmpd="sng" algn="ctr">
                      <a:solidFill>
                        <a:schemeClr val="bg1"/>
                      </a:solidFill>
                      <a:prstDash val="solid"/>
                      <a:round/>
                      <a:headEnd type="none" w="med" len="med"/>
                      <a:tailEnd type="none" w="med" len="med"/>
                    </a:lnR>
                    <a:lnT cap="flat">
                      <a:noFill/>
                    </a:lnT>
                    <a:lnB w="19050" cap="flat" cmpd="sng" algn="ctr">
                      <a:solidFill>
                        <a:schemeClr val="accent1"/>
                      </a:solidFill>
                      <a:prstDash val="solid"/>
                      <a:round/>
                      <a:headEnd type="none" w="med" len="med"/>
                      <a:tailEnd type="none" w="lg" len="sm"/>
                    </a:lnB>
                    <a:lnTlToBr>
                      <a:noFill/>
                    </a:lnTlToBr>
                    <a:lnBlToTr>
                      <a:noFill/>
                    </a:lnBlToTr>
                    <a:solidFill>
                      <a:schemeClr val="bg1"/>
                    </a:solidFill>
                  </a:tcPr>
                </a:tc>
                <a:tc>
                  <a:txBody>
                    <a:bodyPr/>
                    <a:lstStyle/>
                    <a:p>
                      <a:pPr algn="ctr"/>
                      <a:r>
                        <a:rPr lang="en-GB" sz="1400" b="0" dirty="0" smtClean="0">
                          <a:solidFill>
                            <a:schemeClr val="accent6"/>
                          </a:solidFill>
                        </a:rPr>
                        <a:t>0.33</a:t>
                      </a:r>
                      <a:endParaRPr lang="en-GB" sz="1400" b="0" dirty="0">
                        <a:solidFill>
                          <a:schemeClr val="accent6"/>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cap="flat">
                      <a:noFill/>
                    </a:lnT>
                    <a:lnB w="19050" cap="flat" cmpd="sng" algn="ctr">
                      <a:solidFill>
                        <a:schemeClr val="accent1"/>
                      </a:solidFill>
                      <a:prstDash val="solid"/>
                      <a:round/>
                      <a:headEnd type="none" w="med" len="med"/>
                      <a:tailEnd type="none" w="lg" len="sm"/>
                    </a:lnB>
                    <a:lnTlToBr>
                      <a:noFill/>
                    </a:lnTlToBr>
                    <a:lnBlToTr>
                      <a:noFill/>
                    </a:lnBlToTr>
                    <a:solidFill>
                      <a:schemeClr val="bg1"/>
                    </a:solidFill>
                  </a:tcPr>
                </a:tc>
                <a:tc>
                  <a:txBody>
                    <a:bodyPr/>
                    <a:lstStyle/>
                    <a:p>
                      <a:pPr algn="ctr"/>
                      <a:r>
                        <a:rPr lang="en-GB" sz="1400" b="0" dirty="0" smtClean="0">
                          <a:solidFill>
                            <a:schemeClr val="accent6"/>
                          </a:solidFill>
                        </a:rPr>
                        <a:t>0.80</a:t>
                      </a:r>
                      <a:endParaRPr lang="en-GB" sz="1400" b="0" dirty="0">
                        <a:solidFill>
                          <a:schemeClr val="accent6"/>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cap="flat">
                      <a:noFill/>
                    </a:lnT>
                    <a:lnB w="19050" cap="flat" cmpd="sng" algn="ctr">
                      <a:solidFill>
                        <a:schemeClr val="accent1"/>
                      </a:solidFill>
                      <a:prstDash val="solid"/>
                      <a:round/>
                      <a:headEnd type="none" w="med" len="med"/>
                      <a:tailEnd type="none" w="lg" len="sm"/>
                    </a:lnB>
                    <a:lnTlToBr>
                      <a:noFill/>
                    </a:lnTlToBr>
                    <a:lnBlToTr>
                      <a:noFill/>
                    </a:lnBlToTr>
                    <a:solidFill>
                      <a:schemeClr val="bg1"/>
                    </a:solidFill>
                  </a:tcPr>
                </a:tc>
                <a:tc>
                  <a:txBody>
                    <a:bodyPr/>
                    <a:lstStyle/>
                    <a:p>
                      <a:pPr algn="ctr"/>
                      <a:r>
                        <a:rPr lang="en-GB" sz="1400" b="0" dirty="0" smtClean="0">
                          <a:solidFill>
                            <a:schemeClr val="accent6"/>
                          </a:solidFill>
                        </a:rPr>
                        <a:t>0.42 (0.30-0.58)</a:t>
                      </a:r>
                      <a:endParaRPr lang="en-GB" sz="1400" b="0" dirty="0">
                        <a:solidFill>
                          <a:schemeClr val="accent6"/>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cap="flat">
                      <a:noFill/>
                    </a:lnT>
                    <a:lnB w="19050" cap="flat" cmpd="sng" algn="ctr">
                      <a:solidFill>
                        <a:schemeClr val="accent1"/>
                      </a:solidFill>
                      <a:prstDash val="solid"/>
                      <a:round/>
                      <a:headEnd type="none" w="med" len="med"/>
                      <a:tailEnd type="none" w="lg" len="sm"/>
                    </a:lnB>
                    <a:lnTlToBr>
                      <a:noFill/>
                    </a:lnTlToBr>
                    <a:lnBlToTr>
                      <a:noFill/>
                    </a:lnBlToTr>
                    <a:solidFill>
                      <a:schemeClr val="bg1"/>
                    </a:solidFill>
                  </a:tcPr>
                </a:tc>
              </a:tr>
            </a:tbl>
          </a:graphicData>
        </a:graphic>
      </p:graphicFrame>
      <p:sp>
        <p:nvSpPr>
          <p:cNvPr id="83" name="Text Box 54"/>
          <p:cNvSpPr txBox="1">
            <a:spLocks noChangeArrowheads="1"/>
          </p:cNvSpPr>
          <p:nvPr/>
        </p:nvSpPr>
        <p:spPr bwMode="auto">
          <a:xfrm>
            <a:off x="5130164" y="4908868"/>
            <a:ext cx="3743961" cy="307722"/>
          </a:xfrm>
          <a:prstGeom prst="rect">
            <a:avLst/>
          </a:prstGeom>
          <a:noFill/>
          <a:ln w="25400" algn="ctr">
            <a:noFill/>
            <a:miter lim="800000"/>
            <a:headEnd/>
            <a:tailEnd/>
          </a:ln>
        </p:spPr>
        <p:txBody>
          <a:bodyPr wrap="square" lIns="91384" tIns="45693" rIns="91384" bIns="45693" anchor="b">
            <a:spAutoFit/>
          </a:bodyPr>
          <a:lstStyle/>
          <a:p>
            <a:pPr eaLnBrk="0" hangingPunct="0"/>
            <a:r>
              <a:rPr lang="en-US" sz="1400" dirty="0" smtClean="0">
                <a:solidFill>
                  <a:srgbClr val="00498B"/>
                </a:solidFill>
              </a:rPr>
              <a:t>Favours new orals              Favours warfarin</a:t>
            </a:r>
            <a:endParaRPr lang="en-GB" sz="1400" dirty="0">
              <a:solidFill>
                <a:srgbClr val="00498B"/>
              </a:solidFill>
            </a:endParaRPr>
          </a:p>
        </p:txBody>
      </p:sp>
      <p:sp>
        <p:nvSpPr>
          <p:cNvPr id="84" name="Text Box 6"/>
          <p:cNvSpPr txBox="1">
            <a:spLocks noChangeArrowheads="1"/>
          </p:cNvSpPr>
          <p:nvPr/>
        </p:nvSpPr>
        <p:spPr bwMode="auto">
          <a:xfrm>
            <a:off x="4769754" y="4613277"/>
            <a:ext cx="465137" cy="371513"/>
          </a:xfrm>
          <a:prstGeom prst="rect">
            <a:avLst/>
          </a:prstGeom>
          <a:noFill/>
          <a:ln w="9525">
            <a:noFill/>
            <a:miter lim="800000"/>
            <a:headEnd/>
            <a:tailEnd/>
          </a:ln>
        </p:spPr>
        <p:txBody>
          <a:bodyPr lIns="90000" tIns="46800" rIns="90000" bIns="46800">
            <a:spAutoFit/>
          </a:bodyPr>
          <a:lstStyle/>
          <a:p>
            <a:pPr algn="ctr" eaLnBrk="0" hangingPunct="0"/>
            <a:r>
              <a:rPr lang="en-GB" dirty="0" smtClean="0">
                <a:solidFill>
                  <a:srgbClr val="00498B"/>
                </a:solidFill>
              </a:rPr>
              <a:t>0</a:t>
            </a:r>
            <a:endParaRPr lang="en-GB" dirty="0">
              <a:solidFill>
                <a:srgbClr val="00498B"/>
              </a:solidFill>
            </a:endParaRPr>
          </a:p>
        </p:txBody>
      </p:sp>
      <p:sp>
        <p:nvSpPr>
          <p:cNvPr id="85" name="Line 19"/>
          <p:cNvSpPr>
            <a:spLocks noChangeShapeType="1"/>
          </p:cNvSpPr>
          <p:nvPr/>
        </p:nvSpPr>
        <p:spPr bwMode="auto">
          <a:xfrm>
            <a:off x="7002475" y="1588135"/>
            <a:ext cx="0" cy="2947354"/>
          </a:xfrm>
          <a:prstGeom prst="line">
            <a:avLst/>
          </a:prstGeom>
          <a:noFill/>
          <a:ln w="19050">
            <a:solidFill>
              <a:srgbClr val="00498B"/>
            </a:solidFill>
            <a:round/>
            <a:headEnd/>
            <a:tailEnd/>
          </a:ln>
        </p:spPr>
        <p:txBody>
          <a:bodyPr lIns="91414" tIns="45708" rIns="91414" bIns="45708" anchor="ctr"/>
          <a:lstStyle/>
          <a:p>
            <a:endParaRPr lang="en-US" dirty="0"/>
          </a:p>
        </p:txBody>
      </p:sp>
      <p:sp>
        <p:nvSpPr>
          <p:cNvPr id="86" name="Line 20"/>
          <p:cNvSpPr>
            <a:spLocks noChangeShapeType="1"/>
          </p:cNvSpPr>
          <p:nvPr/>
        </p:nvSpPr>
        <p:spPr bwMode="auto">
          <a:xfrm>
            <a:off x="5006010" y="4539947"/>
            <a:ext cx="3964573" cy="514"/>
          </a:xfrm>
          <a:prstGeom prst="line">
            <a:avLst/>
          </a:prstGeom>
          <a:noFill/>
          <a:ln w="19050">
            <a:solidFill>
              <a:srgbClr val="00498B"/>
            </a:solidFill>
            <a:round/>
            <a:headEnd/>
            <a:tailEnd/>
          </a:ln>
        </p:spPr>
        <p:txBody>
          <a:bodyPr lIns="91414" tIns="45708" rIns="91414" bIns="45708" anchor="ctr"/>
          <a:lstStyle/>
          <a:p>
            <a:endParaRPr lang="en-US" dirty="0"/>
          </a:p>
        </p:txBody>
      </p:sp>
      <p:sp>
        <p:nvSpPr>
          <p:cNvPr id="87" name="Line 22"/>
          <p:cNvSpPr>
            <a:spLocks noChangeShapeType="1"/>
          </p:cNvSpPr>
          <p:nvPr/>
        </p:nvSpPr>
        <p:spPr bwMode="auto">
          <a:xfrm>
            <a:off x="5010344" y="4535488"/>
            <a:ext cx="0" cy="72000"/>
          </a:xfrm>
          <a:prstGeom prst="line">
            <a:avLst/>
          </a:prstGeom>
          <a:noFill/>
          <a:ln w="19050">
            <a:solidFill>
              <a:srgbClr val="00498B"/>
            </a:solidFill>
            <a:round/>
            <a:headEnd/>
            <a:tailEnd/>
          </a:ln>
        </p:spPr>
        <p:txBody>
          <a:bodyPr lIns="91414" tIns="45708" rIns="91414" bIns="45708" anchor="ctr"/>
          <a:lstStyle/>
          <a:p>
            <a:endParaRPr lang="en-US" dirty="0"/>
          </a:p>
        </p:txBody>
      </p:sp>
      <p:sp>
        <p:nvSpPr>
          <p:cNvPr id="88" name="Line 43"/>
          <p:cNvSpPr>
            <a:spLocks noChangeShapeType="1"/>
          </p:cNvSpPr>
          <p:nvPr/>
        </p:nvSpPr>
        <p:spPr bwMode="auto">
          <a:xfrm>
            <a:off x="6197566" y="4532998"/>
            <a:ext cx="0" cy="72000"/>
          </a:xfrm>
          <a:prstGeom prst="line">
            <a:avLst/>
          </a:prstGeom>
          <a:noFill/>
          <a:ln w="19050">
            <a:solidFill>
              <a:srgbClr val="00498B"/>
            </a:solidFill>
            <a:round/>
            <a:headEnd/>
            <a:tailEnd/>
          </a:ln>
        </p:spPr>
        <p:txBody>
          <a:bodyPr lIns="91414" tIns="45708" rIns="91414" bIns="45708" anchor="ctr"/>
          <a:lstStyle/>
          <a:p>
            <a:endParaRPr lang="en-US" dirty="0"/>
          </a:p>
        </p:txBody>
      </p:sp>
      <p:sp>
        <p:nvSpPr>
          <p:cNvPr id="89" name="Text Box 11"/>
          <p:cNvSpPr txBox="1">
            <a:spLocks noChangeArrowheads="1"/>
          </p:cNvSpPr>
          <p:nvPr/>
        </p:nvSpPr>
        <p:spPr bwMode="auto">
          <a:xfrm>
            <a:off x="6762592" y="4623421"/>
            <a:ext cx="465137" cy="371513"/>
          </a:xfrm>
          <a:prstGeom prst="rect">
            <a:avLst/>
          </a:prstGeom>
          <a:noFill/>
          <a:ln w="9525">
            <a:noFill/>
            <a:miter lim="800000"/>
            <a:headEnd/>
            <a:tailEnd/>
          </a:ln>
        </p:spPr>
        <p:txBody>
          <a:bodyPr lIns="90000" tIns="46800" rIns="90000" bIns="46800">
            <a:spAutoFit/>
          </a:bodyPr>
          <a:lstStyle/>
          <a:p>
            <a:pPr algn="ctr" eaLnBrk="0" hangingPunct="0"/>
            <a:r>
              <a:rPr lang="en-GB" dirty="0">
                <a:solidFill>
                  <a:srgbClr val="00498B"/>
                </a:solidFill>
              </a:rPr>
              <a:t>1</a:t>
            </a:r>
          </a:p>
        </p:txBody>
      </p:sp>
      <p:sp>
        <p:nvSpPr>
          <p:cNvPr id="90" name="Line 43"/>
          <p:cNvSpPr>
            <a:spLocks noChangeShapeType="1"/>
          </p:cNvSpPr>
          <p:nvPr/>
        </p:nvSpPr>
        <p:spPr bwMode="auto">
          <a:xfrm>
            <a:off x="5795492" y="4532998"/>
            <a:ext cx="0" cy="72000"/>
          </a:xfrm>
          <a:prstGeom prst="line">
            <a:avLst/>
          </a:prstGeom>
          <a:noFill/>
          <a:ln w="19050">
            <a:solidFill>
              <a:srgbClr val="00498B"/>
            </a:solidFill>
            <a:round/>
            <a:headEnd/>
            <a:tailEnd/>
          </a:ln>
        </p:spPr>
        <p:txBody>
          <a:bodyPr lIns="91414" tIns="45708" rIns="91414" bIns="45708" anchor="ctr"/>
          <a:lstStyle/>
          <a:p>
            <a:endParaRPr lang="en-US" dirty="0"/>
          </a:p>
        </p:txBody>
      </p:sp>
      <p:sp>
        <p:nvSpPr>
          <p:cNvPr id="91" name="Line 43"/>
          <p:cNvSpPr>
            <a:spLocks noChangeShapeType="1"/>
          </p:cNvSpPr>
          <p:nvPr/>
        </p:nvSpPr>
        <p:spPr bwMode="auto">
          <a:xfrm>
            <a:off x="5398791" y="4533855"/>
            <a:ext cx="0" cy="72000"/>
          </a:xfrm>
          <a:prstGeom prst="line">
            <a:avLst/>
          </a:prstGeom>
          <a:noFill/>
          <a:ln w="19050">
            <a:solidFill>
              <a:srgbClr val="00498B"/>
            </a:solidFill>
            <a:round/>
            <a:headEnd/>
            <a:tailEnd/>
          </a:ln>
        </p:spPr>
        <p:txBody>
          <a:bodyPr lIns="91414" tIns="45708" rIns="91414" bIns="45708" anchor="ctr"/>
          <a:lstStyle/>
          <a:p>
            <a:endParaRPr lang="en-US" dirty="0"/>
          </a:p>
        </p:txBody>
      </p:sp>
      <p:sp>
        <p:nvSpPr>
          <p:cNvPr id="92" name="Line 43"/>
          <p:cNvSpPr>
            <a:spLocks noChangeShapeType="1"/>
          </p:cNvSpPr>
          <p:nvPr/>
        </p:nvSpPr>
        <p:spPr bwMode="auto">
          <a:xfrm>
            <a:off x="6599756" y="4535488"/>
            <a:ext cx="0" cy="72000"/>
          </a:xfrm>
          <a:prstGeom prst="line">
            <a:avLst/>
          </a:prstGeom>
          <a:noFill/>
          <a:ln w="19050">
            <a:solidFill>
              <a:srgbClr val="00498B"/>
            </a:solidFill>
            <a:round/>
            <a:headEnd/>
            <a:tailEnd/>
          </a:ln>
        </p:spPr>
        <p:txBody>
          <a:bodyPr lIns="91414" tIns="45708" rIns="91414" bIns="45708" anchor="ctr"/>
          <a:lstStyle/>
          <a:p>
            <a:endParaRPr lang="en-US" dirty="0"/>
          </a:p>
        </p:txBody>
      </p:sp>
      <p:sp>
        <p:nvSpPr>
          <p:cNvPr id="93" name="Line 43"/>
          <p:cNvSpPr>
            <a:spLocks noChangeShapeType="1"/>
          </p:cNvSpPr>
          <p:nvPr/>
        </p:nvSpPr>
        <p:spPr bwMode="auto">
          <a:xfrm>
            <a:off x="8193342" y="4531350"/>
            <a:ext cx="0" cy="72000"/>
          </a:xfrm>
          <a:prstGeom prst="line">
            <a:avLst/>
          </a:prstGeom>
          <a:noFill/>
          <a:ln w="19050">
            <a:solidFill>
              <a:srgbClr val="00498B"/>
            </a:solidFill>
            <a:round/>
            <a:headEnd/>
            <a:tailEnd/>
          </a:ln>
        </p:spPr>
        <p:txBody>
          <a:bodyPr lIns="91414" tIns="45708" rIns="91414" bIns="45708" anchor="ctr"/>
          <a:lstStyle/>
          <a:p>
            <a:endParaRPr lang="en-US" dirty="0"/>
          </a:p>
        </p:txBody>
      </p:sp>
      <p:sp>
        <p:nvSpPr>
          <p:cNvPr id="94" name="Line 43"/>
          <p:cNvSpPr>
            <a:spLocks noChangeShapeType="1"/>
          </p:cNvSpPr>
          <p:nvPr/>
        </p:nvSpPr>
        <p:spPr bwMode="auto">
          <a:xfrm>
            <a:off x="7795960" y="4531350"/>
            <a:ext cx="0" cy="72000"/>
          </a:xfrm>
          <a:prstGeom prst="line">
            <a:avLst/>
          </a:prstGeom>
          <a:noFill/>
          <a:ln w="19050">
            <a:solidFill>
              <a:srgbClr val="00498B"/>
            </a:solidFill>
            <a:round/>
            <a:headEnd/>
            <a:tailEnd/>
          </a:ln>
        </p:spPr>
        <p:txBody>
          <a:bodyPr lIns="91414" tIns="45708" rIns="91414" bIns="45708" anchor="ctr"/>
          <a:lstStyle/>
          <a:p>
            <a:endParaRPr lang="en-US" dirty="0"/>
          </a:p>
        </p:txBody>
      </p:sp>
      <p:sp>
        <p:nvSpPr>
          <p:cNvPr id="95" name="Line 43"/>
          <p:cNvSpPr>
            <a:spLocks noChangeShapeType="1"/>
          </p:cNvSpPr>
          <p:nvPr/>
        </p:nvSpPr>
        <p:spPr bwMode="auto">
          <a:xfrm>
            <a:off x="7396941" y="4534329"/>
            <a:ext cx="0" cy="72000"/>
          </a:xfrm>
          <a:prstGeom prst="line">
            <a:avLst/>
          </a:prstGeom>
          <a:noFill/>
          <a:ln w="19050">
            <a:solidFill>
              <a:srgbClr val="00498B"/>
            </a:solidFill>
            <a:round/>
            <a:headEnd/>
            <a:tailEnd/>
          </a:ln>
        </p:spPr>
        <p:txBody>
          <a:bodyPr lIns="91414" tIns="45708" rIns="91414" bIns="45708" anchor="ctr"/>
          <a:lstStyle/>
          <a:p>
            <a:endParaRPr lang="en-US" dirty="0"/>
          </a:p>
        </p:txBody>
      </p:sp>
      <p:sp>
        <p:nvSpPr>
          <p:cNvPr id="96" name="Line 43"/>
          <p:cNvSpPr>
            <a:spLocks noChangeShapeType="1"/>
          </p:cNvSpPr>
          <p:nvPr/>
        </p:nvSpPr>
        <p:spPr bwMode="auto">
          <a:xfrm>
            <a:off x="6998441" y="4533637"/>
            <a:ext cx="0" cy="72000"/>
          </a:xfrm>
          <a:prstGeom prst="line">
            <a:avLst/>
          </a:prstGeom>
          <a:noFill/>
          <a:ln w="19050">
            <a:solidFill>
              <a:srgbClr val="00498B"/>
            </a:solidFill>
            <a:round/>
            <a:headEnd/>
            <a:tailEnd/>
          </a:ln>
        </p:spPr>
        <p:txBody>
          <a:bodyPr lIns="91414" tIns="45708" rIns="91414" bIns="45708" anchor="ctr"/>
          <a:lstStyle/>
          <a:p>
            <a:endParaRPr lang="en-US" dirty="0"/>
          </a:p>
        </p:txBody>
      </p:sp>
      <p:sp>
        <p:nvSpPr>
          <p:cNvPr id="97" name="Line 43"/>
          <p:cNvSpPr>
            <a:spLocks noChangeShapeType="1"/>
          </p:cNvSpPr>
          <p:nvPr/>
        </p:nvSpPr>
        <p:spPr bwMode="auto">
          <a:xfrm>
            <a:off x="8586589" y="4536127"/>
            <a:ext cx="0" cy="72000"/>
          </a:xfrm>
          <a:prstGeom prst="line">
            <a:avLst/>
          </a:prstGeom>
          <a:noFill/>
          <a:ln w="19050">
            <a:solidFill>
              <a:srgbClr val="00498B"/>
            </a:solidFill>
            <a:round/>
            <a:headEnd/>
            <a:tailEnd/>
          </a:ln>
        </p:spPr>
        <p:txBody>
          <a:bodyPr lIns="91414" tIns="45708" rIns="91414" bIns="45708" anchor="ctr"/>
          <a:lstStyle/>
          <a:p>
            <a:endParaRPr lang="en-US" dirty="0"/>
          </a:p>
        </p:txBody>
      </p:sp>
      <p:sp>
        <p:nvSpPr>
          <p:cNvPr id="98" name="Line 43"/>
          <p:cNvSpPr>
            <a:spLocks noChangeShapeType="1"/>
          </p:cNvSpPr>
          <p:nvPr/>
        </p:nvSpPr>
        <p:spPr bwMode="auto">
          <a:xfrm>
            <a:off x="8966248" y="4535488"/>
            <a:ext cx="0" cy="72000"/>
          </a:xfrm>
          <a:prstGeom prst="line">
            <a:avLst/>
          </a:prstGeom>
          <a:noFill/>
          <a:ln w="19050">
            <a:solidFill>
              <a:srgbClr val="00498B"/>
            </a:solidFill>
            <a:round/>
            <a:headEnd/>
            <a:tailEnd/>
          </a:ln>
        </p:spPr>
        <p:txBody>
          <a:bodyPr lIns="91414" tIns="45708" rIns="91414" bIns="45708" anchor="ctr"/>
          <a:lstStyle/>
          <a:p>
            <a:endParaRPr lang="en-US" dirty="0"/>
          </a:p>
        </p:txBody>
      </p:sp>
      <p:sp>
        <p:nvSpPr>
          <p:cNvPr id="99" name="Text Box 6"/>
          <p:cNvSpPr txBox="1">
            <a:spLocks noChangeArrowheads="1"/>
          </p:cNvSpPr>
          <p:nvPr/>
        </p:nvSpPr>
        <p:spPr bwMode="auto">
          <a:xfrm>
            <a:off x="8717648" y="4623421"/>
            <a:ext cx="465137" cy="371513"/>
          </a:xfrm>
          <a:prstGeom prst="rect">
            <a:avLst/>
          </a:prstGeom>
          <a:noFill/>
          <a:ln w="9525">
            <a:noFill/>
            <a:miter lim="800000"/>
            <a:headEnd/>
            <a:tailEnd/>
          </a:ln>
        </p:spPr>
        <p:txBody>
          <a:bodyPr lIns="90000" tIns="46800" rIns="90000" bIns="46800">
            <a:spAutoFit/>
          </a:bodyPr>
          <a:lstStyle/>
          <a:p>
            <a:pPr algn="ctr" eaLnBrk="0" hangingPunct="0"/>
            <a:r>
              <a:rPr lang="en-GB" dirty="0" smtClean="0">
                <a:solidFill>
                  <a:srgbClr val="00498B"/>
                </a:solidFill>
              </a:rPr>
              <a:t>2.0</a:t>
            </a:r>
            <a:endParaRPr lang="en-GB" dirty="0">
              <a:solidFill>
                <a:srgbClr val="00498B"/>
              </a:solidFill>
            </a:endParaRPr>
          </a:p>
        </p:txBody>
      </p:sp>
      <p:sp>
        <p:nvSpPr>
          <p:cNvPr id="100" name="Line 43"/>
          <p:cNvSpPr>
            <a:spLocks noChangeShapeType="1"/>
          </p:cNvSpPr>
          <p:nvPr/>
        </p:nvSpPr>
        <p:spPr bwMode="auto">
          <a:xfrm>
            <a:off x="6396734" y="4529553"/>
            <a:ext cx="0" cy="72000"/>
          </a:xfrm>
          <a:prstGeom prst="line">
            <a:avLst/>
          </a:prstGeom>
          <a:noFill/>
          <a:ln w="19050">
            <a:solidFill>
              <a:srgbClr val="00498B"/>
            </a:solidFill>
            <a:round/>
            <a:headEnd/>
            <a:tailEnd/>
          </a:ln>
        </p:spPr>
        <p:txBody>
          <a:bodyPr lIns="91414" tIns="45708" rIns="91414" bIns="45708" anchor="ctr"/>
          <a:lstStyle/>
          <a:p>
            <a:endParaRPr lang="en-US" dirty="0"/>
          </a:p>
        </p:txBody>
      </p:sp>
      <p:sp>
        <p:nvSpPr>
          <p:cNvPr id="101" name="Line 43"/>
          <p:cNvSpPr>
            <a:spLocks noChangeShapeType="1"/>
          </p:cNvSpPr>
          <p:nvPr/>
        </p:nvSpPr>
        <p:spPr bwMode="auto">
          <a:xfrm>
            <a:off x="5988310" y="4531154"/>
            <a:ext cx="0" cy="72000"/>
          </a:xfrm>
          <a:prstGeom prst="line">
            <a:avLst/>
          </a:prstGeom>
          <a:noFill/>
          <a:ln w="19050">
            <a:solidFill>
              <a:srgbClr val="00498B"/>
            </a:solidFill>
            <a:round/>
            <a:headEnd/>
            <a:tailEnd/>
          </a:ln>
        </p:spPr>
        <p:txBody>
          <a:bodyPr lIns="91414" tIns="45708" rIns="91414" bIns="45708" anchor="ctr"/>
          <a:lstStyle/>
          <a:p>
            <a:endParaRPr lang="en-US" dirty="0"/>
          </a:p>
        </p:txBody>
      </p:sp>
      <p:sp>
        <p:nvSpPr>
          <p:cNvPr id="102" name="Line 43"/>
          <p:cNvSpPr>
            <a:spLocks noChangeShapeType="1"/>
          </p:cNvSpPr>
          <p:nvPr/>
        </p:nvSpPr>
        <p:spPr bwMode="auto">
          <a:xfrm>
            <a:off x="5595641" y="4533855"/>
            <a:ext cx="0" cy="72000"/>
          </a:xfrm>
          <a:prstGeom prst="line">
            <a:avLst/>
          </a:prstGeom>
          <a:noFill/>
          <a:ln w="19050">
            <a:solidFill>
              <a:srgbClr val="00498B"/>
            </a:solidFill>
            <a:round/>
            <a:headEnd/>
            <a:tailEnd/>
          </a:ln>
        </p:spPr>
        <p:txBody>
          <a:bodyPr lIns="91414" tIns="45708" rIns="91414" bIns="45708" anchor="ctr"/>
          <a:lstStyle/>
          <a:p>
            <a:endParaRPr lang="en-US" dirty="0"/>
          </a:p>
        </p:txBody>
      </p:sp>
      <p:sp>
        <p:nvSpPr>
          <p:cNvPr id="103" name="Line 43"/>
          <p:cNvSpPr>
            <a:spLocks noChangeShapeType="1"/>
          </p:cNvSpPr>
          <p:nvPr/>
        </p:nvSpPr>
        <p:spPr bwMode="auto">
          <a:xfrm>
            <a:off x="6792574" y="4533170"/>
            <a:ext cx="0" cy="72000"/>
          </a:xfrm>
          <a:prstGeom prst="line">
            <a:avLst/>
          </a:prstGeom>
          <a:noFill/>
          <a:ln w="19050">
            <a:solidFill>
              <a:srgbClr val="00498B"/>
            </a:solidFill>
            <a:round/>
            <a:headEnd/>
            <a:tailEnd/>
          </a:ln>
        </p:spPr>
        <p:txBody>
          <a:bodyPr lIns="91414" tIns="45708" rIns="91414" bIns="45708" anchor="ctr"/>
          <a:lstStyle/>
          <a:p>
            <a:endParaRPr lang="en-US" dirty="0"/>
          </a:p>
        </p:txBody>
      </p:sp>
      <p:sp>
        <p:nvSpPr>
          <p:cNvPr id="104" name="Line 43"/>
          <p:cNvSpPr>
            <a:spLocks noChangeShapeType="1"/>
          </p:cNvSpPr>
          <p:nvPr/>
        </p:nvSpPr>
        <p:spPr bwMode="auto">
          <a:xfrm>
            <a:off x="8377492" y="4533170"/>
            <a:ext cx="0" cy="72000"/>
          </a:xfrm>
          <a:prstGeom prst="line">
            <a:avLst/>
          </a:prstGeom>
          <a:noFill/>
          <a:ln w="19050">
            <a:solidFill>
              <a:srgbClr val="00498B"/>
            </a:solidFill>
            <a:round/>
            <a:headEnd/>
            <a:tailEnd/>
          </a:ln>
        </p:spPr>
        <p:txBody>
          <a:bodyPr lIns="91414" tIns="45708" rIns="91414" bIns="45708" anchor="ctr"/>
          <a:lstStyle/>
          <a:p>
            <a:endParaRPr lang="en-US" dirty="0"/>
          </a:p>
        </p:txBody>
      </p:sp>
      <p:sp>
        <p:nvSpPr>
          <p:cNvPr id="105" name="Line 43"/>
          <p:cNvSpPr>
            <a:spLocks noChangeShapeType="1"/>
          </p:cNvSpPr>
          <p:nvPr/>
        </p:nvSpPr>
        <p:spPr bwMode="auto">
          <a:xfrm>
            <a:off x="7980110" y="4533170"/>
            <a:ext cx="0" cy="72000"/>
          </a:xfrm>
          <a:prstGeom prst="line">
            <a:avLst/>
          </a:prstGeom>
          <a:noFill/>
          <a:ln w="19050">
            <a:solidFill>
              <a:srgbClr val="00498B"/>
            </a:solidFill>
            <a:round/>
            <a:headEnd/>
            <a:tailEnd/>
          </a:ln>
        </p:spPr>
        <p:txBody>
          <a:bodyPr lIns="91414" tIns="45708" rIns="91414" bIns="45708" anchor="ctr"/>
          <a:lstStyle/>
          <a:p>
            <a:endParaRPr lang="en-US" dirty="0"/>
          </a:p>
        </p:txBody>
      </p:sp>
      <p:sp>
        <p:nvSpPr>
          <p:cNvPr id="106" name="Line 43"/>
          <p:cNvSpPr>
            <a:spLocks noChangeShapeType="1"/>
          </p:cNvSpPr>
          <p:nvPr/>
        </p:nvSpPr>
        <p:spPr bwMode="auto">
          <a:xfrm>
            <a:off x="7587441" y="4534329"/>
            <a:ext cx="0" cy="72000"/>
          </a:xfrm>
          <a:prstGeom prst="line">
            <a:avLst/>
          </a:prstGeom>
          <a:noFill/>
          <a:ln w="19050">
            <a:solidFill>
              <a:srgbClr val="00498B"/>
            </a:solidFill>
            <a:round/>
            <a:headEnd/>
            <a:tailEnd/>
          </a:ln>
        </p:spPr>
        <p:txBody>
          <a:bodyPr lIns="91414" tIns="45708" rIns="91414" bIns="45708" anchor="ctr"/>
          <a:lstStyle/>
          <a:p>
            <a:endParaRPr lang="en-US" dirty="0"/>
          </a:p>
        </p:txBody>
      </p:sp>
      <p:sp>
        <p:nvSpPr>
          <p:cNvPr id="107" name="Line 43"/>
          <p:cNvSpPr>
            <a:spLocks noChangeShapeType="1"/>
          </p:cNvSpPr>
          <p:nvPr/>
        </p:nvSpPr>
        <p:spPr bwMode="auto">
          <a:xfrm>
            <a:off x="8779407" y="4538143"/>
            <a:ext cx="0" cy="72000"/>
          </a:xfrm>
          <a:prstGeom prst="line">
            <a:avLst/>
          </a:prstGeom>
          <a:noFill/>
          <a:ln w="19050">
            <a:solidFill>
              <a:srgbClr val="00498B"/>
            </a:solidFill>
            <a:round/>
            <a:headEnd/>
            <a:tailEnd/>
          </a:ln>
        </p:spPr>
        <p:txBody>
          <a:bodyPr lIns="91414" tIns="45708" rIns="91414" bIns="45708" anchor="ctr"/>
          <a:lstStyle/>
          <a:p>
            <a:endParaRPr lang="en-US" dirty="0"/>
          </a:p>
        </p:txBody>
      </p:sp>
      <p:sp>
        <p:nvSpPr>
          <p:cNvPr id="108" name="Line 43"/>
          <p:cNvSpPr>
            <a:spLocks noChangeShapeType="1"/>
          </p:cNvSpPr>
          <p:nvPr/>
        </p:nvSpPr>
        <p:spPr bwMode="auto">
          <a:xfrm>
            <a:off x="5208291" y="4531839"/>
            <a:ext cx="0" cy="72000"/>
          </a:xfrm>
          <a:prstGeom prst="line">
            <a:avLst/>
          </a:prstGeom>
          <a:noFill/>
          <a:ln w="19050">
            <a:solidFill>
              <a:srgbClr val="00498B"/>
            </a:solidFill>
            <a:round/>
            <a:headEnd/>
            <a:tailEnd/>
          </a:ln>
        </p:spPr>
        <p:txBody>
          <a:bodyPr lIns="91414" tIns="45708" rIns="91414" bIns="45708" anchor="ctr"/>
          <a:lstStyle/>
          <a:p>
            <a:endParaRPr lang="en-US" dirty="0"/>
          </a:p>
        </p:txBody>
      </p:sp>
      <p:sp>
        <p:nvSpPr>
          <p:cNvPr id="109" name="Line 43"/>
          <p:cNvSpPr>
            <a:spLocks noChangeShapeType="1"/>
          </p:cNvSpPr>
          <p:nvPr/>
        </p:nvSpPr>
        <p:spPr bwMode="auto">
          <a:xfrm>
            <a:off x="7187391" y="4532313"/>
            <a:ext cx="0" cy="72000"/>
          </a:xfrm>
          <a:prstGeom prst="line">
            <a:avLst/>
          </a:prstGeom>
          <a:noFill/>
          <a:ln w="19050">
            <a:solidFill>
              <a:srgbClr val="00498B"/>
            </a:solidFill>
            <a:round/>
            <a:headEnd/>
            <a:tailEnd/>
          </a:ln>
        </p:spPr>
        <p:txBody>
          <a:bodyPr lIns="91414" tIns="45708" rIns="91414" bIns="45708" anchor="ctr"/>
          <a:lstStyle/>
          <a:p>
            <a:endParaRPr lang="en-US" dirty="0"/>
          </a:p>
        </p:txBody>
      </p:sp>
    </p:spTree>
    <p:custDataLst>
      <p:tags r:id="rId1"/>
    </p:custDataLst>
    <p:extLst>
      <p:ext uri="{BB962C8B-B14F-4D97-AF65-F5344CB8AC3E}">
        <p14:creationId xmlns:p14="http://schemas.microsoft.com/office/powerpoint/2010/main" val="2668772207"/>
      </p:ext>
    </p:extLst>
  </p:cSld>
  <p:clrMapOvr>
    <a:masterClrMapping/>
  </p:clrMapOvr>
  <p:transition xmlns:p14="http://schemas.microsoft.com/office/powerpoint/2010/main">
    <p:cut/>
  </p:transition>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txBox="1">
            <a:spLocks/>
          </p:cNvSpPr>
          <p:nvPr/>
        </p:nvSpPr>
        <p:spPr>
          <a:xfrm>
            <a:off x="457200" y="171450"/>
            <a:ext cx="8229600" cy="400050"/>
          </a:xfrm>
          <a:prstGeom prst="rect">
            <a:avLst/>
          </a:prstGeom>
        </p:spPr>
        <p:txBody>
          <a:bodyPr/>
          <a:lstStyle/>
          <a:p>
            <a:pPr eaLnBrk="0" hangingPunct="0">
              <a:lnSpc>
                <a:spcPct val="90000"/>
              </a:lnSpc>
              <a:defRPr/>
            </a:pPr>
            <a:r>
              <a:rPr lang="en-US" sz="2000" b="1" kern="0" dirty="0">
                <a:ea typeface="MS PGothic" pitchFamily="34" charset="-128"/>
                <a:cs typeface="+mn-cs"/>
              </a:rPr>
              <a:t>Clinical pharmacology</a:t>
            </a:r>
            <a:endParaRPr lang="fr-FR" sz="2000" b="1" kern="0" dirty="0">
              <a:ea typeface="MS PGothic" pitchFamily="34" charset="-128"/>
              <a:cs typeface="+mn-cs"/>
            </a:endParaRPr>
          </a:p>
        </p:txBody>
      </p:sp>
      <p:graphicFrame>
        <p:nvGraphicFramePr>
          <p:cNvPr id="6" name="Espace réservé du contenu 4"/>
          <p:cNvGraphicFramePr>
            <a:graphicFrameLocks/>
          </p:cNvGraphicFramePr>
          <p:nvPr/>
        </p:nvGraphicFramePr>
        <p:xfrm>
          <a:off x="357188" y="642938"/>
          <a:ext cx="8229599" cy="4680785"/>
        </p:xfrm>
        <a:graphic>
          <a:graphicData uri="http://schemas.openxmlformats.org/drawingml/2006/table">
            <a:tbl>
              <a:tblPr firstRow="1" bandRow="1">
                <a:tableStyleId>{5C22544A-7EE6-4342-B048-85BDC9FD1C3A}</a:tableStyleId>
              </a:tblPr>
              <a:tblGrid>
                <a:gridCol w="1724095"/>
                <a:gridCol w="2093803"/>
                <a:gridCol w="2164543"/>
                <a:gridCol w="2247158"/>
              </a:tblGrid>
              <a:tr h="720252">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400" b="1" i="0" u="none" strike="noStrike" cap="none" normalizeH="0" baseline="0" dirty="0" smtClean="0">
                        <a:ln>
                          <a:noFill/>
                        </a:ln>
                        <a:solidFill>
                          <a:schemeClr val="tx1"/>
                        </a:solidFill>
                        <a:effectLst/>
                        <a:latin typeface="Arial" pitchFamily="34" charset="0"/>
                        <a:ea typeface="ＭＳ Ｐゴシック" pitchFamily="34" charset="-128"/>
                      </a:endParaRPr>
                    </a:p>
                  </a:txBody>
                  <a:tcPr marL="89226" marR="89226" marT="45715" marB="45715" anchor="ctr" horzOverflow="overflow"/>
                </a:tc>
                <a:tc>
                  <a:txBody>
                    <a:bodyPr/>
                    <a:lstStyle/>
                    <a:p>
                      <a:pPr marL="0" marR="0" lvl="0" indent="0" algn="ctr" defTabSz="914400" rtl="0" eaLnBrk="1" fontAlgn="base" latinLnBrk="0" hangingPunct="1">
                        <a:lnSpc>
                          <a:spcPct val="100000"/>
                        </a:lnSpc>
                        <a:spcBef>
                          <a:spcPct val="0"/>
                        </a:spcBef>
                        <a:spcAft>
                          <a:spcPct val="0"/>
                        </a:spcAft>
                        <a:buClrTx/>
                        <a:buSzPct val="100000"/>
                        <a:buFont typeface="Wingdings" pitchFamily="2" charset="2"/>
                        <a:buNone/>
                        <a:tabLst/>
                      </a:pPr>
                      <a:r>
                        <a:rPr kumimoji="0" lang="en-US" sz="1400" u="none" strike="noStrike" cap="none" normalizeH="0" baseline="0" dirty="0" smtClean="0">
                          <a:ln>
                            <a:noFill/>
                          </a:ln>
                          <a:solidFill>
                            <a:schemeClr val="bg1"/>
                          </a:solidFill>
                          <a:effectLst/>
                        </a:rPr>
                        <a:t>Apixaban</a:t>
                      </a:r>
                      <a:r>
                        <a:rPr kumimoji="0" lang="en-US" sz="1400" u="none" strike="noStrike" cap="none" normalizeH="0" baseline="30000" dirty="0" smtClean="0">
                          <a:ln>
                            <a:noFill/>
                          </a:ln>
                          <a:solidFill>
                            <a:schemeClr val="bg1"/>
                          </a:solidFill>
                          <a:effectLst/>
                        </a:rPr>
                        <a:t>1</a:t>
                      </a:r>
                      <a:endParaRPr kumimoji="0" lang="en-US" sz="1400" b="1" i="0" u="none" strike="noStrike" cap="none" normalizeH="0" baseline="0" dirty="0" smtClean="0">
                        <a:ln>
                          <a:noFill/>
                        </a:ln>
                        <a:solidFill>
                          <a:schemeClr val="bg1"/>
                        </a:solidFill>
                        <a:effectLst/>
                        <a:latin typeface="Arial" pitchFamily="34" charset="0"/>
                        <a:ea typeface="ヒラギノ角ゴ Pro W3"/>
                        <a:cs typeface="ヒラギノ角ゴ Pro W3"/>
                      </a:endParaRPr>
                    </a:p>
                  </a:txBody>
                  <a:tcPr marL="89226" marR="89226" marT="45715" marB="45715" anchor="ctr" horzOverflow="overflow"/>
                </a:tc>
                <a:tc>
                  <a:txBody>
                    <a:bodyPr/>
                    <a:lstStyle/>
                    <a:p>
                      <a:pPr marL="0" marR="0" lvl="0" indent="0" algn="ctr" defTabSz="914400" rtl="0" eaLnBrk="1" fontAlgn="base" latinLnBrk="0" hangingPunct="1">
                        <a:lnSpc>
                          <a:spcPct val="100000"/>
                        </a:lnSpc>
                        <a:spcBef>
                          <a:spcPct val="0"/>
                        </a:spcBef>
                        <a:spcAft>
                          <a:spcPct val="0"/>
                        </a:spcAft>
                        <a:buClrTx/>
                        <a:buSzPct val="100000"/>
                        <a:buFont typeface="Wingdings" pitchFamily="2" charset="2"/>
                        <a:buNone/>
                        <a:tabLst/>
                      </a:pPr>
                      <a:endParaRPr kumimoji="0" lang="en-US" sz="1400" u="none" strike="noStrike" cap="none" normalizeH="0" baseline="0" dirty="0" smtClean="0">
                        <a:ln>
                          <a:noFill/>
                        </a:ln>
                        <a:solidFill>
                          <a:schemeClr val="bg1"/>
                        </a:solidFill>
                        <a:effectLst/>
                      </a:endParaRPr>
                    </a:p>
                    <a:p>
                      <a:pPr marL="0" marR="0" lvl="0" indent="0" algn="ctr" defTabSz="914400" rtl="0" eaLnBrk="1" fontAlgn="base" latinLnBrk="0" hangingPunct="1">
                        <a:lnSpc>
                          <a:spcPct val="100000"/>
                        </a:lnSpc>
                        <a:spcBef>
                          <a:spcPct val="0"/>
                        </a:spcBef>
                        <a:spcAft>
                          <a:spcPct val="0"/>
                        </a:spcAft>
                        <a:buClrTx/>
                        <a:buSzPct val="100000"/>
                        <a:buFont typeface="Wingdings" pitchFamily="2" charset="2"/>
                        <a:buNone/>
                        <a:tabLst/>
                      </a:pPr>
                      <a:r>
                        <a:rPr kumimoji="0" lang="en-US" sz="1400" u="none" strike="noStrike" cap="none" normalizeH="0" baseline="0" dirty="0" smtClean="0">
                          <a:ln>
                            <a:noFill/>
                          </a:ln>
                          <a:solidFill>
                            <a:schemeClr val="bg1"/>
                          </a:solidFill>
                          <a:effectLst/>
                        </a:rPr>
                        <a:t>Rivaroxaban</a:t>
                      </a:r>
                      <a:r>
                        <a:rPr kumimoji="0" lang="en-US" sz="1400" u="none" strike="noStrike" cap="none" normalizeH="0" baseline="30000" dirty="0" smtClean="0">
                          <a:ln>
                            <a:noFill/>
                          </a:ln>
                          <a:solidFill>
                            <a:schemeClr val="bg1"/>
                          </a:solidFill>
                          <a:effectLst/>
                        </a:rPr>
                        <a:t>2</a:t>
                      </a:r>
                    </a:p>
                    <a:p>
                      <a:pPr marL="0" marR="0" lvl="0" indent="0" algn="ctr" defTabSz="914400" rtl="0" eaLnBrk="1" fontAlgn="base" latinLnBrk="0" hangingPunct="1">
                        <a:lnSpc>
                          <a:spcPct val="100000"/>
                        </a:lnSpc>
                        <a:spcBef>
                          <a:spcPct val="0"/>
                        </a:spcBef>
                        <a:spcAft>
                          <a:spcPct val="0"/>
                        </a:spcAft>
                        <a:buClrTx/>
                        <a:buSzPct val="100000"/>
                        <a:buFont typeface="Wingdings" pitchFamily="2" charset="2"/>
                        <a:buNone/>
                        <a:tabLst/>
                      </a:pPr>
                      <a:r>
                        <a:rPr kumimoji="0" lang="en-US" sz="1400" b="1" i="0" u="none" strike="noStrike" cap="none" normalizeH="0" baseline="0" dirty="0" smtClean="0">
                          <a:ln>
                            <a:noFill/>
                          </a:ln>
                          <a:solidFill>
                            <a:schemeClr val="tx1"/>
                          </a:solidFill>
                          <a:effectLst/>
                          <a:latin typeface="Arial" pitchFamily="34" charset="0"/>
                          <a:ea typeface="ヒラギノ角ゴ Pro W3"/>
                          <a:cs typeface="Times New Roman" pitchFamily="18" charset="0"/>
                        </a:rPr>
                        <a:t>15 &amp; 20mg</a:t>
                      </a:r>
                    </a:p>
                  </a:txBody>
                  <a:tcPr marL="89226" marR="89226" marT="45715" marB="45715" anchor="ctr" horzOverflow="overflow"/>
                </a:tc>
                <a:tc>
                  <a:txBody>
                    <a:bodyPr/>
                    <a:lstStyle/>
                    <a:p>
                      <a:pPr marL="0" marR="0" lvl="0" indent="0" algn="ctr" defTabSz="914400" rtl="0" eaLnBrk="1" fontAlgn="base" latinLnBrk="0" hangingPunct="1">
                        <a:lnSpc>
                          <a:spcPct val="100000"/>
                        </a:lnSpc>
                        <a:spcBef>
                          <a:spcPct val="0"/>
                        </a:spcBef>
                        <a:spcAft>
                          <a:spcPct val="0"/>
                        </a:spcAft>
                        <a:buClrTx/>
                        <a:buSzPct val="100000"/>
                        <a:buFont typeface="Wingdings" pitchFamily="2" charset="2"/>
                        <a:buNone/>
                        <a:tabLst/>
                      </a:pPr>
                      <a:r>
                        <a:rPr kumimoji="0" lang="en-US" sz="1400" u="none" strike="noStrike" cap="none" normalizeH="0" baseline="0" dirty="0" smtClean="0">
                          <a:ln>
                            <a:noFill/>
                          </a:ln>
                          <a:solidFill>
                            <a:schemeClr val="bg1"/>
                          </a:solidFill>
                          <a:effectLst/>
                        </a:rPr>
                        <a:t>Dabigatran</a:t>
                      </a:r>
                      <a:r>
                        <a:rPr kumimoji="0" lang="en-US" sz="1400" u="none" strike="noStrike" cap="none" normalizeH="0" baseline="0" dirty="0" smtClean="0">
                          <a:ln>
                            <a:noFill/>
                          </a:ln>
                          <a:solidFill>
                            <a:schemeClr val="tx1"/>
                          </a:solidFill>
                          <a:effectLst/>
                        </a:rPr>
                        <a:t>Dabigatran</a:t>
                      </a:r>
                      <a:r>
                        <a:rPr kumimoji="0" lang="en-US" sz="1400" u="none" strike="noStrike" cap="none" normalizeH="0" baseline="30000" dirty="0" smtClean="0">
                          <a:ln>
                            <a:noFill/>
                          </a:ln>
                          <a:solidFill>
                            <a:schemeClr val="tx1"/>
                          </a:solidFill>
                          <a:effectLst/>
                        </a:rPr>
                        <a:t>3</a:t>
                      </a:r>
                      <a:endParaRPr kumimoji="0" lang="en-US" sz="1400" b="1" i="0" u="none" strike="noStrike" cap="none" normalizeH="0" baseline="30000" dirty="0" smtClean="0">
                        <a:ln>
                          <a:noFill/>
                        </a:ln>
                        <a:solidFill>
                          <a:schemeClr val="tx1"/>
                        </a:solidFill>
                        <a:effectLst/>
                        <a:latin typeface="Arial" pitchFamily="34" charset="0"/>
                        <a:ea typeface="ヒラギノ角ゴ Pro W3"/>
                        <a:cs typeface="Times New Roman" pitchFamily="18" charset="0"/>
                      </a:endParaRPr>
                    </a:p>
                  </a:txBody>
                  <a:tcPr marL="89226" marR="89226" marT="45715" marB="45715" anchor="ctr" horzOverflow="overflow"/>
                </a:tc>
              </a:tr>
              <a:tr h="510173">
                <a:tc>
                  <a:txBody>
                    <a:bodyPr/>
                    <a:lstStyle/>
                    <a:p>
                      <a:pPr marL="0" marR="0" lvl="0" indent="0" algn="l" defTabSz="914400" rtl="0" eaLnBrk="1" fontAlgn="base" latinLnBrk="0" hangingPunct="1">
                        <a:lnSpc>
                          <a:spcPct val="100000"/>
                        </a:lnSpc>
                        <a:spcBef>
                          <a:spcPct val="0"/>
                        </a:spcBef>
                        <a:spcAft>
                          <a:spcPct val="0"/>
                        </a:spcAft>
                        <a:buClrTx/>
                        <a:buSzPct val="100000"/>
                        <a:buFont typeface="Wingdings" pitchFamily="2" charset="2"/>
                        <a:buNone/>
                        <a:tabLst/>
                      </a:pPr>
                      <a:r>
                        <a:rPr kumimoji="0" lang="en-US" sz="1400" u="none" strike="noStrike" cap="none" normalizeH="0" baseline="0" dirty="0" smtClean="0">
                          <a:ln>
                            <a:noFill/>
                          </a:ln>
                          <a:solidFill>
                            <a:schemeClr val="tx1"/>
                          </a:solidFill>
                          <a:effectLst/>
                        </a:rPr>
                        <a:t>Mechanism of action</a:t>
                      </a:r>
                      <a:endParaRPr kumimoji="0" lang="en-US" sz="1400" b="1" i="0" u="none" strike="noStrike" cap="none" normalizeH="0" baseline="0" dirty="0" smtClean="0">
                        <a:ln>
                          <a:noFill/>
                        </a:ln>
                        <a:solidFill>
                          <a:schemeClr val="tx1"/>
                        </a:solidFill>
                        <a:effectLst/>
                        <a:latin typeface="Arial" pitchFamily="34" charset="0"/>
                        <a:ea typeface="ヒラギノ角ゴ Pro W3"/>
                        <a:cs typeface="Times New Roman" pitchFamily="18" charset="0"/>
                      </a:endParaRPr>
                    </a:p>
                  </a:txBody>
                  <a:tcPr marL="89226" marR="89226" marT="45715" marB="45715" anchor="ctr" horzOverflow="overflow"/>
                </a:tc>
                <a:tc>
                  <a:txBody>
                    <a:bodyPr/>
                    <a:lstStyle/>
                    <a:p>
                      <a:pPr marL="0" marR="0" lvl="0" indent="0" algn="ctr" defTabSz="914400" rtl="0" eaLnBrk="1" fontAlgn="base" latinLnBrk="0" hangingPunct="1">
                        <a:lnSpc>
                          <a:spcPct val="100000"/>
                        </a:lnSpc>
                        <a:spcBef>
                          <a:spcPct val="0"/>
                        </a:spcBef>
                        <a:spcAft>
                          <a:spcPct val="0"/>
                        </a:spcAft>
                        <a:buClrTx/>
                        <a:buSzPct val="100000"/>
                        <a:buFont typeface="Wingdings" pitchFamily="2" charset="2"/>
                        <a:buNone/>
                        <a:tabLst/>
                      </a:pPr>
                      <a:r>
                        <a:rPr kumimoji="0" lang="en-US" sz="1400" u="none" strike="noStrike" cap="none" normalizeH="0" baseline="0" dirty="0" smtClean="0">
                          <a:ln>
                            <a:noFill/>
                          </a:ln>
                          <a:solidFill>
                            <a:schemeClr val="tx1"/>
                          </a:solidFill>
                          <a:effectLst/>
                        </a:rPr>
                        <a:t>Direct factor Xa inhibitor</a:t>
                      </a:r>
                      <a:endParaRPr kumimoji="0" lang="en-US" sz="1400" b="0" i="0" u="none" strike="noStrike" cap="none" normalizeH="0" baseline="0" dirty="0" smtClean="0">
                        <a:ln>
                          <a:noFill/>
                        </a:ln>
                        <a:solidFill>
                          <a:schemeClr val="tx1"/>
                        </a:solidFill>
                        <a:effectLst/>
                        <a:latin typeface="Arial" pitchFamily="34" charset="0"/>
                        <a:ea typeface="ヒラギノ角ゴ Pro W3"/>
                        <a:cs typeface="ヒラギノ角ゴ Pro W3"/>
                      </a:endParaRPr>
                    </a:p>
                  </a:txBody>
                  <a:tcPr marL="89226" marR="89226" marT="45715" marB="45715" anchor="ctr" horzOverflow="overflow"/>
                </a:tc>
                <a:tc>
                  <a:txBody>
                    <a:bodyPr/>
                    <a:lstStyle/>
                    <a:p>
                      <a:pPr marL="0" marR="0" lvl="0" indent="0" algn="ctr" defTabSz="914400" rtl="0" eaLnBrk="1" fontAlgn="base" latinLnBrk="0" hangingPunct="1">
                        <a:lnSpc>
                          <a:spcPct val="100000"/>
                        </a:lnSpc>
                        <a:spcBef>
                          <a:spcPct val="0"/>
                        </a:spcBef>
                        <a:spcAft>
                          <a:spcPct val="0"/>
                        </a:spcAft>
                        <a:buClrTx/>
                        <a:buSzPct val="100000"/>
                        <a:buFont typeface="Wingdings" pitchFamily="2" charset="2"/>
                        <a:buNone/>
                        <a:tabLst/>
                      </a:pPr>
                      <a:r>
                        <a:rPr kumimoji="0" lang="en-US" sz="1400" u="none" strike="noStrike" cap="none" normalizeH="0" baseline="0" dirty="0" smtClean="0">
                          <a:ln>
                            <a:noFill/>
                          </a:ln>
                          <a:solidFill>
                            <a:schemeClr val="tx1"/>
                          </a:solidFill>
                          <a:effectLst/>
                        </a:rPr>
                        <a:t>Direct factor Xa inhibitor</a:t>
                      </a:r>
                      <a:endParaRPr kumimoji="0" lang="en-US" sz="1400" b="0" i="0" u="none" strike="noStrike" cap="none" normalizeH="0" baseline="0" dirty="0" smtClean="0">
                        <a:ln>
                          <a:noFill/>
                        </a:ln>
                        <a:solidFill>
                          <a:schemeClr val="tx1"/>
                        </a:solidFill>
                        <a:effectLst/>
                        <a:latin typeface="Arial" pitchFamily="34" charset="0"/>
                        <a:ea typeface="ヒラギノ角ゴ Pro W3"/>
                        <a:cs typeface="Times New Roman" pitchFamily="18" charset="0"/>
                      </a:endParaRPr>
                    </a:p>
                  </a:txBody>
                  <a:tcPr marL="89226" marR="89226" marT="45715" marB="45715" anchor="ctr" horzOverflow="overflow"/>
                </a:tc>
                <a:tc>
                  <a:txBody>
                    <a:bodyPr/>
                    <a:lstStyle/>
                    <a:p>
                      <a:pPr marL="0" marR="0" lvl="0" indent="0" algn="ctr" defTabSz="914400" rtl="0" eaLnBrk="1" fontAlgn="base" latinLnBrk="0" hangingPunct="1">
                        <a:lnSpc>
                          <a:spcPct val="100000"/>
                        </a:lnSpc>
                        <a:spcBef>
                          <a:spcPct val="0"/>
                        </a:spcBef>
                        <a:spcAft>
                          <a:spcPct val="0"/>
                        </a:spcAft>
                        <a:buClrTx/>
                        <a:buSzPct val="100000"/>
                        <a:buFont typeface="Wingdings" pitchFamily="2" charset="2"/>
                        <a:buNone/>
                        <a:tabLst/>
                      </a:pPr>
                      <a:r>
                        <a:rPr kumimoji="0" lang="en-US" sz="1400" u="none" strike="noStrike" cap="none" normalizeH="0" baseline="0" dirty="0" smtClean="0">
                          <a:ln>
                            <a:noFill/>
                          </a:ln>
                          <a:solidFill>
                            <a:schemeClr val="tx1"/>
                          </a:solidFill>
                          <a:effectLst/>
                        </a:rPr>
                        <a:t>Direct thrombin inhibitor</a:t>
                      </a:r>
                      <a:endParaRPr kumimoji="0" lang="en-US" sz="1400" b="0" i="0" u="none" strike="noStrike" cap="none" normalizeH="0" baseline="0" dirty="0" smtClean="0">
                        <a:ln>
                          <a:noFill/>
                        </a:ln>
                        <a:solidFill>
                          <a:schemeClr val="tx1"/>
                        </a:solidFill>
                        <a:effectLst/>
                        <a:latin typeface="Arial" pitchFamily="34" charset="0"/>
                        <a:ea typeface="ヒラギノ角ゴ Pro W3"/>
                        <a:cs typeface="ヒラギノ角ゴ Pro W3"/>
                      </a:endParaRPr>
                    </a:p>
                  </a:txBody>
                  <a:tcPr marL="89226" marR="89226" marT="45715" marB="45715" anchor="ctr" horzOverflow="overflow"/>
                </a:tc>
              </a:tr>
              <a:tr h="365718">
                <a:tc>
                  <a:txBody>
                    <a:bodyPr/>
                    <a:lstStyle/>
                    <a:p>
                      <a:pPr marL="0" marR="0" lvl="0" indent="0" algn="l" defTabSz="914400" rtl="0" eaLnBrk="1" fontAlgn="base" latinLnBrk="0" hangingPunct="1">
                        <a:lnSpc>
                          <a:spcPct val="100000"/>
                        </a:lnSpc>
                        <a:spcBef>
                          <a:spcPct val="0"/>
                        </a:spcBef>
                        <a:spcAft>
                          <a:spcPct val="0"/>
                        </a:spcAft>
                        <a:buClrTx/>
                        <a:buSzPct val="100000"/>
                        <a:buFont typeface="Wingdings" pitchFamily="2" charset="2"/>
                        <a:buNone/>
                        <a:tabLst/>
                      </a:pPr>
                      <a:r>
                        <a:rPr kumimoji="0" lang="en-US" sz="1400" u="none" strike="noStrike" cap="none" normalizeH="0" baseline="0" dirty="0" smtClean="0">
                          <a:ln>
                            <a:noFill/>
                          </a:ln>
                          <a:solidFill>
                            <a:schemeClr val="tx1"/>
                          </a:solidFill>
                          <a:effectLst/>
                        </a:rPr>
                        <a:t>Oral bioavailability</a:t>
                      </a:r>
                      <a:endParaRPr kumimoji="0" lang="en-US" sz="1400" b="1" i="0" u="none" strike="noStrike" cap="none" normalizeH="0" baseline="0" dirty="0" smtClean="0">
                        <a:ln>
                          <a:noFill/>
                        </a:ln>
                        <a:solidFill>
                          <a:schemeClr val="tx1"/>
                        </a:solidFill>
                        <a:effectLst/>
                        <a:latin typeface="Arial" pitchFamily="34" charset="0"/>
                        <a:ea typeface="ヒラギノ角ゴ Pro W3"/>
                        <a:cs typeface="Times New Roman" pitchFamily="18" charset="0"/>
                      </a:endParaRPr>
                    </a:p>
                  </a:txBody>
                  <a:tcPr marL="89226" marR="89226" marT="45715" marB="45715" anchor="ctr" horzOverflow="overflow"/>
                </a:tc>
                <a:tc>
                  <a:txBody>
                    <a:bodyPr/>
                    <a:lstStyle/>
                    <a:p>
                      <a:pPr marL="0" marR="0" lvl="0" indent="0" algn="ctr" defTabSz="914400" rtl="0" eaLnBrk="1" fontAlgn="base" latinLnBrk="0" hangingPunct="1">
                        <a:lnSpc>
                          <a:spcPct val="100000"/>
                        </a:lnSpc>
                        <a:spcBef>
                          <a:spcPct val="0"/>
                        </a:spcBef>
                        <a:spcAft>
                          <a:spcPct val="0"/>
                        </a:spcAft>
                        <a:buClrTx/>
                        <a:buSzPct val="100000"/>
                        <a:buFont typeface="Wingdings" pitchFamily="2" charset="2"/>
                        <a:buNone/>
                        <a:tabLst/>
                      </a:pPr>
                      <a:r>
                        <a:rPr kumimoji="0" lang="en-US" sz="1400" u="none" strike="noStrike" cap="none" normalizeH="0" baseline="0" dirty="0" smtClean="0">
                          <a:ln>
                            <a:noFill/>
                          </a:ln>
                          <a:solidFill>
                            <a:schemeClr val="tx1"/>
                          </a:solidFill>
                          <a:effectLst/>
                        </a:rPr>
                        <a:t>~50%</a:t>
                      </a:r>
                      <a:endParaRPr kumimoji="0" lang="en-US" sz="1400" b="0" i="0" u="none" strike="noStrike" cap="none" normalizeH="0" baseline="0" dirty="0" smtClean="0">
                        <a:ln>
                          <a:noFill/>
                        </a:ln>
                        <a:solidFill>
                          <a:schemeClr val="tx1"/>
                        </a:solidFill>
                        <a:effectLst/>
                        <a:latin typeface="Arial" pitchFamily="34" charset="0"/>
                        <a:ea typeface="ヒラギノ角ゴ Pro W3"/>
                        <a:cs typeface="ヒラギノ角ゴ Pro W3"/>
                      </a:endParaRPr>
                    </a:p>
                  </a:txBody>
                  <a:tcPr marL="89226" marR="89226" marT="45715" marB="45715" anchor="ctr" horzOverflow="overflow"/>
                </a:tc>
                <a:tc>
                  <a:txBody>
                    <a:bodyPr/>
                    <a:lstStyle/>
                    <a:p>
                      <a:pPr marL="0" marR="0" lvl="0" indent="0" algn="ctr" defTabSz="914400" rtl="0" eaLnBrk="1" fontAlgn="base" latinLnBrk="0" hangingPunct="1">
                        <a:lnSpc>
                          <a:spcPct val="100000"/>
                        </a:lnSpc>
                        <a:spcBef>
                          <a:spcPct val="0"/>
                        </a:spcBef>
                        <a:spcAft>
                          <a:spcPct val="0"/>
                        </a:spcAft>
                        <a:buClrTx/>
                        <a:buSzPct val="100000"/>
                        <a:buFont typeface="Wingdings" pitchFamily="2" charset="2"/>
                        <a:buNone/>
                        <a:tabLst/>
                      </a:pPr>
                      <a:r>
                        <a:rPr kumimoji="0" lang="en-US" sz="1400" u="none" strike="noStrike" cap="none" normalizeH="0" baseline="0" dirty="0" smtClean="0">
                          <a:ln>
                            <a:noFill/>
                          </a:ln>
                          <a:solidFill>
                            <a:schemeClr val="tx1"/>
                          </a:solidFill>
                          <a:effectLst/>
                        </a:rPr>
                        <a:t>80–100% with food</a:t>
                      </a:r>
                      <a:endParaRPr kumimoji="0" lang="en-US" sz="1400" b="0" i="0" u="none" strike="noStrike" cap="none" normalizeH="0" baseline="0" dirty="0" smtClean="0">
                        <a:ln>
                          <a:noFill/>
                        </a:ln>
                        <a:solidFill>
                          <a:schemeClr val="tx1"/>
                        </a:solidFill>
                        <a:effectLst/>
                        <a:latin typeface="Arial" pitchFamily="34" charset="0"/>
                        <a:ea typeface="ヒラギノ角ゴ Pro W3"/>
                        <a:cs typeface="Times New Roman" pitchFamily="18" charset="0"/>
                      </a:endParaRPr>
                    </a:p>
                  </a:txBody>
                  <a:tcPr marL="89226" marR="89226" marT="45715" marB="45715" anchor="ctr" horzOverflow="overflow"/>
                </a:tc>
                <a:tc>
                  <a:txBody>
                    <a:bodyPr/>
                    <a:lstStyle/>
                    <a:p>
                      <a:pPr marL="0" marR="0" lvl="0" indent="0" algn="ctr" defTabSz="914400" rtl="0" eaLnBrk="1" fontAlgn="base" latinLnBrk="0" hangingPunct="1">
                        <a:lnSpc>
                          <a:spcPct val="100000"/>
                        </a:lnSpc>
                        <a:spcBef>
                          <a:spcPct val="0"/>
                        </a:spcBef>
                        <a:spcAft>
                          <a:spcPct val="0"/>
                        </a:spcAft>
                        <a:buClrTx/>
                        <a:buSzPct val="100000"/>
                        <a:buFont typeface="Wingdings" pitchFamily="2" charset="2"/>
                        <a:buNone/>
                        <a:tabLst/>
                      </a:pPr>
                      <a:r>
                        <a:rPr kumimoji="0" lang="en-US" sz="1400" u="none" strike="noStrike" cap="none" normalizeH="0" baseline="0" dirty="0" smtClean="0">
                          <a:ln>
                            <a:noFill/>
                          </a:ln>
                          <a:solidFill>
                            <a:schemeClr val="tx1"/>
                          </a:solidFill>
                          <a:effectLst/>
                        </a:rPr>
                        <a:t>~6.5%</a:t>
                      </a:r>
                      <a:endParaRPr kumimoji="0" lang="en-US" sz="1400" b="0" i="0" u="none" strike="noStrike" cap="none" normalizeH="0" baseline="0" dirty="0" smtClean="0">
                        <a:ln>
                          <a:noFill/>
                        </a:ln>
                        <a:solidFill>
                          <a:schemeClr val="tx1"/>
                        </a:solidFill>
                        <a:effectLst/>
                        <a:latin typeface="Arial" pitchFamily="34" charset="0"/>
                        <a:ea typeface="ヒラギノ角ゴ Pro W3"/>
                        <a:cs typeface="Times New Roman" pitchFamily="18" charset="0"/>
                      </a:endParaRPr>
                    </a:p>
                  </a:txBody>
                  <a:tcPr marL="89226" marR="89226" marT="45715" marB="45715" anchor="ctr" horzOverflow="overflow"/>
                </a:tc>
              </a:tr>
              <a:tr h="365718">
                <a:tc>
                  <a:txBody>
                    <a:bodyPr/>
                    <a:lstStyle/>
                    <a:p>
                      <a:pPr marL="0" marR="0" lvl="0" indent="0" algn="l" defTabSz="914400" rtl="0" eaLnBrk="1" fontAlgn="base" latinLnBrk="0" hangingPunct="1">
                        <a:lnSpc>
                          <a:spcPct val="100000"/>
                        </a:lnSpc>
                        <a:spcBef>
                          <a:spcPct val="0"/>
                        </a:spcBef>
                        <a:spcAft>
                          <a:spcPct val="0"/>
                        </a:spcAft>
                        <a:buClrTx/>
                        <a:buSzPct val="100000"/>
                        <a:buFont typeface="Wingdings" pitchFamily="2" charset="2"/>
                        <a:buNone/>
                        <a:tabLst/>
                      </a:pPr>
                      <a:r>
                        <a:rPr kumimoji="0" lang="en-US" sz="1400" u="none" strike="noStrike" cap="none" normalizeH="0" baseline="0" dirty="0" smtClean="0">
                          <a:ln>
                            <a:noFill/>
                          </a:ln>
                          <a:solidFill>
                            <a:schemeClr val="tx1"/>
                          </a:solidFill>
                          <a:effectLst/>
                        </a:rPr>
                        <a:t>Pro-drug</a:t>
                      </a:r>
                      <a:endParaRPr kumimoji="0" lang="en-US" sz="1400" b="1" i="0" u="none" strike="noStrike" cap="none" normalizeH="0" baseline="0" dirty="0" smtClean="0">
                        <a:ln>
                          <a:noFill/>
                        </a:ln>
                        <a:solidFill>
                          <a:schemeClr val="tx1"/>
                        </a:solidFill>
                        <a:effectLst/>
                        <a:latin typeface="Arial" pitchFamily="34" charset="0"/>
                        <a:ea typeface="ヒラギノ角ゴ Pro W3"/>
                        <a:cs typeface="Times New Roman" pitchFamily="18" charset="0"/>
                      </a:endParaRPr>
                    </a:p>
                  </a:txBody>
                  <a:tcPr marL="89226" marR="89226" marT="45715" marB="45715" anchor="ctr" horzOverflow="overflow"/>
                </a:tc>
                <a:tc>
                  <a:txBody>
                    <a:bodyPr/>
                    <a:lstStyle/>
                    <a:p>
                      <a:pPr marL="0" marR="0" lvl="0" indent="0" algn="ctr" defTabSz="914400" rtl="0" eaLnBrk="1" fontAlgn="base" latinLnBrk="0" hangingPunct="1">
                        <a:lnSpc>
                          <a:spcPct val="90000"/>
                        </a:lnSpc>
                        <a:spcBef>
                          <a:spcPct val="30000"/>
                        </a:spcBef>
                        <a:spcAft>
                          <a:spcPct val="0"/>
                        </a:spcAft>
                        <a:buClr>
                          <a:schemeClr val="tx2"/>
                        </a:buClr>
                        <a:buSzPct val="100000"/>
                        <a:buFont typeface="Wingdings" pitchFamily="2" charset="2"/>
                        <a:buNone/>
                        <a:tabLst/>
                      </a:pPr>
                      <a:r>
                        <a:rPr kumimoji="0" lang="en-US" sz="1400" u="none" strike="noStrike" cap="none" normalizeH="0" baseline="0" dirty="0" smtClean="0">
                          <a:ln>
                            <a:noFill/>
                          </a:ln>
                          <a:solidFill>
                            <a:schemeClr val="tx1"/>
                          </a:solidFill>
                          <a:effectLst/>
                        </a:rPr>
                        <a:t>No</a:t>
                      </a:r>
                      <a:endParaRPr kumimoji="0" lang="en-US" sz="1400" b="0" i="0" u="none" strike="noStrike" cap="none" normalizeH="0" baseline="0" dirty="0" smtClean="0">
                        <a:ln>
                          <a:noFill/>
                        </a:ln>
                        <a:solidFill>
                          <a:schemeClr val="tx1"/>
                        </a:solidFill>
                        <a:effectLst/>
                        <a:latin typeface="Arial" pitchFamily="34" charset="0"/>
                        <a:ea typeface="ヒラギノ角ゴ Pro W3"/>
                        <a:cs typeface="ヒラギノ角ゴ Pro W3"/>
                      </a:endParaRPr>
                    </a:p>
                  </a:txBody>
                  <a:tcPr marL="89226" marR="89226" marT="45715" marB="45715" anchor="ctr" horzOverflow="overflow"/>
                </a:tc>
                <a:tc>
                  <a:txBody>
                    <a:bodyPr/>
                    <a:lstStyle/>
                    <a:p>
                      <a:pPr marL="0" marR="0" lvl="0" indent="0" algn="ctr" defTabSz="914400" rtl="0" eaLnBrk="1" fontAlgn="base" latinLnBrk="0" hangingPunct="1">
                        <a:lnSpc>
                          <a:spcPct val="100000"/>
                        </a:lnSpc>
                        <a:spcBef>
                          <a:spcPct val="0"/>
                        </a:spcBef>
                        <a:spcAft>
                          <a:spcPct val="0"/>
                        </a:spcAft>
                        <a:buClrTx/>
                        <a:buSzPct val="100000"/>
                        <a:buFont typeface="Wingdings" pitchFamily="2" charset="2"/>
                        <a:buNone/>
                        <a:tabLst/>
                      </a:pPr>
                      <a:r>
                        <a:rPr kumimoji="0" lang="en-US" sz="1400" u="none" strike="noStrike" cap="none" normalizeH="0" baseline="0" dirty="0" smtClean="0">
                          <a:ln>
                            <a:noFill/>
                          </a:ln>
                          <a:solidFill>
                            <a:schemeClr val="tx1"/>
                          </a:solidFill>
                          <a:effectLst/>
                        </a:rPr>
                        <a:t>No</a:t>
                      </a:r>
                      <a:endParaRPr kumimoji="0" lang="en-US" sz="1400" b="0" i="0" u="none" strike="noStrike" cap="none" normalizeH="0" baseline="0" dirty="0" smtClean="0">
                        <a:ln>
                          <a:noFill/>
                        </a:ln>
                        <a:solidFill>
                          <a:schemeClr val="tx1"/>
                        </a:solidFill>
                        <a:effectLst/>
                        <a:latin typeface="Arial" pitchFamily="34" charset="0"/>
                        <a:ea typeface="ヒラギノ角ゴ Pro W3"/>
                        <a:cs typeface="Times New Roman" pitchFamily="18" charset="0"/>
                      </a:endParaRPr>
                    </a:p>
                  </a:txBody>
                  <a:tcPr marL="89226" marR="89226" marT="45715" marB="45715" anchor="ctr" horzOverflow="overflow"/>
                </a:tc>
                <a:tc>
                  <a:txBody>
                    <a:bodyPr/>
                    <a:lstStyle/>
                    <a:p>
                      <a:pPr marL="0" marR="0" lvl="0" indent="0" algn="ctr" defTabSz="914400" rtl="0" eaLnBrk="1" fontAlgn="base" latinLnBrk="0" hangingPunct="1">
                        <a:lnSpc>
                          <a:spcPct val="100000"/>
                        </a:lnSpc>
                        <a:spcBef>
                          <a:spcPct val="0"/>
                        </a:spcBef>
                        <a:spcAft>
                          <a:spcPct val="0"/>
                        </a:spcAft>
                        <a:buClrTx/>
                        <a:buSzPct val="100000"/>
                        <a:buFont typeface="Wingdings" pitchFamily="2" charset="2"/>
                        <a:buNone/>
                        <a:tabLst/>
                      </a:pPr>
                      <a:r>
                        <a:rPr kumimoji="0" lang="en-US" sz="1400" u="none" strike="noStrike" cap="none" normalizeH="0" baseline="0" dirty="0" smtClean="0">
                          <a:ln>
                            <a:noFill/>
                          </a:ln>
                          <a:solidFill>
                            <a:schemeClr val="tx1"/>
                          </a:solidFill>
                          <a:effectLst/>
                        </a:rPr>
                        <a:t>Yes</a:t>
                      </a:r>
                      <a:endParaRPr kumimoji="0" lang="en-US" sz="1400" b="0" i="0" u="none" strike="noStrike" cap="none" normalizeH="0" baseline="0" dirty="0" smtClean="0">
                        <a:ln>
                          <a:noFill/>
                        </a:ln>
                        <a:solidFill>
                          <a:schemeClr val="tx1"/>
                        </a:solidFill>
                        <a:effectLst/>
                        <a:latin typeface="Arial" pitchFamily="34" charset="0"/>
                        <a:ea typeface="ヒラギノ角ゴ Pro W3"/>
                        <a:cs typeface="Times New Roman" pitchFamily="18" charset="0"/>
                      </a:endParaRPr>
                    </a:p>
                  </a:txBody>
                  <a:tcPr marL="89226" marR="89226" marT="45715" marB="45715" anchor="ctr" horzOverflow="overflow"/>
                </a:tc>
              </a:tr>
              <a:tr h="720252">
                <a:tc>
                  <a:txBody>
                    <a:bodyPr/>
                    <a:lstStyle/>
                    <a:p>
                      <a:pPr marL="0" marR="0" lvl="0" indent="0" algn="l" defTabSz="914400" rtl="0" eaLnBrk="1" fontAlgn="base" latinLnBrk="0" hangingPunct="1">
                        <a:lnSpc>
                          <a:spcPct val="100000"/>
                        </a:lnSpc>
                        <a:spcBef>
                          <a:spcPct val="0"/>
                        </a:spcBef>
                        <a:spcAft>
                          <a:spcPct val="0"/>
                        </a:spcAft>
                        <a:buClrTx/>
                        <a:buSzPct val="100000"/>
                        <a:buFont typeface="Wingdings" pitchFamily="2" charset="2"/>
                        <a:buNone/>
                        <a:tabLst/>
                      </a:pPr>
                      <a:r>
                        <a:rPr kumimoji="0" lang="en-US" sz="1400" u="none" strike="noStrike" cap="none" normalizeH="0" baseline="0" dirty="0" smtClean="0">
                          <a:ln>
                            <a:noFill/>
                          </a:ln>
                          <a:solidFill>
                            <a:schemeClr val="tx1"/>
                          </a:solidFill>
                          <a:effectLst/>
                        </a:rPr>
                        <a:t>Food effect on bioavailability</a:t>
                      </a:r>
                      <a:endParaRPr kumimoji="0" lang="en-US" sz="1400" b="1" i="0" u="none" strike="noStrike" cap="none" normalizeH="0" baseline="0" dirty="0" smtClean="0">
                        <a:ln>
                          <a:noFill/>
                        </a:ln>
                        <a:solidFill>
                          <a:schemeClr val="tx1"/>
                        </a:solidFill>
                        <a:effectLst/>
                        <a:latin typeface="Arial" pitchFamily="34" charset="0"/>
                        <a:ea typeface="ヒラギノ角ゴ Pro W3"/>
                        <a:cs typeface="Times New Roman" pitchFamily="18" charset="0"/>
                      </a:endParaRPr>
                    </a:p>
                  </a:txBody>
                  <a:tcPr marL="89226" marR="89226" marT="45715" marB="45715" anchor="ctr" horzOverflow="overflow"/>
                </a:tc>
                <a:tc>
                  <a:txBody>
                    <a:bodyPr/>
                    <a:lstStyle/>
                    <a:p>
                      <a:pPr marL="0" marR="0" lvl="0" indent="0" algn="ctr" defTabSz="914400" rtl="0" eaLnBrk="1" fontAlgn="base" latinLnBrk="0" hangingPunct="1">
                        <a:lnSpc>
                          <a:spcPct val="100000"/>
                        </a:lnSpc>
                        <a:spcBef>
                          <a:spcPct val="0"/>
                        </a:spcBef>
                        <a:spcAft>
                          <a:spcPct val="0"/>
                        </a:spcAft>
                        <a:buClrTx/>
                        <a:buSzPct val="100000"/>
                        <a:buFont typeface="Wingdings" pitchFamily="2" charset="2"/>
                        <a:buNone/>
                        <a:tabLst/>
                      </a:pPr>
                      <a:r>
                        <a:rPr kumimoji="0" lang="en-US" sz="1400" u="none" strike="noStrike" cap="none" normalizeH="0" baseline="0" dirty="0" smtClean="0">
                          <a:ln>
                            <a:noFill/>
                          </a:ln>
                          <a:solidFill>
                            <a:schemeClr val="tx1"/>
                          </a:solidFill>
                          <a:effectLst/>
                        </a:rPr>
                        <a:t>No</a:t>
                      </a:r>
                      <a:endParaRPr kumimoji="0" lang="en-US" sz="1400" b="0" i="0" u="none" strike="noStrike" cap="none" normalizeH="0" baseline="0" dirty="0" smtClean="0">
                        <a:ln>
                          <a:noFill/>
                        </a:ln>
                        <a:solidFill>
                          <a:schemeClr val="tx1"/>
                        </a:solidFill>
                        <a:effectLst/>
                        <a:latin typeface="Arial" pitchFamily="34" charset="0"/>
                        <a:ea typeface="ヒラギノ角ゴ Pro W3"/>
                        <a:cs typeface="ヒラギノ角ゴ Pro W3"/>
                      </a:endParaRPr>
                    </a:p>
                  </a:txBody>
                  <a:tcPr marL="89226" marR="89226" marT="45715" marB="45715" anchor="ctr" horzOverflow="overflow"/>
                </a:tc>
                <a:tc>
                  <a:txBody>
                    <a:bodyPr/>
                    <a:lstStyle/>
                    <a:p>
                      <a:pPr marL="0" marR="0" lvl="0" indent="0" algn="ctr" defTabSz="914400" rtl="0" eaLnBrk="1" fontAlgn="base" latinLnBrk="0" hangingPunct="1">
                        <a:lnSpc>
                          <a:spcPct val="100000"/>
                        </a:lnSpc>
                        <a:spcBef>
                          <a:spcPct val="0"/>
                        </a:spcBef>
                        <a:spcAft>
                          <a:spcPct val="0"/>
                        </a:spcAft>
                        <a:buClrTx/>
                        <a:buSzPct val="100000"/>
                        <a:buFont typeface="Wingdings" pitchFamily="2" charset="2"/>
                        <a:buNone/>
                        <a:tabLst/>
                      </a:pPr>
                      <a:r>
                        <a:rPr kumimoji="0" lang="en-US" sz="1400" u="none" strike="noStrike" kern="1200" cap="none" normalizeH="0" baseline="0" dirty="0" smtClean="0">
                          <a:ln>
                            <a:noFill/>
                          </a:ln>
                          <a:solidFill>
                            <a:schemeClr val="tx1"/>
                          </a:solidFill>
                          <a:effectLst/>
                        </a:rPr>
                        <a:t>Yes</a:t>
                      </a:r>
                    </a:p>
                    <a:p>
                      <a:pPr marL="0" marR="0" lvl="0" indent="0" algn="ctr" defTabSz="914400" rtl="0" eaLnBrk="1" fontAlgn="base" latinLnBrk="0" hangingPunct="1">
                        <a:lnSpc>
                          <a:spcPct val="100000"/>
                        </a:lnSpc>
                        <a:spcBef>
                          <a:spcPct val="0"/>
                        </a:spcBef>
                        <a:spcAft>
                          <a:spcPct val="0"/>
                        </a:spcAft>
                        <a:buClrTx/>
                        <a:buSzPct val="100000"/>
                        <a:buFont typeface="Wingdings" pitchFamily="2" charset="2"/>
                        <a:buNone/>
                        <a:tabLst/>
                      </a:pPr>
                      <a:r>
                        <a:rPr kumimoji="0" lang="en-US" sz="1400" u="none" strike="noStrike" kern="1200" cap="none" normalizeH="0" baseline="0" dirty="0" smtClean="0">
                          <a:ln>
                            <a:noFill/>
                          </a:ln>
                          <a:solidFill>
                            <a:schemeClr val="tx1"/>
                          </a:solidFill>
                          <a:effectLst/>
                        </a:rPr>
                        <a:t> (20 mg and </a:t>
                      </a:r>
                      <a:r>
                        <a:rPr kumimoji="0" lang="en-GB" sz="1400" u="none" strike="noStrike" kern="1200" cap="none" normalizeH="0" baseline="0" dirty="0" smtClean="0">
                          <a:ln>
                            <a:noFill/>
                          </a:ln>
                          <a:solidFill>
                            <a:schemeClr val="tx1"/>
                          </a:solidFill>
                          <a:effectLst/>
                        </a:rPr>
                        <a:t>15 mg  doses taken with food)</a:t>
                      </a:r>
                      <a:endParaRPr kumimoji="0" lang="en-US" sz="1400" b="0" i="0" u="none" strike="noStrike" kern="1200" cap="none" normalizeH="0" baseline="0" dirty="0" smtClean="0">
                        <a:ln>
                          <a:noFill/>
                        </a:ln>
                        <a:solidFill>
                          <a:schemeClr val="tx1"/>
                        </a:solidFill>
                        <a:effectLst/>
                        <a:latin typeface="Arial" pitchFamily="34" charset="0"/>
                        <a:ea typeface="ヒラギノ角ゴ Pro W3"/>
                        <a:cs typeface="Times New Roman" pitchFamily="18" charset="0"/>
                      </a:endParaRPr>
                    </a:p>
                  </a:txBody>
                  <a:tcPr marL="89226" marR="89226" marT="45715" marB="45715" anchor="ctr" horzOverflow="overflow"/>
                </a:tc>
                <a:tc>
                  <a:txBody>
                    <a:bodyPr/>
                    <a:lstStyle/>
                    <a:p>
                      <a:pPr marL="0" marR="0" lvl="0" indent="0" algn="ctr" defTabSz="914400" rtl="0" eaLnBrk="1" fontAlgn="base" latinLnBrk="0" hangingPunct="1">
                        <a:lnSpc>
                          <a:spcPct val="100000"/>
                        </a:lnSpc>
                        <a:spcBef>
                          <a:spcPct val="0"/>
                        </a:spcBef>
                        <a:spcAft>
                          <a:spcPct val="0"/>
                        </a:spcAft>
                        <a:buClrTx/>
                        <a:buSzPct val="100000"/>
                        <a:buFont typeface="Wingdings" pitchFamily="2" charset="2"/>
                        <a:buNone/>
                        <a:tabLst/>
                      </a:pPr>
                      <a:r>
                        <a:rPr kumimoji="0" lang="en-US" sz="1400" u="none" strike="noStrike" cap="none" normalizeH="0" baseline="0" dirty="0" smtClean="0">
                          <a:ln>
                            <a:noFill/>
                          </a:ln>
                          <a:solidFill>
                            <a:schemeClr val="tx1"/>
                          </a:solidFill>
                          <a:effectLst/>
                        </a:rPr>
                        <a:t>No</a:t>
                      </a:r>
                      <a:endParaRPr kumimoji="0" lang="en-US" sz="1400" b="0" i="0" u="none" strike="noStrike" cap="none" normalizeH="0" baseline="0" dirty="0" smtClean="0">
                        <a:ln>
                          <a:noFill/>
                        </a:ln>
                        <a:solidFill>
                          <a:schemeClr val="tx1"/>
                        </a:solidFill>
                        <a:effectLst/>
                        <a:latin typeface="Arial" pitchFamily="34" charset="0"/>
                        <a:ea typeface="ヒラギノ角ゴ Pro W3"/>
                        <a:cs typeface="Times New Roman" pitchFamily="18" charset="0"/>
                      </a:endParaRPr>
                    </a:p>
                  </a:txBody>
                  <a:tcPr marL="89226" marR="89226" marT="45715" marB="45715" anchor="ctr" horzOverflow="overflow"/>
                </a:tc>
              </a:tr>
              <a:tr h="365718">
                <a:tc>
                  <a:txBody>
                    <a:bodyPr/>
                    <a:lstStyle/>
                    <a:p>
                      <a:pPr marL="0" marR="0" lvl="0" indent="0" algn="l" defTabSz="914400" rtl="0" eaLnBrk="1" fontAlgn="base" latinLnBrk="0" hangingPunct="1">
                        <a:lnSpc>
                          <a:spcPct val="100000"/>
                        </a:lnSpc>
                        <a:spcBef>
                          <a:spcPct val="0"/>
                        </a:spcBef>
                        <a:spcAft>
                          <a:spcPct val="0"/>
                        </a:spcAft>
                        <a:buClrTx/>
                        <a:buSzPct val="100000"/>
                        <a:buFont typeface="Wingdings" pitchFamily="2" charset="2"/>
                        <a:buNone/>
                        <a:tabLst/>
                      </a:pPr>
                      <a:r>
                        <a:rPr kumimoji="0" lang="en-US" sz="1400" u="none" strike="noStrike" cap="none" normalizeH="0" baseline="0" dirty="0" smtClean="0">
                          <a:ln>
                            <a:noFill/>
                          </a:ln>
                          <a:solidFill>
                            <a:schemeClr val="tx1"/>
                          </a:solidFill>
                          <a:effectLst/>
                        </a:rPr>
                        <a:t>Renal clearance</a:t>
                      </a:r>
                      <a:endParaRPr kumimoji="0" lang="en-US" sz="1400" b="1" i="0" u="none" strike="noStrike" cap="none" normalizeH="0" baseline="0" dirty="0" smtClean="0">
                        <a:ln>
                          <a:noFill/>
                        </a:ln>
                        <a:solidFill>
                          <a:schemeClr val="tx1"/>
                        </a:solidFill>
                        <a:effectLst/>
                        <a:latin typeface="Arial" pitchFamily="34" charset="0"/>
                        <a:ea typeface="ヒラギノ角ゴ Pro W3"/>
                        <a:cs typeface="Times New Roman" pitchFamily="18" charset="0"/>
                      </a:endParaRPr>
                    </a:p>
                  </a:txBody>
                  <a:tcPr marL="89226" marR="89226" marT="45715" marB="45715" anchor="ctr" horzOverflow="overflow"/>
                </a:tc>
                <a:tc>
                  <a:txBody>
                    <a:bodyPr/>
                    <a:lstStyle/>
                    <a:p>
                      <a:pPr marL="0" marR="0" lvl="0" indent="0" algn="ctr" defTabSz="914400" rtl="0" eaLnBrk="1" fontAlgn="base" latinLnBrk="0" hangingPunct="1">
                        <a:lnSpc>
                          <a:spcPct val="100000"/>
                        </a:lnSpc>
                        <a:spcBef>
                          <a:spcPct val="0"/>
                        </a:spcBef>
                        <a:spcAft>
                          <a:spcPct val="0"/>
                        </a:spcAft>
                        <a:buClrTx/>
                        <a:buSzPct val="100000"/>
                        <a:buFont typeface="Wingdings" pitchFamily="2" charset="2"/>
                        <a:buNone/>
                        <a:tabLst/>
                      </a:pPr>
                      <a:r>
                        <a:rPr kumimoji="0" lang="en-US" sz="1400" u="none" strike="noStrike" cap="none" normalizeH="0" baseline="0" dirty="0" smtClean="0">
                          <a:ln>
                            <a:noFill/>
                          </a:ln>
                          <a:solidFill>
                            <a:schemeClr val="tx1"/>
                          </a:solidFill>
                          <a:effectLst/>
                        </a:rPr>
                        <a:t>~27%</a:t>
                      </a:r>
                      <a:endParaRPr kumimoji="0" lang="en-US" sz="1400" b="0" i="0" u="none" strike="noStrike" cap="none" normalizeH="0" baseline="0" dirty="0" smtClean="0">
                        <a:ln>
                          <a:noFill/>
                        </a:ln>
                        <a:solidFill>
                          <a:schemeClr val="tx1"/>
                        </a:solidFill>
                        <a:effectLst/>
                        <a:latin typeface="Arial" pitchFamily="34" charset="0"/>
                        <a:ea typeface="ヒラギノ角ゴ Pro W3"/>
                        <a:cs typeface="ヒラギノ角ゴ Pro W3"/>
                      </a:endParaRPr>
                    </a:p>
                  </a:txBody>
                  <a:tcPr marL="89226" marR="89226" marT="45715" marB="45715" anchor="ctr" horzOverflow="overflow"/>
                </a:tc>
                <a:tc>
                  <a:txBody>
                    <a:bodyPr/>
                    <a:lstStyle/>
                    <a:p>
                      <a:pPr marL="0" marR="0" lvl="0" indent="0" algn="ctr" defTabSz="914400" rtl="0" eaLnBrk="1" fontAlgn="base" latinLnBrk="0" hangingPunct="1">
                        <a:lnSpc>
                          <a:spcPct val="100000"/>
                        </a:lnSpc>
                        <a:spcBef>
                          <a:spcPct val="0"/>
                        </a:spcBef>
                        <a:spcAft>
                          <a:spcPct val="0"/>
                        </a:spcAft>
                        <a:buClrTx/>
                        <a:buSzPct val="100000"/>
                        <a:buFont typeface="Wingdings" pitchFamily="2" charset="2"/>
                        <a:buNone/>
                        <a:tabLst/>
                      </a:pPr>
                      <a:r>
                        <a:rPr kumimoji="0" lang="en-US" sz="1400" u="none" strike="noStrike" cap="none" normalizeH="0" baseline="0" dirty="0" smtClean="0">
                          <a:ln>
                            <a:noFill/>
                          </a:ln>
                          <a:solidFill>
                            <a:schemeClr val="tx1"/>
                          </a:solidFill>
                          <a:effectLst/>
                        </a:rPr>
                        <a:t>~33 % *</a:t>
                      </a:r>
                      <a:endParaRPr kumimoji="0" lang="en-US" sz="1400" b="0" i="0" u="none" strike="noStrike" cap="none" normalizeH="0" baseline="0" dirty="0" smtClean="0">
                        <a:ln>
                          <a:noFill/>
                        </a:ln>
                        <a:solidFill>
                          <a:schemeClr val="tx1"/>
                        </a:solidFill>
                        <a:effectLst/>
                        <a:latin typeface="Arial" pitchFamily="34" charset="0"/>
                        <a:ea typeface="ヒラギノ角ゴ Pro W3"/>
                        <a:cs typeface="Times New Roman" pitchFamily="18" charset="0"/>
                      </a:endParaRPr>
                    </a:p>
                  </a:txBody>
                  <a:tcPr marL="89226" marR="89226" marT="45715" marB="45715" anchor="ctr" horzOverflow="overflow"/>
                </a:tc>
                <a:tc>
                  <a:txBody>
                    <a:bodyPr/>
                    <a:lstStyle/>
                    <a:p>
                      <a:pPr marL="0" marR="0" lvl="0" indent="0" algn="ctr" defTabSz="914400" rtl="0" eaLnBrk="1" fontAlgn="base" latinLnBrk="0" hangingPunct="1">
                        <a:lnSpc>
                          <a:spcPct val="100000"/>
                        </a:lnSpc>
                        <a:spcBef>
                          <a:spcPct val="0"/>
                        </a:spcBef>
                        <a:spcAft>
                          <a:spcPct val="0"/>
                        </a:spcAft>
                        <a:buClrTx/>
                        <a:buSzPct val="100000"/>
                        <a:buFont typeface="Wingdings" pitchFamily="2" charset="2"/>
                        <a:buNone/>
                        <a:tabLst/>
                      </a:pPr>
                      <a:r>
                        <a:rPr kumimoji="0" lang="en-US" sz="1400" u="none" strike="noStrike" cap="none" normalizeH="0" baseline="0" dirty="0" smtClean="0">
                          <a:ln>
                            <a:noFill/>
                          </a:ln>
                          <a:solidFill>
                            <a:schemeClr val="tx1"/>
                          </a:solidFill>
                          <a:effectLst/>
                        </a:rPr>
                        <a:t>85%</a:t>
                      </a:r>
                      <a:endParaRPr kumimoji="0" lang="en-US" sz="1400" b="0" i="0" u="none" strike="noStrike" cap="none" normalizeH="0" baseline="0" dirty="0" smtClean="0">
                        <a:ln>
                          <a:noFill/>
                        </a:ln>
                        <a:solidFill>
                          <a:schemeClr val="tx1"/>
                        </a:solidFill>
                        <a:effectLst/>
                        <a:latin typeface="Arial" pitchFamily="34" charset="0"/>
                        <a:ea typeface="ヒラギノ角ゴ Pro W3"/>
                        <a:cs typeface="Times New Roman" pitchFamily="18" charset="0"/>
                      </a:endParaRPr>
                    </a:p>
                  </a:txBody>
                  <a:tcPr marL="89226" marR="89226" marT="45715" marB="45715" anchor="ctr" horzOverflow="overflow"/>
                </a:tc>
              </a:tr>
              <a:tr h="365718">
                <a:tc>
                  <a:txBody>
                    <a:bodyPr/>
                    <a:lstStyle/>
                    <a:p>
                      <a:pPr marL="0" marR="0" lvl="0" indent="0" algn="l" defTabSz="914400" rtl="0" eaLnBrk="1" fontAlgn="base" latinLnBrk="0" hangingPunct="1">
                        <a:lnSpc>
                          <a:spcPct val="100000"/>
                        </a:lnSpc>
                        <a:spcBef>
                          <a:spcPct val="0"/>
                        </a:spcBef>
                        <a:spcAft>
                          <a:spcPct val="0"/>
                        </a:spcAft>
                        <a:buClrTx/>
                        <a:buSzPct val="100000"/>
                        <a:buFont typeface="Wingdings" pitchFamily="2" charset="2"/>
                        <a:buNone/>
                        <a:tabLst/>
                      </a:pPr>
                      <a:r>
                        <a:rPr kumimoji="0" lang="en-US" sz="1400" u="none" strike="noStrike" cap="none" normalizeH="0" baseline="0" dirty="0" smtClean="0">
                          <a:ln>
                            <a:noFill/>
                          </a:ln>
                          <a:solidFill>
                            <a:schemeClr val="tx1"/>
                          </a:solidFill>
                          <a:effectLst/>
                        </a:rPr>
                        <a:t>Dialysis</a:t>
                      </a:r>
                      <a:endParaRPr kumimoji="0" lang="en-US" sz="1400" b="1" i="0" u="none" strike="noStrike" cap="none" normalizeH="0" baseline="0" dirty="0" smtClean="0">
                        <a:ln>
                          <a:noFill/>
                        </a:ln>
                        <a:solidFill>
                          <a:schemeClr val="tx1"/>
                        </a:solidFill>
                        <a:effectLst/>
                        <a:latin typeface="Arial" pitchFamily="34" charset="0"/>
                        <a:ea typeface="ヒラギノ角ゴ Pro W3"/>
                        <a:cs typeface="Times New Roman" pitchFamily="18" charset="0"/>
                      </a:endParaRPr>
                    </a:p>
                  </a:txBody>
                  <a:tcPr marL="89226" marR="89226" marT="45715" marB="45715" anchor="ctr" horzOverflow="overflow"/>
                </a:tc>
                <a:tc>
                  <a:txBody>
                    <a:bodyPr/>
                    <a:lstStyle/>
                    <a:p>
                      <a:pPr marL="0" marR="0" lvl="0" indent="0" algn="ctr" defTabSz="914400" rtl="0" eaLnBrk="1" fontAlgn="base" latinLnBrk="0" hangingPunct="1">
                        <a:lnSpc>
                          <a:spcPct val="100000"/>
                        </a:lnSpc>
                        <a:spcBef>
                          <a:spcPct val="0"/>
                        </a:spcBef>
                        <a:spcAft>
                          <a:spcPct val="0"/>
                        </a:spcAft>
                        <a:buClrTx/>
                        <a:buSzPct val="100000"/>
                        <a:buFont typeface="Wingdings" pitchFamily="2" charset="2"/>
                        <a:buNone/>
                        <a:tabLst/>
                      </a:pPr>
                      <a:r>
                        <a:rPr kumimoji="0" lang="en-US" sz="1400" u="none" strike="noStrike" cap="none" normalizeH="0" baseline="0" dirty="0" smtClean="0">
                          <a:ln>
                            <a:noFill/>
                          </a:ln>
                          <a:solidFill>
                            <a:schemeClr val="tx1"/>
                          </a:solidFill>
                          <a:effectLst/>
                        </a:rPr>
                        <a:t>Not recommended</a:t>
                      </a:r>
                      <a:endParaRPr kumimoji="0" lang="en-US" sz="1400" b="0" i="0" u="none" strike="noStrike" cap="none" normalizeH="0" baseline="0" dirty="0" smtClean="0">
                        <a:ln>
                          <a:noFill/>
                        </a:ln>
                        <a:solidFill>
                          <a:schemeClr val="tx1"/>
                        </a:solidFill>
                        <a:effectLst/>
                        <a:latin typeface="Arial" pitchFamily="34" charset="0"/>
                        <a:ea typeface="ヒラギノ角ゴ Pro W3"/>
                        <a:cs typeface="ヒラギノ角ゴ Pro W3"/>
                      </a:endParaRPr>
                    </a:p>
                  </a:txBody>
                  <a:tcPr marL="89226" marR="89226" marT="45715" marB="45715" anchor="ctr" horzOverflow="overflow"/>
                </a:tc>
                <a:tc>
                  <a:txBody>
                    <a:bodyPr/>
                    <a:lstStyle/>
                    <a:p>
                      <a:pPr marL="0" marR="0" lvl="0" indent="0" algn="ctr" defTabSz="914400" rtl="0" eaLnBrk="1" fontAlgn="base" latinLnBrk="0" hangingPunct="1">
                        <a:lnSpc>
                          <a:spcPct val="100000"/>
                        </a:lnSpc>
                        <a:spcBef>
                          <a:spcPct val="0"/>
                        </a:spcBef>
                        <a:spcAft>
                          <a:spcPct val="0"/>
                        </a:spcAft>
                        <a:buClrTx/>
                        <a:buSzPct val="100000"/>
                        <a:buFont typeface="Wingdings" pitchFamily="2" charset="2"/>
                        <a:buNone/>
                        <a:tabLst/>
                      </a:pPr>
                      <a:r>
                        <a:rPr kumimoji="0" lang="en-US" sz="1400" u="none" strike="noStrike" cap="none" normalizeH="0" baseline="0" dirty="0" smtClean="0">
                          <a:ln>
                            <a:noFill/>
                          </a:ln>
                          <a:solidFill>
                            <a:schemeClr val="tx1"/>
                          </a:solidFill>
                          <a:effectLst/>
                        </a:rPr>
                        <a:t>Not </a:t>
                      </a:r>
                      <a:r>
                        <a:rPr kumimoji="0" lang="en-US" sz="1400" u="none" strike="noStrike" cap="none" normalizeH="0" baseline="0" dirty="0" err="1" smtClean="0">
                          <a:ln>
                            <a:noFill/>
                          </a:ln>
                          <a:solidFill>
                            <a:schemeClr val="tx1"/>
                          </a:solidFill>
                          <a:effectLst/>
                        </a:rPr>
                        <a:t>dialysable</a:t>
                      </a:r>
                      <a:endParaRPr kumimoji="0" lang="en-US" sz="1400" b="0" i="0" u="none" strike="noStrike" cap="none" normalizeH="0" baseline="0" dirty="0" smtClean="0">
                        <a:ln>
                          <a:noFill/>
                        </a:ln>
                        <a:solidFill>
                          <a:schemeClr val="tx1"/>
                        </a:solidFill>
                        <a:effectLst/>
                        <a:latin typeface="Arial" pitchFamily="34" charset="0"/>
                        <a:ea typeface="ヒラギノ角ゴ Pro W3"/>
                        <a:cs typeface="Times New Roman" pitchFamily="18" charset="0"/>
                      </a:endParaRPr>
                    </a:p>
                  </a:txBody>
                  <a:tcPr marL="89226" marR="89226" marT="45715" marB="45715" anchor="ctr" horzOverflow="overflow"/>
                </a:tc>
                <a:tc>
                  <a:txBody>
                    <a:bodyPr/>
                    <a:lstStyle/>
                    <a:p>
                      <a:pPr marL="0" marR="0" lvl="0" indent="0" algn="ctr" defTabSz="914400" rtl="0" eaLnBrk="1" fontAlgn="base" latinLnBrk="0" hangingPunct="1">
                        <a:lnSpc>
                          <a:spcPct val="100000"/>
                        </a:lnSpc>
                        <a:spcBef>
                          <a:spcPct val="0"/>
                        </a:spcBef>
                        <a:spcAft>
                          <a:spcPct val="0"/>
                        </a:spcAft>
                        <a:buClrTx/>
                        <a:buSzPct val="100000"/>
                        <a:buFont typeface="Wingdings" pitchFamily="2" charset="2"/>
                        <a:buNone/>
                        <a:tabLst/>
                      </a:pPr>
                      <a:r>
                        <a:rPr kumimoji="0" lang="en-US" sz="1400" u="none" strike="noStrike" cap="none" normalizeH="0" baseline="0" dirty="0" err="1" smtClean="0">
                          <a:ln>
                            <a:noFill/>
                          </a:ln>
                          <a:solidFill>
                            <a:schemeClr val="tx1"/>
                          </a:solidFill>
                          <a:effectLst/>
                        </a:rPr>
                        <a:t>Dialysable</a:t>
                      </a:r>
                      <a:endParaRPr kumimoji="0" lang="en-US" sz="1400" b="0" i="0" u="none" strike="noStrike" cap="none" normalizeH="0" baseline="0" dirty="0" smtClean="0">
                        <a:ln>
                          <a:noFill/>
                        </a:ln>
                        <a:solidFill>
                          <a:schemeClr val="tx1"/>
                        </a:solidFill>
                        <a:effectLst/>
                        <a:latin typeface="Arial" pitchFamily="34" charset="0"/>
                        <a:ea typeface="ヒラギノ角ゴ Pro W3"/>
                        <a:cs typeface="Times New Roman" pitchFamily="18" charset="0"/>
                      </a:endParaRPr>
                    </a:p>
                  </a:txBody>
                  <a:tcPr marL="89226" marR="89226" marT="45715" marB="45715" anchor="ctr" horzOverflow="overflow"/>
                </a:tc>
              </a:tr>
              <a:tr h="667718">
                <a:tc>
                  <a:txBody>
                    <a:bodyPr/>
                    <a:lstStyle/>
                    <a:p>
                      <a:pPr marL="0" marR="0" lvl="0" indent="0" algn="l" defTabSz="914400" rtl="0" eaLnBrk="1" fontAlgn="base" latinLnBrk="0" hangingPunct="1">
                        <a:lnSpc>
                          <a:spcPct val="100000"/>
                        </a:lnSpc>
                        <a:spcBef>
                          <a:spcPct val="0"/>
                        </a:spcBef>
                        <a:spcAft>
                          <a:spcPct val="0"/>
                        </a:spcAft>
                        <a:buClrTx/>
                        <a:buSzPct val="100000"/>
                        <a:buFont typeface="Wingdings" pitchFamily="2" charset="2"/>
                        <a:buNone/>
                        <a:tabLst/>
                      </a:pPr>
                      <a:r>
                        <a:rPr kumimoji="0" lang="en-US" sz="1400" u="none" strike="noStrike" cap="none" normalizeH="0" baseline="0" dirty="0" smtClean="0">
                          <a:ln>
                            <a:noFill/>
                          </a:ln>
                          <a:solidFill>
                            <a:schemeClr val="tx1"/>
                          </a:solidFill>
                          <a:effectLst/>
                        </a:rPr>
                        <a:t>Mean half-life (t</a:t>
                      </a:r>
                      <a:r>
                        <a:rPr kumimoji="0" lang="en-US" sz="1400" u="none" strike="noStrike" cap="none" normalizeH="0" baseline="-25000" dirty="0" smtClean="0">
                          <a:ln>
                            <a:noFill/>
                          </a:ln>
                          <a:solidFill>
                            <a:schemeClr val="tx1"/>
                          </a:solidFill>
                          <a:effectLst/>
                        </a:rPr>
                        <a:t>1/2</a:t>
                      </a:r>
                      <a:r>
                        <a:rPr kumimoji="0" lang="en-US" sz="1400" u="none" strike="noStrike" cap="none" normalizeH="0" baseline="0" dirty="0" smtClean="0">
                          <a:ln>
                            <a:noFill/>
                          </a:ln>
                          <a:solidFill>
                            <a:schemeClr val="tx1"/>
                          </a:solidFill>
                          <a:effectLst/>
                        </a:rPr>
                        <a:t>)</a:t>
                      </a:r>
                      <a:endParaRPr kumimoji="0" lang="en-US" sz="1400" b="1" i="0" u="none" strike="noStrike" cap="none" normalizeH="0" baseline="0" dirty="0" smtClean="0">
                        <a:ln>
                          <a:noFill/>
                        </a:ln>
                        <a:solidFill>
                          <a:schemeClr val="tx1"/>
                        </a:solidFill>
                        <a:effectLst/>
                        <a:latin typeface="Arial" pitchFamily="34" charset="0"/>
                        <a:ea typeface="ヒラギノ角ゴ Pro W3"/>
                        <a:cs typeface="Times New Roman" pitchFamily="18" charset="0"/>
                      </a:endParaRPr>
                    </a:p>
                  </a:txBody>
                  <a:tcPr marL="89226" marR="89226" marT="45715" marB="45715" anchor="ctr" horzOverflow="overflow"/>
                </a:tc>
                <a:tc>
                  <a:txBody>
                    <a:bodyPr/>
                    <a:lstStyle/>
                    <a:p>
                      <a:pPr marL="0" marR="0" lvl="0" indent="0" algn="ctr" defTabSz="914400" rtl="0" eaLnBrk="1" fontAlgn="base" latinLnBrk="0" hangingPunct="1">
                        <a:lnSpc>
                          <a:spcPct val="100000"/>
                        </a:lnSpc>
                        <a:spcBef>
                          <a:spcPct val="0"/>
                        </a:spcBef>
                        <a:spcAft>
                          <a:spcPct val="0"/>
                        </a:spcAft>
                        <a:buClrTx/>
                        <a:buSzPct val="100000"/>
                        <a:buFont typeface="Wingdings" pitchFamily="2" charset="2"/>
                        <a:buNone/>
                        <a:tabLst/>
                      </a:pPr>
                      <a:r>
                        <a:rPr kumimoji="0" lang="en-US" sz="1400" u="none" strike="noStrike" cap="none" normalizeH="0" baseline="0" dirty="0" smtClean="0">
                          <a:ln>
                            <a:noFill/>
                          </a:ln>
                          <a:solidFill>
                            <a:schemeClr val="tx1"/>
                          </a:solidFill>
                          <a:effectLst/>
                        </a:rPr>
                        <a:t>~12 h</a:t>
                      </a:r>
                      <a:endParaRPr kumimoji="0" lang="en-US" sz="1400" b="0" i="0" u="none" strike="noStrike" cap="none" normalizeH="0" baseline="0" dirty="0" smtClean="0">
                        <a:ln>
                          <a:noFill/>
                        </a:ln>
                        <a:solidFill>
                          <a:schemeClr val="tx1"/>
                        </a:solidFill>
                        <a:effectLst/>
                        <a:latin typeface="Arial" pitchFamily="34" charset="0"/>
                        <a:ea typeface="ヒラギノ角ゴ Pro W3"/>
                        <a:cs typeface="ヒラギノ角ゴ Pro W3"/>
                      </a:endParaRPr>
                    </a:p>
                  </a:txBody>
                  <a:tcPr marL="89226" marR="89226" marT="45715" marB="45715" anchor="ctr" horzOverflow="overflow"/>
                </a:tc>
                <a:tc>
                  <a:txBody>
                    <a:bodyPr/>
                    <a:lstStyle/>
                    <a:p>
                      <a:pPr marL="0" marR="0" lvl="0" indent="0" algn="ctr" defTabSz="914400" rtl="0" eaLnBrk="1" fontAlgn="base" latinLnBrk="0" hangingPunct="1">
                        <a:lnSpc>
                          <a:spcPct val="100000"/>
                        </a:lnSpc>
                        <a:spcBef>
                          <a:spcPct val="0"/>
                        </a:spcBef>
                        <a:spcAft>
                          <a:spcPct val="0"/>
                        </a:spcAft>
                        <a:buClrTx/>
                        <a:buSzPct val="100000"/>
                        <a:buFont typeface="Wingdings" pitchFamily="2" charset="2"/>
                        <a:buNone/>
                        <a:tabLst/>
                      </a:pPr>
                      <a:r>
                        <a:rPr kumimoji="0" lang="en-GB" sz="1400" u="none" strike="noStrike" cap="none" normalizeH="0" baseline="0" dirty="0" smtClean="0">
                          <a:ln>
                            <a:noFill/>
                          </a:ln>
                          <a:solidFill>
                            <a:schemeClr val="tx1"/>
                          </a:solidFill>
                          <a:effectLst/>
                        </a:rPr>
                        <a:t>11-13 h in elderly</a:t>
                      </a:r>
                    </a:p>
                    <a:p>
                      <a:pPr marL="0" marR="0" lvl="0" indent="0" algn="ctr" defTabSz="914400" rtl="0" eaLnBrk="1" fontAlgn="base" latinLnBrk="0" hangingPunct="1">
                        <a:lnSpc>
                          <a:spcPct val="100000"/>
                        </a:lnSpc>
                        <a:spcBef>
                          <a:spcPct val="0"/>
                        </a:spcBef>
                        <a:spcAft>
                          <a:spcPct val="0"/>
                        </a:spcAft>
                        <a:buClrTx/>
                        <a:buSzPct val="100000"/>
                        <a:buFont typeface="Wingdings" pitchFamily="2" charset="2"/>
                        <a:buNone/>
                        <a:tabLst/>
                      </a:pPr>
                      <a:r>
                        <a:rPr kumimoji="0" lang="en-GB" sz="1400" u="none" strike="noStrike" cap="none" normalizeH="0" baseline="0" dirty="0" smtClean="0">
                          <a:ln>
                            <a:noFill/>
                          </a:ln>
                          <a:solidFill>
                            <a:schemeClr val="tx1"/>
                          </a:solidFill>
                          <a:effectLst/>
                        </a:rPr>
                        <a:t>5-9 h in younger pts </a:t>
                      </a:r>
                      <a:endParaRPr kumimoji="0" lang="en-US" sz="1400" b="0" i="0" u="none" strike="noStrike" cap="none" normalizeH="0" baseline="0" dirty="0" smtClean="0">
                        <a:ln>
                          <a:noFill/>
                        </a:ln>
                        <a:solidFill>
                          <a:schemeClr val="tx1"/>
                        </a:solidFill>
                        <a:effectLst/>
                        <a:latin typeface="Arial" pitchFamily="34" charset="0"/>
                        <a:ea typeface="ヒラギノ角ゴ Pro W3"/>
                        <a:cs typeface="Times New Roman" pitchFamily="18" charset="0"/>
                      </a:endParaRPr>
                    </a:p>
                  </a:txBody>
                  <a:tcPr marL="89226" marR="89226" marT="45715" marB="45715" anchor="ctr" horzOverflow="overflow"/>
                </a:tc>
                <a:tc>
                  <a:txBody>
                    <a:bodyPr/>
                    <a:lstStyle/>
                    <a:p>
                      <a:pPr marL="0" marR="0" lvl="0" indent="0" algn="ctr" defTabSz="914400" rtl="0" eaLnBrk="1" fontAlgn="base" latinLnBrk="0" hangingPunct="1">
                        <a:lnSpc>
                          <a:spcPct val="100000"/>
                        </a:lnSpc>
                        <a:spcBef>
                          <a:spcPct val="0"/>
                        </a:spcBef>
                        <a:spcAft>
                          <a:spcPct val="0"/>
                        </a:spcAft>
                        <a:buClrTx/>
                        <a:buSzPct val="100000"/>
                        <a:buFont typeface="Wingdings" pitchFamily="2" charset="2"/>
                        <a:buNone/>
                        <a:tabLst/>
                      </a:pPr>
                      <a:r>
                        <a:rPr kumimoji="0" lang="en-US" sz="1400" u="none" strike="noStrike" cap="none" normalizeH="0" baseline="0" dirty="0" smtClean="0">
                          <a:ln>
                            <a:noFill/>
                          </a:ln>
                          <a:solidFill>
                            <a:schemeClr val="tx1"/>
                          </a:solidFill>
                          <a:effectLst/>
                        </a:rPr>
                        <a:t>12–14 h</a:t>
                      </a:r>
                      <a:endParaRPr kumimoji="0" lang="en-US" sz="1400" b="0" i="0" u="none" strike="noStrike" cap="none" normalizeH="0" baseline="30000" dirty="0" smtClean="0">
                        <a:ln>
                          <a:noFill/>
                        </a:ln>
                        <a:solidFill>
                          <a:schemeClr val="tx1"/>
                        </a:solidFill>
                        <a:effectLst/>
                        <a:latin typeface="Arial" pitchFamily="34" charset="0"/>
                        <a:ea typeface="ヒラギノ角ゴ Pro W3"/>
                        <a:cs typeface="Times New Roman" pitchFamily="18" charset="0"/>
                      </a:endParaRPr>
                    </a:p>
                  </a:txBody>
                  <a:tcPr marL="89226" marR="89226" marT="45715" marB="45715" anchor="ctr" horzOverflow="overflow"/>
                </a:tc>
              </a:tr>
              <a:tr h="577003">
                <a:tc>
                  <a:txBody>
                    <a:bodyPr/>
                    <a:lstStyle/>
                    <a:p>
                      <a:pPr marL="0" marR="0" lvl="0" indent="0" algn="l" defTabSz="914400" rtl="0" eaLnBrk="1" fontAlgn="base" latinLnBrk="0" hangingPunct="1">
                        <a:lnSpc>
                          <a:spcPct val="100000"/>
                        </a:lnSpc>
                        <a:spcBef>
                          <a:spcPct val="0"/>
                        </a:spcBef>
                        <a:spcAft>
                          <a:spcPct val="0"/>
                        </a:spcAft>
                        <a:buClrTx/>
                        <a:buSzPct val="100000"/>
                        <a:buFont typeface="Wingdings" pitchFamily="2" charset="2"/>
                        <a:buNone/>
                        <a:tabLst/>
                      </a:pPr>
                      <a:r>
                        <a:rPr kumimoji="0" lang="en-US" sz="1400" u="none" strike="noStrike" cap="none" normalizeH="0" baseline="0" dirty="0" smtClean="0">
                          <a:ln>
                            <a:noFill/>
                          </a:ln>
                          <a:solidFill>
                            <a:schemeClr val="tx1"/>
                          </a:solidFill>
                          <a:effectLst/>
                        </a:rPr>
                        <a:t>T</a:t>
                      </a:r>
                      <a:r>
                        <a:rPr kumimoji="0" lang="en-US" sz="1400" u="none" strike="noStrike" cap="none" normalizeH="0" baseline="-25000" dirty="0" smtClean="0">
                          <a:ln>
                            <a:noFill/>
                          </a:ln>
                          <a:solidFill>
                            <a:schemeClr val="tx1"/>
                          </a:solidFill>
                          <a:effectLst/>
                        </a:rPr>
                        <a:t>max</a:t>
                      </a:r>
                      <a:endParaRPr kumimoji="0" lang="en-US" sz="1400" b="1" i="0" u="none" strike="noStrike" cap="none" normalizeH="0" baseline="-25000" dirty="0" smtClean="0">
                        <a:ln>
                          <a:noFill/>
                        </a:ln>
                        <a:solidFill>
                          <a:schemeClr val="tx1"/>
                        </a:solidFill>
                        <a:effectLst/>
                        <a:latin typeface="Arial" pitchFamily="34" charset="0"/>
                        <a:ea typeface="ヒラギノ角ゴ Pro W3"/>
                        <a:cs typeface="Times New Roman" pitchFamily="18" charset="0"/>
                      </a:endParaRPr>
                    </a:p>
                  </a:txBody>
                  <a:tcPr marL="89226" marR="89226" marT="45715" marB="45715" anchor="ctr" horzOverflow="overflow"/>
                </a:tc>
                <a:tc>
                  <a:txBody>
                    <a:bodyPr/>
                    <a:lstStyle/>
                    <a:p>
                      <a:pPr marL="0" marR="0" lvl="0" indent="0" algn="ctr" defTabSz="914400" rtl="0" eaLnBrk="1" fontAlgn="base" latinLnBrk="0" hangingPunct="1">
                        <a:lnSpc>
                          <a:spcPct val="90000"/>
                        </a:lnSpc>
                        <a:spcBef>
                          <a:spcPct val="30000"/>
                        </a:spcBef>
                        <a:spcAft>
                          <a:spcPct val="0"/>
                        </a:spcAft>
                        <a:buClr>
                          <a:schemeClr val="tx2"/>
                        </a:buClr>
                        <a:buSzPct val="100000"/>
                        <a:buFont typeface="Wingdings" pitchFamily="2" charset="2"/>
                        <a:buNone/>
                        <a:tabLst/>
                      </a:pPr>
                      <a:r>
                        <a:rPr kumimoji="0" lang="en-US" sz="1400" u="none" strike="noStrike" cap="none" normalizeH="0" baseline="0" dirty="0" smtClean="0">
                          <a:ln>
                            <a:noFill/>
                          </a:ln>
                          <a:solidFill>
                            <a:schemeClr val="tx1"/>
                          </a:solidFill>
                          <a:effectLst/>
                        </a:rPr>
                        <a:t>3–4 h</a:t>
                      </a:r>
                      <a:endParaRPr kumimoji="0" lang="en-US" sz="1400" b="0" i="0" u="none" strike="noStrike" cap="none" normalizeH="0" baseline="0" dirty="0" smtClean="0">
                        <a:ln>
                          <a:noFill/>
                        </a:ln>
                        <a:solidFill>
                          <a:schemeClr val="tx1"/>
                        </a:solidFill>
                        <a:effectLst/>
                        <a:latin typeface="Arial" pitchFamily="34" charset="0"/>
                        <a:ea typeface="ヒラギノ角ゴ Pro W3"/>
                        <a:cs typeface="ヒラギノ角ゴ Pro W3"/>
                      </a:endParaRPr>
                    </a:p>
                  </a:txBody>
                  <a:tcPr marL="89226" marR="89226" marT="45715" marB="45715" anchor="ctr" horzOverflow="overflow"/>
                </a:tc>
                <a:tc>
                  <a:txBody>
                    <a:bodyPr/>
                    <a:lstStyle/>
                    <a:p>
                      <a:pPr marL="0" marR="0" lvl="0" indent="0" algn="ctr" defTabSz="914400" rtl="0" eaLnBrk="1" fontAlgn="base" latinLnBrk="0" hangingPunct="1">
                        <a:lnSpc>
                          <a:spcPct val="100000"/>
                        </a:lnSpc>
                        <a:spcBef>
                          <a:spcPct val="0"/>
                        </a:spcBef>
                        <a:spcAft>
                          <a:spcPct val="0"/>
                        </a:spcAft>
                        <a:buClrTx/>
                        <a:buSzPct val="100000"/>
                        <a:buFont typeface="Wingdings" pitchFamily="2" charset="2"/>
                        <a:buNone/>
                        <a:tabLst/>
                      </a:pPr>
                      <a:r>
                        <a:rPr kumimoji="0" lang="en-US" sz="1400" u="none" strike="noStrike" cap="none" normalizeH="0" baseline="0" dirty="0" smtClean="0">
                          <a:ln>
                            <a:noFill/>
                          </a:ln>
                          <a:solidFill>
                            <a:schemeClr val="tx1"/>
                          </a:solidFill>
                          <a:effectLst/>
                        </a:rPr>
                        <a:t>2–4 h</a:t>
                      </a:r>
                      <a:endParaRPr kumimoji="0" lang="en-US" sz="1400" b="0" i="0" u="none" strike="noStrike" cap="none" normalizeH="0" baseline="0" dirty="0" smtClean="0">
                        <a:ln>
                          <a:noFill/>
                        </a:ln>
                        <a:solidFill>
                          <a:schemeClr val="tx1"/>
                        </a:solidFill>
                        <a:effectLst/>
                        <a:latin typeface="Arial" pitchFamily="34" charset="0"/>
                        <a:ea typeface="ヒラギノ角ゴ Pro W3"/>
                        <a:cs typeface="Times New Roman" pitchFamily="18" charset="0"/>
                      </a:endParaRPr>
                    </a:p>
                  </a:txBody>
                  <a:tcPr marL="89226" marR="89226" marT="45715" marB="45715" anchor="ctr" horzOverflow="overflow"/>
                </a:tc>
                <a:tc>
                  <a:txBody>
                    <a:bodyPr/>
                    <a:lstStyle/>
                    <a:p>
                      <a:pPr marL="0" marR="0" lvl="0" indent="0" algn="ctr" defTabSz="914400" rtl="0" eaLnBrk="1" fontAlgn="base" latinLnBrk="0" hangingPunct="1">
                        <a:lnSpc>
                          <a:spcPct val="100000"/>
                        </a:lnSpc>
                        <a:spcBef>
                          <a:spcPct val="0"/>
                        </a:spcBef>
                        <a:spcAft>
                          <a:spcPct val="0"/>
                        </a:spcAft>
                        <a:buClrTx/>
                        <a:buSzPct val="100000"/>
                        <a:buFont typeface="Wingdings" pitchFamily="2" charset="2"/>
                        <a:buNone/>
                        <a:tabLst/>
                      </a:pPr>
                      <a:r>
                        <a:rPr kumimoji="0" lang="en-US" sz="1400" u="none" strike="noStrike" cap="none" normalizeH="0" baseline="0" dirty="0" smtClean="0">
                          <a:ln>
                            <a:noFill/>
                          </a:ln>
                          <a:solidFill>
                            <a:schemeClr val="tx1"/>
                          </a:solidFill>
                          <a:effectLst/>
                        </a:rPr>
                        <a:t>0.5–2 h </a:t>
                      </a:r>
                      <a:endParaRPr kumimoji="0" lang="en-US" sz="1400" b="0" i="0" u="none" strike="noStrike" cap="none" normalizeH="0" baseline="0" dirty="0" smtClean="0">
                        <a:ln>
                          <a:noFill/>
                        </a:ln>
                        <a:solidFill>
                          <a:schemeClr val="tx1"/>
                        </a:solidFill>
                        <a:effectLst/>
                        <a:latin typeface="Arial" pitchFamily="34" charset="0"/>
                        <a:ea typeface="ヒラギノ角ゴ Pro W3"/>
                        <a:cs typeface="Times New Roman" pitchFamily="18" charset="0"/>
                      </a:endParaRPr>
                    </a:p>
                  </a:txBody>
                  <a:tcPr marL="89226" marR="89226" marT="45715" marB="45715" anchor="ctr" horzOverflow="overflow"/>
                </a:tc>
              </a:tr>
            </a:tbl>
          </a:graphicData>
        </a:graphic>
      </p:graphicFrame>
      <p:sp>
        <p:nvSpPr>
          <p:cNvPr id="64568" name="TextBox 6"/>
          <p:cNvSpPr txBox="1">
            <a:spLocks noChangeArrowheads="1"/>
          </p:cNvSpPr>
          <p:nvPr/>
        </p:nvSpPr>
        <p:spPr bwMode="auto">
          <a:xfrm>
            <a:off x="500063" y="5157192"/>
            <a:ext cx="8358187" cy="341632"/>
          </a:xfrm>
          <a:prstGeom prst="rect">
            <a:avLst/>
          </a:prstGeom>
          <a:noFill/>
          <a:ln w="9525">
            <a:noFill/>
            <a:miter lim="800000"/>
            <a:headEnd/>
            <a:tailEnd/>
          </a:ln>
        </p:spPr>
        <p:txBody>
          <a:bodyPr wrap="square">
            <a:spAutoFit/>
          </a:bodyPr>
          <a:lstStyle/>
          <a:p>
            <a:pPr algn="ctr">
              <a:lnSpc>
                <a:spcPct val="90000"/>
              </a:lnSpc>
              <a:spcBef>
                <a:spcPct val="30000"/>
              </a:spcBef>
              <a:buClr>
                <a:srgbClr val="FF9900"/>
              </a:buClr>
            </a:pPr>
            <a:r>
              <a:rPr lang="en-US" dirty="0">
                <a:solidFill>
                  <a:srgbClr val="000000"/>
                </a:solidFill>
                <a:ea typeface="ヒラギノ角ゴ Pro W3"/>
                <a:cs typeface="Times New Roman" pitchFamily="18" charset="0"/>
              </a:rPr>
              <a:t>					</a:t>
            </a:r>
            <a:r>
              <a:rPr lang="en-US" dirty="0" smtClean="0">
                <a:solidFill>
                  <a:srgbClr val="000000"/>
                </a:solidFill>
                <a:ea typeface="ヒラギノ角ゴ Pro W3"/>
                <a:cs typeface="Times New Roman" pitchFamily="18" charset="0"/>
              </a:rPr>
              <a:t>	</a:t>
            </a:r>
            <a:r>
              <a:rPr lang="en-US" sz="900" dirty="0" smtClean="0">
                <a:ea typeface="ヒラギノ角ゴ Pro W3"/>
                <a:cs typeface="Times New Roman" pitchFamily="18" charset="0"/>
              </a:rPr>
              <a:t>direct </a:t>
            </a:r>
            <a:r>
              <a:rPr lang="en-US" sz="900" dirty="0">
                <a:ea typeface="ヒラギノ角ゴ Pro W3"/>
                <a:cs typeface="Times New Roman" pitchFamily="18" charset="0"/>
              </a:rPr>
              <a:t>renal excretion as unchanged active substance</a:t>
            </a:r>
          </a:p>
        </p:txBody>
      </p:sp>
      <p:sp>
        <p:nvSpPr>
          <p:cNvPr id="64569" name="Rectangle 9"/>
          <p:cNvSpPr>
            <a:spLocks noChangeArrowheads="1"/>
          </p:cNvSpPr>
          <p:nvPr/>
        </p:nvSpPr>
        <p:spPr bwMode="auto">
          <a:xfrm>
            <a:off x="357188" y="5445224"/>
            <a:ext cx="7929562" cy="600164"/>
          </a:xfrm>
          <a:prstGeom prst="rect">
            <a:avLst/>
          </a:prstGeom>
          <a:noFill/>
          <a:ln w="9525">
            <a:noFill/>
            <a:miter lim="800000"/>
            <a:headEnd/>
            <a:tailEnd/>
          </a:ln>
        </p:spPr>
        <p:txBody>
          <a:bodyPr wrap="square">
            <a:spAutoFit/>
          </a:bodyPr>
          <a:lstStyle/>
          <a:p>
            <a:r>
              <a:rPr lang="en-GB" sz="1100" b="1" dirty="0">
                <a:ea typeface="ヒラギノ角ゴ Pro W3"/>
                <a:cs typeface="ヒラギノ角ゴ Pro W3"/>
              </a:rPr>
              <a:t>No head-to-head clinical trial comparisons between </a:t>
            </a:r>
            <a:r>
              <a:rPr lang="en-GB" sz="1100" b="1" dirty="0" err="1">
                <a:ea typeface="ヒラギノ角ゴ Pro W3"/>
                <a:cs typeface="ヒラギノ角ゴ Pro W3"/>
              </a:rPr>
              <a:t>apixaban</a:t>
            </a:r>
            <a:r>
              <a:rPr lang="en-GB" sz="1100" b="1" dirty="0">
                <a:ea typeface="ヒラギノ角ゴ Pro W3"/>
                <a:cs typeface="ヒラギノ角ゴ Pro W3"/>
              </a:rPr>
              <a:t>, </a:t>
            </a:r>
            <a:r>
              <a:rPr lang="en-GB" sz="1100" b="1" dirty="0" err="1">
                <a:ea typeface="ヒラギノ角ゴ Pro W3"/>
                <a:cs typeface="ヒラギノ角ゴ Pro W3"/>
              </a:rPr>
              <a:t>rivaroxaban</a:t>
            </a:r>
            <a:r>
              <a:rPr lang="en-GB" sz="1100" b="1" dirty="0">
                <a:ea typeface="ヒラギノ角ゴ Pro W3"/>
                <a:cs typeface="ヒラギノ角ゴ Pro W3"/>
              </a:rPr>
              <a:t> and </a:t>
            </a:r>
            <a:r>
              <a:rPr lang="en-GB" sz="1100" b="1" dirty="0" err="1">
                <a:ea typeface="ヒラギノ角ゴ Pro W3"/>
                <a:cs typeface="ヒラギノ角ゴ Pro W3"/>
              </a:rPr>
              <a:t>dabigatran</a:t>
            </a:r>
            <a:r>
              <a:rPr lang="en-GB" sz="1100" b="1" dirty="0">
                <a:ea typeface="ヒラギノ角ゴ Pro W3"/>
                <a:cs typeface="ヒラギノ角ゴ Pro W3"/>
              </a:rPr>
              <a:t> have been performed.  The information in this table is based on the </a:t>
            </a:r>
            <a:r>
              <a:rPr lang="en-GB" sz="1100" b="1" dirty="0" err="1">
                <a:ea typeface="ヒラギノ角ゴ Pro W3"/>
                <a:cs typeface="ヒラギノ角ゴ Pro W3"/>
              </a:rPr>
              <a:t>SmPCs</a:t>
            </a:r>
            <a:r>
              <a:rPr lang="en-GB" sz="1100" b="1" dirty="0">
                <a:ea typeface="ヒラギノ角ゴ Pro W3"/>
                <a:cs typeface="ヒラギノ角ゴ Pro W3"/>
              </a:rPr>
              <a:t> for </a:t>
            </a:r>
            <a:r>
              <a:rPr lang="en-GB" sz="1100" b="1" dirty="0" err="1">
                <a:ea typeface="ヒラギノ角ゴ Pro W3"/>
                <a:cs typeface="ヒラギノ角ゴ Pro W3"/>
              </a:rPr>
              <a:t>apixaban</a:t>
            </a:r>
            <a:r>
              <a:rPr lang="en-GB" sz="1100" b="1" dirty="0">
                <a:ea typeface="ヒラギノ角ゴ Pro W3"/>
                <a:cs typeface="ヒラギノ角ゴ Pro W3"/>
              </a:rPr>
              <a:t>, </a:t>
            </a:r>
            <a:r>
              <a:rPr lang="en-GB" sz="1100" b="1" dirty="0" err="1">
                <a:ea typeface="ヒラギノ角ゴ Pro W3"/>
                <a:cs typeface="ヒラギノ角ゴ Pro W3"/>
              </a:rPr>
              <a:t>rivaroxaban</a:t>
            </a:r>
            <a:r>
              <a:rPr lang="en-GB" sz="1100" b="1" dirty="0">
                <a:ea typeface="ヒラギノ角ゴ Pro W3"/>
                <a:cs typeface="ヒラギノ角ゴ Pro W3"/>
              </a:rPr>
              <a:t> and </a:t>
            </a:r>
            <a:r>
              <a:rPr lang="en-GB" sz="1100" b="1" dirty="0" err="1">
                <a:ea typeface="ヒラギノ角ゴ Pro W3"/>
                <a:cs typeface="ヒラギノ角ゴ Pro W3"/>
              </a:rPr>
              <a:t>dabigatran</a:t>
            </a:r>
            <a:r>
              <a:rPr lang="en-GB" sz="1100" b="1" dirty="0">
                <a:ea typeface="ヒラギノ角ゴ Pro W3"/>
                <a:cs typeface="ヒラギノ角ゴ Pro W3"/>
              </a:rPr>
              <a:t>.  Please refer to the relevant </a:t>
            </a:r>
            <a:r>
              <a:rPr lang="en-GB" sz="1100" b="1" dirty="0" err="1">
                <a:ea typeface="ヒラギノ角ゴ Pro W3"/>
                <a:cs typeface="ヒラギノ角ゴ Pro W3"/>
              </a:rPr>
              <a:t>SmPCs</a:t>
            </a:r>
            <a:r>
              <a:rPr lang="en-GB" sz="1100" b="1" dirty="0">
                <a:ea typeface="ヒラギノ角ゴ Pro W3"/>
                <a:cs typeface="ヒラギノ角ゴ Pro W3"/>
              </a:rPr>
              <a:t> for further information</a:t>
            </a:r>
            <a:endParaRPr lang="en-GB" sz="1100" b="1" dirty="0"/>
          </a:p>
        </p:txBody>
      </p:sp>
      <p:sp>
        <p:nvSpPr>
          <p:cNvPr id="64570" name="Rectangle 12"/>
          <p:cNvSpPr>
            <a:spLocks noChangeArrowheads="1"/>
          </p:cNvSpPr>
          <p:nvPr/>
        </p:nvSpPr>
        <p:spPr bwMode="auto">
          <a:xfrm>
            <a:off x="357188" y="6021287"/>
            <a:ext cx="8286750" cy="553998"/>
          </a:xfrm>
          <a:prstGeom prst="rect">
            <a:avLst/>
          </a:prstGeom>
          <a:noFill/>
          <a:ln w="9525">
            <a:noFill/>
            <a:miter lim="800000"/>
            <a:headEnd/>
            <a:tailEnd/>
          </a:ln>
        </p:spPr>
        <p:txBody>
          <a:bodyPr wrap="square">
            <a:spAutoFit/>
          </a:bodyPr>
          <a:lstStyle/>
          <a:p>
            <a:r>
              <a:rPr lang="en-US" sz="1000" b="1" i="1" dirty="0">
                <a:ea typeface="ヒラギノ角ゴ Pro W3"/>
                <a:cs typeface="ヒラギノ角ゴ Pro W3"/>
              </a:rPr>
              <a:t>1. </a:t>
            </a:r>
            <a:r>
              <a:rPr lang="en-GB" sz="1000" b="1" i="1" dirty="0" err="1">
                <a:ea typeface="ヒラギノ角ゴ Pro W3"/>
                <a:cs typeface="ヒラギノ角ゴ Pro W3"/>
              </a:rPr>
              <a:t>Apixaban</a:t>
            </a:r>
            <a:r>
              <a:rPr lang="en-GB" sz="1000" b="1" i="1" dirty="0">
                <a:ea typeface="ヒラギノ角ゴ Pro W3"/>
                <a:cs typeface="ヒラギノ角ゴ Pro W3"/>
              </a:rPr>
              <a:t> </a:t>
            </a:r>
            <a:r>
              <a:rPr lang="en-GB" sz="1000" b="1" i="1" dirty="0" err="1">
                <a:ea typeface="ヒラギノ角ゴ Pro W3"/>
                <a:cs typeface="ヒラギノ角ゴ Pro W3"/>
              </a:rPr>
              <a:t>SmPC</a:t>
            </a:r>
            <a:r>
              <a:rPr lang="en-GB" sz="1000" b="1" i="1" dirty="0">
                <a:ea typeface="ヒラギノ角ゴ Pro W3"/>
                <a:cs typeface="ヒラギノ角ゴ Pro W3"/>
              </a:rPr>
              <a:t>, </a:t>
            </a:r>
            <a:r>
              <a:rPr lang="en-GB" sz="1000" b="1" i="1" dirty="0" smtClean="0">
                <a:ea typeface="ヒラギノ角ゴ Pro W3"/>
                <a:cs typeface="ヒラギノ角ゴ Pro W3"/>
              </a:rPr>
              <a:t>September 2013 Available </a:t>
            </a:r>
            <a:r>
              <a:rPr lang="en-GB" sz="1000" b="1" i="1" dirty="0">
                <a:ea typeface="ヒラギノ角ゴ Pro W3"/>
                <a:cs typeface="ヒラギノ角ゴ Pro W3"/>
              </a:rPr>
              <a:t>at: </a:t>
            </a:r>
            <a:r>
              <a:rPr lang="en-GB" sz="1000" b="1" i="1" dirty="0">
                <a:ea typeface="ヒラギノ角ゴ Pro W3"/>
                <a:cs typeface="ヒラギノ角ゴ Pro W3"/>
                <a:hlinkClick r:id="rId2"/>
              </a:rPr>
              <a:t>http://www.medicines.org.uk/emc/medicine/24988</a:t>
            </a:r>
            <a:r>
              <a:rPr lang="en-GB" sz="1000" b="1" i="1" dirty="0">
                <a:ea typeface="ヒラギノ角ゴ Pro W3"/>
                <a:cs typeface="ヒラギノ角ゴ Pro W3"/>
              </a:rPr>
              <a:t>. Date accessed: </a:t>
            </a:r>
            <a:r>
              <a:rPr lang="en-GB" sz="1000" b="1" i="1" dirty="0" smtClean="0">
                <a:ea typeface="ヒラギノ角ゴ Pro W3"/>
                <a:cs typeface="ヒラギノ角ゴ Pro W3"/>
              </a:rPr>
              <a:t>October 2013</a:t>
            </a:r>
            <a:r>
              <a:rPr lang="en-US" sz="1000" b="1" i="1" dirty="0">
                <a:ea typeface="ヒラギノ角ゴ Pro W3"/>
                <a:cs typeface="ヒラギノ角ゴ Pro W3"/>
              </a:rPr>
              <a:t>. </a:t>
            </a:r>
            <a:r>
              <a:rPr lang="en-GB" sz="1000" b="1" i="1" dirty="0"/>
              <a:t>2.</a:t>
            </a:r>
            <a:r>
              <a:rPr lang="en-US" sz="1000" b="1" i="1" dirty="0">
                <a:ea typeface="ヒラギノ角ゴ Pro W3"/>
                <a:cs typeface="ヒラギノ角ゴ Pro W3"/>
              </a:rPr>
              <a:t> </a:t>
            </a:r>
            <a:r>
              <a:rPr lang="en-US" sz="1000" b="1" i="1" dirty="0" err="1">
                <a:ea typeface="ヒラギノ角ゴ Pro W3"/>
                <a:cs typeface="ヒラギノ角ゴ Pro W3"/>
              </a:rPr>
              <a:t>Rivaroxaban</a:t>
            </a:r>
            <a:r>
              <a:rPr lang="en-US" sz="1000" b="1" i="1" dirty="0">
                <a:ea typeface="ヒラギノ角ゴ Pro W3"/>
                <a:cs typeface="ヒラギノ角ゴ Pro W3"/>
              </a:rPr>
              <a:t> </a:t>
            </a:r>
            <a:r>
              <a:rPr lang="en-US" sz="1000" b="1" i="1" dirty="0" err="1">
                <a:ea typeface="ヒラギノ角ゴ Pro W3"/>
                <a:cs typeface="ヒラギノ角ゴ Pro W3"/>
              </a:rPr>
              <a:t>SmPC</a:t>
            </a:r>
            <a:r>
              <a:rPr lang="en-US" sz="1000" b="1" i="1" dirty="0">
                <a:ea typeface="ヒラギノ角ゴ Pro W3"/>
                <a:cs typeface="ヒラギノ角ゴ Pro W3"/>
              </a:rPr>
              <a:t>, February 2013. Available at: </a:t>
            </a:r>
            <a:r>
              <a:rPr lang="en-US" sz="1000" b="1" i="1" dirty="0">
                <a:ea typeface="ヒラギノ角ゴ Pro W3"/>
                <a:cs typeface="ヒラギノ角ゴ Pro W3"/>
                <a:hlinkClick r:id="rId2"/>
              </a:rPr>
              <a:t>http://www.medicines.org.uk/emc/medicine/24988</a:t>
            </a:r>
            <a:r>
              <a:rPr lang="en-US" sz="1000" b="1" i="1" dirty="0">
                <a:ea typeface="ヒラギノ角ゴ Pro W3"/>
                <a:cs typeface="ヒラギノ角ゴ Pro W3"/>
              </a:rPr>
              <a:t>. Date accessed: April 2013. 3. </a:t>
            </a:r>
            <a:r>
              <a:rPr lang="en-US" sz="1000" b="1" i="1" dirty="0" err="1">
                <a:ea typeface="ヒラギノ角ゴ Pro W3"/>
                <a:cs typeface="ヒラギノ角ゴ Pro W3"/>
              </a:rPr>
              <a:t>Dabigatran</a:t>
            </a:r>
            <a:r>
              <a:rPr lang="en-US" sz="1000" b="1" i="1" dirty="0">
                <a:ea typeface="ヒラギノ角ゴ Pro W3"/>
                <a:cs typeface="ヒラギノ角ゴ Pro W3"/>
              </a:rPr>
              <a:t> </a:t>
            </a:r>
            <a:r>
              <a:rPr lang="en-US" sz="1000" b="1" i="1" dirty="0" err="1">
                <a:ea typeface="ヒラギノ角ゴ Pro W3"/>
                <a:cs typeface="ヒラギノ角ゴ Pro W3"/>
              </a:rPr>
              <a:t>Etexilate</a:t>
            </a:r>
            <a:r>
              <a:rPr lang="en-US" sz="1000" b="1" i="1" dirty="0">
                <a:ea typeface="ヒラギノ角ゴ Pro W3"/>
                <a:cs typeface="ヒラギノ角ゴ Pro W3"/>
              </a:rPr>
              <a:t> </a:t>
            </a:r>
            <a:r>
              <a:rPr lang="en-US" sz="1000" b="1" i="1" dirty="0" err="1">
                <a:ea typeface="ヒラギノ角ゴ Pro W3"/>
                <a:cs typeface="ヒラギノ角ゴ Pro W3"/>
              </a:rPr>
              <a:t>SmPC</a:t>
            </a:r>
            <a:r>
              <a:rPr lang="en-US" sz="1000" b="1" i="1" dirty="0">
                <a:ea typeface="ヒラギノ角ゴ Pro W3"/>
                <a:cs typeface="ヒラギノ角ゴ Pro W3"/>
              </a:rPr>
              <a:t>, February 2013. Available at: </a:t>
            </a:r>
            <a:r>
              <a:rPr lang="en-GB" sz="1000" b="1" i="1" dirty="0">
                <a:hlinkClick r:id="rId3"/>
              </a:rPr>
              <a:t>http://www.medicines.org.uk/emc/medicine/20760</a:t>
            </a:r>
            <a:r>
              <a:rPr lang="en-GB" sz="1000" b="1" i="1" dirty="0"/>
              <a:t>. </a:t>
            </a:r>
            <a:r>
              <a:rPr lang="en-US" sz="1000" b="1" i="1" dirty="0">
                <a:ea typeface="ヒラギノ角ゴ Pro W3"/>
                <a:cs typeface="ヒラギノ角ゴ Pro W3"/>
              </a:rPr>
              <a:t>Date accessed: April 2013. </a:t>
            </a:r>
            <a:endParaRPr lang="en-GB" sz="1000" b="1" i="1" dirty="0"/>
          </a:p>
        </p:txBody>
      </p:sp>
      <p:sp>
        <p:nvSpPr>
          <p:cNvPr id="64573" name="Footer Placeholder 1"/>
          <p:cNvSpPr>
            <a:spLocks noGrp="1"/>
          </p:cNvSpPr>
          <p:nvPr>
            <p:ph type="ftr" sz="quarter" idx="4294967295"/>
          </p:nvPr>
        </p:nvSpPr>
        <p:spPr bwMode="auto">
          <a:xfrm>
            <a:off x="0" y="6488113"/>
            <a:ext cx="4570413" cy="231775"/>
          </a:xfrm>
          <a:prstGeom prst="rect">
            <a:avLst/>
          </a:prstGeom>
          <a:noFill/>
          <a:ln>
            <a:miter lim="800000"/>
            <a:headEnd/>
            <a:tailEnd/>
          </a:ln>
        </p:spPr>
        <p:txBody>
          <a:bodyPr vert="horz" lIns="91440" tIns="45720" rIns="91440" bIns="45720" numCol="1" compatLnSpc="1">
            <a:prstTxWarp prst="textNoShape">
              <a:avLst/>
            </a:prstTxWarp>
          </a:bodyPr>
          <a:lstStyle/>
          <a:p>
            <a:r>
              <a:rPr lang="en-GB" sz="900" dirty="0" smtClean="0">
                <a:ea typeface="MS PGothic"/>
                <a:cs typeface="Arial" pitchFamily="34" charset="0"/>
              </a:rPr>
              <a:t>Date of Preparation: October  2013. 432UK13PR10268-01. Not for further distribution.</a:t>
            </a:r>
            <a:endParaRPr lang="en-US" sz="900" dirty="0" smtClean="0">
              <a:ea typeface="MS PGothic"/>
              <a:cs typeface="Arial" pitchFamily="34" charset="0"/>
            </a:endParaRPr>
          </a:p>
        </p:txBody>
      </p:sp>
      <p:sp>
        <p:nvSpPr>
          <p:cNvPr id="11" name="Rectangle 10"/>
          <p:cNvSpPr/>
          <p:nvPr/>
        </p:nvSpPr>
        <p:spPr>
          <a:xfrm>
            <a:off x="8818270" y="6488113"/>
            <a:ext cx="325730" cy="246221"/>
          </a:xfrm>
          <a:prstGeom prst="rect">
            <a:avLst/>
          </a:prstGeom>
        </p:spPr>
        <p:txBody>
          <a:bodyPr wrap="none">
            <a:spAutoFit/>
          </a:bodyPr>
          <a:lstStyle/>
          <a:p>
            <a:fld id="{6F279C43-EF66-4CF6-A169-0077ECEE43B8}" type="slidenum">
              <a:rPr lang="en-US" smtClean="0">
                <a:solidFill>
                  <a:schemeClr val="bg1"/>
                </a:solidFill>
                <a:latin typeface="TradeGothic"/>
                <a:cs typeface="Arial" pitchFamily="34" charset="0"/>
              </a:rPr>
              <a:pPr/>
              <a:t>52</a:t>
            </a:fld>
            <a:endParaRPr lang="en-GB" dirty="0">
              <a:solidFill>
                <a:schemeClr val="bg1"/>
              </a:solidFill>
            </a:endParaRPr>
          </a:p>
        </p:txBody>
      </p:sp>
      <p:sp>
        <p:nvSpPr>
          <p:cNvPr id="10" name="Slide Number Placeholder 1"/>
          <p:cNvSpPr>
            <a:spLocks noGrp="1"/>
          </p:cNvSpPr>
          <p:nvPr>
            <p:ph type="sldNum" sz="quarter" idx="4294967295"/>
          </p:nvPr>
        </p:nvSpPr>
        <p:spPr bwMode="auto">
          <a:xfrm>
            <a:off x="7010400" y="6505575"/>
            <a:ext cx="2133600" cy="19685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algn="r"/>
            <a:fld id="{6F279C43-EF66-4CF6-A169-0077ECEE43B8}" type="slidenum">
              <a:rPr lang="en-US" sz="900" smtClean="0">
                <a:ea typeface="MS PGothic"/>
                <a:cs typeface="Arial" pitchFamily="34" charset="0"/>
              </a:rPr>
              <a:pPr algn="r"/>
              <a:t>52</a:t>
            </a:fld>
            <a:endParaRPr lang="en-US" sz="900" dirty="0" smtClean="0">
              <a:ea typeface="MS PGothic"/>
              <a:cs typeface="Arial" pitchFamily="34" charset="0"/>
            </a:endParaRPr>
          </a:p>
        </p:txBody>
      </p:sp>
    </p:spTree>
    <p:extLst>
      <p:ext uri="{BB962C8B-B14F-4D97-AF65-F5344CB8AC3E}">
        <p14:creationId xmlns:p14="http://schemas.microsoft.com/office/powerpoint/2010/main" val="2018560993"/>
      </p:ext>
    </p:extLst>
  </p:cSld>
  <p:clrMapOvr>
    <a:masterClrMapping/>
  </p:clrMapOvr>
  <p:transition xmlns:p14="http://schemas.microsoft.com/office/powerpoint/2010/main" spd="med">
    <p:pull/>
  </p:transition>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3"/>
          <p:cNvSpPr>
            <a:spLocks noChangeArrowheads="1"/>
          </p:cNvSpPr>
          <p:nvPr/>
        </p:nvSpPr>
        <p:spPr bwMode="auto">
          <a:xfrm>
            <a:off x="747713" y="935038"/>
            <a:ext cx="7648575" cy="708025"/>
          </a:xfrm>
          <a:prstGeom prst="rect">
            <a:avLst/>
          </a:prstGeom>
          <a:noFill/>
          <a:ln w="25400">
            <a:solidFill>
              <a:schemeClr val="accent5"/>
            </a:solidFill>
            <a:miter lim="800000"/>
            <a:headEnd/>
            <a:tailEnd/>
          </a:ln>
          <a:extLst/>
        </p:spPr>
        <p:txBody>
          <a:bodyPr>
            <a:spAutoFit/>
          </a:bodyPr>
          <a:lstStyle/>
          <a:p>
            <a:pPr marL="88900" lvl="1" algn="ctr">
              <a:spcBef>
                <a:spcPct val="25000"/>
              </a:spcBef>
              <a:spcAft>
                <a:spcPct val="20000"/>
              </a:spcAft>
              <a:buClr>
                <a:srgbClr val="FFC000"/>
              </a:buClr>
              <a:defRPr/>
            </a:pPr>
            <a:r>
              <a:rPr lang="en-GB" sz="2000" b="1" dirty="0">
                <a:solidFill>
                  <a:srgbClr val="000000"/>
                </a:solidFill>
                <a:ea typeface="MS PGothic" pitchFamily="34" charset="-128"/>
                <a:cs typeface="+mn-cs"/>
              </a:rPr>
              <a:t>In the ARISTOTLE trial, for every 1000 NVAF patients treated for 1.8 years, apixaban as compared with warfarin prevented:</a:t>
            </a:r>
          </a:p>
        </p:txBody>
      </p:sp>
      <p:sp>
        <p:nvSpPr>
          <p:cNvPr id="9" name="Rectangle à coins arrondis 8"/>
          <p:cNvSpPr/>
          <p:nvPr/>
        </p:nvSpPr>
        <p:spPr bwMode="auto">
          <a:xfrm>
            <a:off x="747713" y="2605088"/>
            <a:ext cx="2124075" cy="2124075"/>
          </a:xfrm>
          <a:prstGeom prst="roundRect">
            <a:avLst>
              <a:gd name="adj" fmla="val 0"/>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lIns="0" tIns="0" rIns="0" bIns="0" anchor="ctr"/>
          <a:lstStyle/>
          <a:p>
            <a:pPr algn="ctr">
              <a:defRPr/>
            </a:pPr>
            <a:r>
              <a:rPr lang="fr-FR" sz="5400" b="1" dirty="0">
                <a:solidFill>
                  <a:schemeClr val="tx2"/>
                </a:solidFill>
                <a:ea typeface="Arial Unicode MS" pitchFamily="34" charset="-128"/>
              </a:rPr>
              <a:t>6 </a:t>
            </a:r>
            <a:r>
              <a:rPr lang="fr-FR" sz="4000" b="1" dirty="0">
                <a:solidFill>
                  <a:schemeClr val="tx2"/>
                </a:solidFill>
                <a:ea typeface="Arial Unicode MS" pitchFamily="34" charset="-128"/>
              </a:rPr>
              <a:t/>
            </a:r>
            <a:br>
              <a:rPr lang="fr-FR" sz="4000" b="1" dirty="0">
                <a:solidFill>
                  <a:schemeClr val="tx2"/>
                </a:solidFill>
                <a:ea typeface="Arial Unicode MS" pitchFamily="34" charset="-128"/>
              </a:rPr>
            </a:br>
            <a:r>
              <a:rPr lang="fr-FR" sz="2400" b="1" dirty="0" err="1">
                <a:solidFill>
                  <a:schemeClr val="tx2"/>
                </a:solidFill>
                <a:ea typeface="Arial Unicode MS" pitchFamily="34" charset="-128"/>
              </a:rPr>
              <a:t>strokes</a:t>
            </a:r>
            <a:endParaRPr lang="fr-FR" sz="4000" b="1" dirty="0">
              <a:solidFill>
                <a:schemeClr val="tx2"/>
              </a:solidFill>
              <a:ea typeface="Arial Unicode MS" pitchFamily="34" charset="-128"/>
            </a:endParaRPr>
          </a:p>
        </p:txBody>
      </p:sp>
      <p:sp>
        <p:nvSpPr>
          <p:cNvPr id="11" name="Rectangle à coins arrondis 10"/>
          <p:cNvSpPr/>
          <p:nvPr/>
        </p:nvSpPr>
        <p:spPr bwMode="auto">
          <a:xfrm>
            <a:off x="3494088" y="2614613"/>
            <a:ext cx="2124075" cy="2124075"/>
          </a:xfrm>
          <a:prstGeom prst="roundRect">
            <a:avLst>
              <a:gd name="adj" fmla="val 0"/>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lIns="0" tIns="0" rIns="0" bIns="0" anchor="ctr"/>
          <a:lstStyle/>
          <a:p>
            <a:pPr algn="ctr">
              <a:defRPr/>
            </a:pPr>
            <a:r>
              <a:rPr lang="fr-FR" sz="5400" b="1" dirty="0">
                <a:solidFill>
                  <a:schemeClr val="tx2"/>
                </a:solidFill>
                <a:ea typeface="Arial Unicode MS" pitchFamily="34" charset="-128"/>
              </a:rPr>
              <a:t>15</a:t>
            </a:r>
            <a:r>
              <a:rPr lang="fr-FR" sz="4000" b="1" dirty="0">
                <a:solidFill>
                  <a:schemeClr val="tx2"/>
                </a:solidFill>
                <a:ea typeface="Arial Unicode MS" pitchFamily="34" charset="-128"/>
              </a:rPr>
              <a:t/>
            </a:r>
            <a:br>
              <a:rPr lang="fr-FR" sz="4000" b="1" dirty="0">
                <a:solidFill>
                  <a:schemeClr val="tx2"/>
                </a:solidFill>
                <a:ea typeface="Arial Unicode MS" pitchFamily="34" charset="-128"/>
              </a:rPr>
            </a:br>
            <a:r>
              <a:rPr lang="fr-FR" sz="2400" b="1" dirty="0">
                <a:solidFill>
                  <a:schemeClr val="tx2"/>
                </a:solidFill>
                <a:ea typeface="Arial Unicode MS" pitchFamily="34" charset="-128"/>
              </a:rPr>
              <a:t>major </a:t>
            </a:r>
            <a:r>
              <a:rPr lang="fr-FR" sz="2400" b="1" dirty="0" err="1">
                <a:solidFill>
                  <a:schemeClr val="tx2"/>
                </a:solidFill>
                <a:ea typeface="Arial Unicode MS" pitchFamily="34" charset="-128"/>
              </a:rPr>
              <a:t>bleeds</a:t>
            </a:r>
            <a:endParaRPr lang="fr-FR" sz="3600" b="1" dirty="0">
              <a:solidFill>
                <a:schemeClr val="tx2"/>
              </a:solidFill>
              <a:ea typeface="Arial Unicode MS" pitchFamily="34" charset="-128"/>
            </a:endParaRPr>
          </a:p>
        </p:txBody>
      </p:sp>
      <p:sp>
        <p:nvSpPr>
          <p:cNvPr id="12" name="Rectangle à coins arrondis 11"/>
          <p:cNvSpPr/>
          <p:nvPr/>
        </p:nvSpPr>
        <p:spPr bwMode="auto">
          <a:xfrm>
            <a:off x="6238875" y="2624138"/>
            <a:ext cx="2124075" cy="2124075"/>
          </a:xfrm>
          <a:prstGeom prst="roundRect">
            <a:avLst>
              <a:gd name="adj" fmla="val 0"/>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lIns="0" tIns="0" rIns="0" bIns="0" anchor="ctr"/>
          <a:lstStyle/>
          <a:p>
            <a:pPr algn="ctr">
              <a:defRPr/>
            </a:pPr>
            <a:r>
              <a:rPr lang="fr-FR" sz="5400" b="1" dirty="0">
                <a:solidFill>
                  <a:schemeClr val="tx2"/>
                </a:solidFill>
                <a:ea typeface="Arial Unicode MS" pitchFamily="34" charset="-128"/>
              </a:rPr>
              <a:t>8</a:t>
            </a:r>
            <a:r>
              <a:rPr lang="fr-FR" sz="4000" b="1" dirty="0">
                <a:solidFill>
                  <a:schemeClr val="tx2"/>
                </a:solidFill>
                <a:ea typeface="Arial Unicode MS" pitchFamily="34" charset="-128"/>
              </a:rPr>
              <a:t/>
            </a:r>
            <a:br>
              <a:rPr lang="fr-FR" sz="4000" b="1" dirty="0">
                <a:solidFill>
                  <a:schemeClr val="tx2"/>
                </a:solidFill>
                <a:ea typeface="Arial Unicode MS" pitchFamily="34" charset="-128"/>
              </a:rPr>
            </a:br>
            <a:r>
              <a:rPr lang="fr-FR" sz="2400" b="1" dirty="0" err="1">
                <a:solidFill>
                  <a:schemeClr val="tx2"/>
                </a:solidFill>
                <a:ea typeface="Arial Unicode MS" pitchFamily="34" charset="-128"/>
              </a:rPr>
              <a:t>deaths</a:t>
            </a:r>
            <a:endParaRPr lang="fr-FR" sz="3600" b="1" dirty="0">
              <a:solidFill>
                <a:schemeClr val="tx2"/>
              </a:solidFill>
              <a:ea typeface="Arial Unicode MS" pitchFamily="34" charset="-128"/>
            </a:endParaRPr>
          </a:p>
        </p:txBody>
      </p:sp>
      <p:sp>
        <p:nvSpPr>
          <p:cNvPr id="48142" name="Rectangle 33"/>
          <p:cNvSpPr>
            <a:spLocks noChangeArrowheads="1"/>
          </p:cNvSpPr>
          <p:nvPr/>
        </p:nvSpPr>
        <p:spPr bwMode="auto">
          <a:xfrm>
            <a:off x="683568" y="5157192"/>
            <a:ext cx="7642225" cy="590550"/>
          </a:xfrm>
          <a:prstGeom prst="rect">
            <a:avLst/>
          </a:prstGeom>
          <a:noFill/>
          <a:ln>
            <a:noFill/>
          </a:ln>
          <a:extLst/>
        </p:spPr>
        <p:txBody>
          <a:bodyPr>
            <a:spAutoFit/>
          </a:bodyPr>
          <a:lstStyle/>
          <a:p>
            <a:pPr>
              <a:lnSpc>
                <a:spcPct val="90000"/>
              </a:lnSpc>
              <a:spcBef>
                <a:spcPct val="30000"/>
              </a:spcBef>
              <a:buClr>
                <a:srgbClr val="FF9900"/>
              </a:buClr>
              <a:buFont typeface="Wingdings" pitchFamily="2" charset="2"/>
              <a:buNone/>
              <a:defRPr/>
            </a:pPr>
            <a:r>
              <a:rPr lang="fr-FR" sz="1200" i="1" dirty="0" err="1">
                <a:solidFill>
                  <a:schemeClr val="accent5"/>
                </a:solidFill>
                <a:ea typeface="MS PGothic" pitchFamily="34" charset="-128"/>
                <a:cs typeface="+mn-cs"/>
              </a:rPr>
              <a:t>Prespecified</a:t>
            </a:r>
            <a:r>
              <a:rPr lang="fr-FR" sz="1200" i="1" dirty="0">
                <a:solidFill>
                  <a:schemeClr val="accent5"/>
                </a:solidFill>
                <a:ea typeface="MS PGothic" pitchFamily="34" charset="-128"/>
                <a:cs typeface="+mn-cs"/>
              </a:rPr>
              <a:t> </a:t>
            </a:r>
            <a:r>
              <a:rPr lang="fr-FR" sz="1200" i="1" dirty="0" err="1">
                <a:solidFill>
                  <a:schemeClr val="accent5"/>
                </a:solidFill>
                <a:ea typeface="MS PGothic" pitchFamily="34" charset="-128"/>
                <a:cs typeface="+mn-cs"/>
              </a:rPr>
              <a:t>hierarchical</a:t>
            </a:r>
            <a:r>
              <a:rPr lang="fr-FR" sz="1200" i="1" dirty="0">
                <a:solidFill>
                  <a:schemeClr val="accent5"/>
                </a:solidFill>
                <a:ea typeface="MS PGothic" pitchFamily="34" charset="-128"/>
                <a:cs typeface="+mn-cs"/>
              </a:rPr>
              <a:t> </a:t>
            </a:r>
            <a:r>
              <a:rPr lang="fr-FR" sz="1200" i="1" dirty="0" err="1">
                <a:solidFill>
                  <a:schemeClr val="accent5"/>
                </a:solidFill>
                <a:ea typeface="MS PGothic" pitchFamily="34" charset="-128"/>
                <a:cs typeface="+mn-cs"/>
              </a:rPr>
              <a:t>sequential</a:t>
            </a:r>
            <a:r>
              <a:rPr lang="fr-FR" sz="1200" i="1" dirty="0">
                <a:solidFill>
                  <a:schemeClr val="accent5"/>
                </a:solidFill>
                <a:ea typeface="MS PGothic" pitchFamily="34" charset="-128"/>
                <a:cs typeface="+mn-cs"/>
              </a:rPr>
              <a:t> </a:t>
            </a:r>
            <a:r>
              <a:rPr lang="fr-FR" sz="1200" i="1" dirty="0" err="1">
                <a:solidFill>
                  <a:schemeClr val="accent5"/>
                </a:solidFill>
                <a:ea typeface="MS PGothic" pitchFamily="34" charset="-128"/>
                <a:cs typeface="+mn-cs"/>
              </a:rPr>
              <a:t>testing</a:t>
            </a:r>
            <a:r>
              <a:rPr lang="fr-FR" sz="1200" i="1" dirty="0">
                <a:solidFill>
                  <a:schemeClr val="accent5"/>
                </a:solidFill>
                <a:ea typeface="MS PGothic" pitchFamily="34" charset="-128"/>
                <a:cs typeface="+mn-cs"/>
              </a:rPr>
              <a:t> </a:t>
            </a:r>
            <a:r>
              <a:rPr lang="fr-FR" sz="1200" i="1" dirty="0" err="1">
                <a:solidFill>
                  <a:schemeClr val="accent5"/>
                </a:solidFill>
                <a:ea typeface="MS PGothic" pitchFamily="34" charset="-128"/>
                <a:cs typeface="+mn-cs"/>
              </a:rPr>
              <a:t>was</a:t>
            </a:r>
            <a:r>
              <a:rPr lang="fr-FR" sz="1200" i="1" dirty="0">
                <a:solidFill>
                  <a:schemeClr val="accent5"/>
                </a:solidFill>
                <a:ea typeface="MS PGothic" pitchFamily="34" charset="-128"/>
                <a:cs typeface="+mn-cs"/>
              </a:rPr>
              <a:t> </a:t>
            </a:r>
            <a:r>
              <a:rPr lang="fr-FR" sz="1200" i="1" dirty="0" err="1">
                <a:solidFill>
                  <a:schemeClr val="accent5"/>
                </a:solidFill>
                <a:ea typeface="MS PGothic" pitchFamily="34" charset="-128"/>
                <a:cs typeface="+mn-cs"/>
              </a:rPr>
              <a:t>performed</a:t>
            </a:r>
            <a:r>
              <a:rPr lang="fr-FR" sz="1200" i="1" dirty="0">
                <a:solidFill>
                  <a:schemeClr val="accent5"/>
                </a:solidFill>
                <a:ea typeface="MS PGothic" pitchFamily="34" charset="-128"/>
                <a:cs typeface="+mn-cs"/>
              </a:rPr>
              <a:t> first on stroke/</a:t>
            </a:r>
            <a:r>
              <a:rPr lang="fr-FR" sz="1200" i="1" dirty="0" err="1">
                <a:solidFill>
                  <a:schemeClr val="accent5"/>
                </a:solidFill>
                <a:ea typeface="MS PGothic" pitchFamily="34" charset="-128"/>
                <a:cs typeface="+mn-cs"/>
              </a:rPr>
              <a:t>systemic</a:t>
            </a:r>
            <a:r>
              <a:rPr lang="fr-FR" sz="1200" i="1" dirty="0">
                <a:solidFill>
                  <a:schemeClr val="accent5"/>
                </a:solidFill>
                <a:ea typeface="MS PGothic" pitchFamily="34" charset="-128"/>
                <a:cs typeface="+mn-cs"/>
              </a:rPr>
              <a:t> </a:t>
            </a:r>
            <a:r>
              <a:rPr lang="fr-FR" sz="1200" i="1" dirty="0" err="1">
                <a:solidFill>
                  <a:schemeClr val="accent5"/>
                </a:solidFill>
                <a:ea typeface="MS PGothic" pitchFamily="34" charset="-128"/>
                <a:cs typeface="+mn-cs"/>
              </a:rPr>
              <a:t>embolism</a:t>
            </a:r>
            <a:r>
              <a:rPr lang="fr-FR" sz="1200" i="1" dirty="0">
                <a:solidFill>
                  <a:schemeClr val="accent5"/>
                </a:solidFill>
                <a:ea typeface="MS PGothic" pitchFamily="34" charset="-128"/>
                <a:cs typeface="+mn-cs"/>
              </a:rPr>
              <a:t> (</a:t>
            </a:r>
            <a:r>
              <a:rPr lang="fr-FR" sz="1200" i="1" dirty="0" err="1">
                <a:solidFill>
                  <a:schemeClr val="accent5"/>
                </a:solidFill>
                <a:ea typeface="MS PGothic" pitchFamily="34" charset="-128"/>
                <a:cs typeface="+mn-cs"/>
              </a:rPr>
              <a:t>primary</a:t>
            </a:r>
            <a:r>
              <a:rPr lang="fr-FR" sz="1200" i="1" dirty="0">
                <a:solidFill>
                  <a:schemeClr val="accent5"/>
                </a:solidFill>
                <a:ea typeface="MS PGothic" pitchFamily="34" charset="-128"/>
                <a:cs typeface="+mn-cs"/>
              </a:rPr>
              <a:t> </a:t>
            </a:r>
            <a:r>
              <a:rPr lang="fr-FR" sz="1200" i="1" dirty="0" err="1">
                <a:solidFill>
                  <a:schemeClr val="accent5"/>
                </a:solidFill>
                <a:ea typeface="MS PGothic" pitchFamily="34" charset="-128"/>
                <a:cs typeface="+mn-cs"/>
              </a:rPr>
              <a:t>efficacy</a:t>
            </a:r>
            <a:r>
              <a:rPr lang="fr-FR" sz="1200" i="1" dirty="0">
                <a:solidFill>
                  <a:schemeClr val="accent5"/>
                </a:solidFill>
                <a:ea typeface="MS PGothic" pitchFamily="34" charset="-128"/>
                <a:cs typeface="+mn-cs"/>
              </a:rPr>
              <a:t> </a:t>
            </a:r>
            <a:r>
              <a:rPr lang="fr-FR" sz="1200" i="1" dirty="0" err="1">
                <a:solidFill>
                  <a:schemeClr val="accent5"/>
                </a:solidFill>
                <a:ea typeface="MS PGothic" pitchFamily="34" charset="-128"/>
                <a:cs typeface="+mn-cs"/>
              </a:rPr>
              <a:t>endpoint</a:t>
            </a:r>
            <a:r>
              <a:rPr lang="fr-FR" sz="1200" i="1" dirty="0">
                <a:solidFill>
                  <a:schemeClr val="accent5"/>
                </a:solidFill>
                <a:ea typeface="MS PGothic" pitchFamily="34" charset="-128"/>
                <a:cs typeface="+mn-cs"/>
              </a:rPr>
              <a:t>) for non-</a:t>
            </a:r>
            <a:r>
              <a:rPr lang="fr-FR" sz="1200" i="1" dirty="0" err="1">
                <a:solidFill>
                  <a:schemeClr val="accent5"/>
                </a:solidFill>
                <a:ea typeface="MS PGothic" pitchFamily="34" charset="-128"/>
                <a:cs typeface="+mn-cs"/>
              </a:rPr>
              <a:t>inferiority</a:t>
            </a:r>
            <a:r>
              <a:rPr lang="fr-FR" sz="1200" i="1" dirty="0">
                <a:solidFill>
                  <a:schemeClr val="accent5"/>
                </a:solidFill>
                <a:ea typeface="MS PGothic" pitchFamily="34" charset="-128"/>
                <a:cs typeface="+mn-cs"/>
              </a:rPr>
              <a:t>, </a:t>
            </a:r>
            <a:r>
              <a:rPr lang="fr-FR" sz="1200" i="1" dirty="0" err="1">
                <a:solidFill>
                  <a:schemeClr val="accent5"/>
                </a:solidFill>
                <a:ea typeface="MS PGothic" pitchFamily="34" charset="-128"/>
                <a:cs typeface="+mn-cs"/>
              </a:rPr>
              <a:t>then</a:t>
            </a:r>
            <a:r>
              <a:rPr lang="fr-FR" sz="1200" i="1" dirty="0">
                <a:solidFill>
                  <a:schemeClr val="accent5"/>
                </a:solidFill>
                <a:ea typeface="MS PGothic" pitchFamily="34" charset="-128"/>
                <a:cs typeface="+mn-cs"/>
              </a:rPr>
              <a:t> for </a:t>
            </a:r>
            <a:r>
              <a:rPr lang="fr-FR" sz="1200" i="1" dirty="0" err="1">
                <a:solidFill>
                  <a:schemeClr val="accent5"/>
                </a:solidFill>
                <a:ea typeface="MS PGothic" pitchFamily="34" charset="-128"/>
                <a:cs typeface="+mn-cs"/>
              </a:rPr>
              <a:t>superiority</a:t>
            </a:r>
            <a:r>
              <a:rPr lang="fr-FR" sz="1200" i="1" dirty="0">
                <a:solidFill>
                  <a:schemeClr val="accent5"/>
                </a:solidFill>
                <a:ea typeface="MS PGothic" pitchFamily="34" charset="-128"/>
                <a:cs typeface="+mn-cs"/>
              </a:rPr>
              <a:t>, </a:t>
            </a:r>
            <a:r>
              <a:rPr lang="fr-FR" sz="1200" i="1" dirty="0" err="1">
                <a:solidFill>
                  <a:schemeClr val="accent5"/>
                </a:solidFill>
                <a:ea typeface="MS PGothic" pitchFamily="34" charset="-128"/>
                <a:cs typeface="+mn-cs"/>
              </a:rPr>
              <a:t>then</a:t>
            </a:r>
            <a:r>
              <a:rPr lang="fr-FR" sz="1200" i="1" dirty="0">
                <a:solidFill>
                  <a:schemeClr val="accent5"/>
                </a:solidFill>
                <a:ea typeface="MS PGothic" pitchFamily="34" charset="-128"/>
                <a:cs typeface="+mn-cs"/>
              </a:rPr>
              <a:t> on major </a:t>
            </a:r>
            <a:r>
              <a:rPr lang="fr-FR" sz="1200" i="1" dirty="0" err="1">
                <a:solidFill>
                  <a:schemeClr val="accent5"/>
                </a:solidFill>
                <a:ea typeface="MS PGothic" pitchFamily="34" charset="-128"/>
                <a:cs typeface="+mn-cs"/>
              </a:rPr>
              <a:t>bleeding</a:t>
            </a:r>
            <a:r>
              <a:rPr lang="fr-FR" sz="1200" i="1" dirty="0">
                <a:solidFill>
                  <a:schemeClr val="accent5"/>
                </a:solidFill>
                <a:ea typeface="MS PGothic" pitchFamily="34" charset="-128"/>
                <a:cs typeface="+mn-cs"/>
              </a:rPr>
              <a:t>, and </a:t>
            </a:r>
            <a:r>
              <a:rPr lang="fr-FR" sz="1200" i="1" dirty="0" err="1">
                <a:solidFill>
                  <a:schemeClr val="accent5"/>
                </a:solidFill>
                <a:ea typeface="MS PGothic" pitchFamily="34" charset="-128"/>
                <a:cs typeface="+mn-cs"/>
              </a:rPr>
              <a:t>finally</a:t>
            </a:r>
            <a:r>
              <a:rPr lang="fr-FR" sz="1200" i="1" dirty="0">
                <a:solidFill>
                  <a:schemeClr val="accent5"/>
                </a:solidFill>
                <a:ea typeface="MS PGothic" pitchFamily="34" charset="-128"/>
                <a:cs typeface="+mn-cs"/>
              </a:rPr>
              <a:t> on </a:t>
            </a:r>
            <a:r>
              <a:rPr lang="fr-FR" sz="1200" i="1" dirty="0" err="1">
                <a:solidFill>
                  <a:schemeClr val="accent5"/>
                </a:solidFill>
                <a:ea typeface="MS PGothic" pitchFamily="34" charset="-128"/>
                <a:cs typeface="+mn-cs"/>
              </a:rPr>
              <a:t>death</a:t>
            </a:r>
            <a:r>
              <a:rPr lang="fr-FR" sz="1200" i="1" dirty="0">
                <a:solidFill>
                  <a:schemeClr val="accent5"/>
                </a:solidFill>
                <a:ea typeface="MS PGothic" pitchFamily="34" charset="-128"/>
                <a:cs typeface="+mn-cs"/>
              </a:rPr>
              <a:t> </a:t>
            </a:r>
            <a:r>
              <a:rPr lang="fr-FR" sz="1200" i="1" dirty="0" err="1">
                <a:solidFill>
                  <a:schemeClr val="accent5"/>
                </a:solidFill>
                <a:ea typeface="MS PGothic" pitchFamily="34" charset="-128"/>
                <a:cs typeface="+mn-cs"/>
              </a:rPr>
              <a:t>from</a:t>
            </a:r>
            <a:r>
              <a:rPr lang="fr-FR" sz="1200" i="1" dirty="0">
                <a:solidFill>
                  <a:schemeClr val="accent5"/>
                </a:solidFill>
                <a:ea typeface="MS PGothic" pitchFamily="34" charset="-128"/>
                <a:cs typeface="+mn-cs"/>
              </a:rPr>
              <a:t> </a:t>
            </a:r>
            <a:r>
              <a:rPr lang="fr-FR" sz="1200" i="1" dirty="0" err="1">
                <a:solidFill>
                  <a:schemeClr val="accent5"/>
                </a:solidFill>
                <a:ea typeface="MS PGothic" pitchFamily="34" charset="-128"/>
                <a:cs typeface="+mn-cs"/>
              </a:rPr>
              <a:t>any</a:t>
            </a:r>
            <a:r>
              <a:rPr lang="fr-FR" sz="1200" i="1" dirty="0">
                <a:solidFill>
                  <a:schemeClr val="accent5"/>
                </a:solidFill>
                <a:ea typeface="MS PGothic" pitchFamily="34" charset="-128"/>
                <a:cs typeface="+mn-cs"/>
              </a:rPr>
              <a:t> cause (</a:t>
            </a:r>
            <a:r>
              <a:rPr lang="fr-FR" sz="1200" i="1" dirty="0" err="1">
                <a:solidFill>
                  <a:schemeClr val="accent5"/>
                </a:solidFill>
                <a:ea typeface="MS PGothic" pitchFamily="34" charset="-128"/>
                <a:cs typeface="+mn-cs"/>
              </a:rPr>
              <a:t>secondary</a:t>
            </a:r>
            <a:r>
              <a:rPr lang="fr-FR" sz="1200" i="1" dirty="0">
                <a:solidFill>
                  <a:schemeClr val="accent5"/>
                </a:solidFill>
                <a:ea typeface="MS PGothic" pitchFamily="34" charset="-128"/>
                <a:cs typeface="+mn-cs"/>
              </a:rPr>
              <a:t> </a:t>
            </a:r>
            <a:r>
              <a:rPr lang="fr-FR" sz="1200" i="1" dirty="0" err="1">
                <a:solidFill>
                  <a:schemeClr val="accent5"/>
                </a:solidFill>
                <a:ea typeface="MS PGothic" pitchFamily="34" charset="-128"/>
                <a:cs typeface="+mn-cs"/>
              </a:rPr>
              <a:t>endpoint</a:t>
            </a:r>
            <a:r>
              <a:rPr lang="fr-FR" sz="1200" i="1" dirty="0">
                <a:solidFill>
                  <a:schemeClr val="accent5"/>
                </a:solidFill>
                <a:ea typeface="MS PGothic" pitchFamily="34" charset="-128"/>
                <a:cs typeface="+mn-cs"/>
              </a:rPr>
              <a:t>).</a:t>
            </a:r>
          </a:p>
        </p:txBody>
      </p:sp>
      <p:sp>
        <p:nvSpPr>
          <p:cNvPr id="46087" name="Slide Number Placeholder 2"/>
          <p:cNvSpPr>
            <a:spLocks noGrp="1"/>
          </p:cNvSpPr>
          <p:nvPr>
            <p:ph type="sldNum" sz="quarter" idx="4294967295"/>
          </p:nvPr>
        </p:nvSpPr>
        <p:spPr bwMode="auto">
          <a:xfrm>
            <a:off x="7010400" y="6505575"/>
            <a:ext cx="2133600" cy="19685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algn="r"/>
            <a:fld id="{9A8C7275-91DF-4030-974E-F4A19262ECA7}" type="slidenum">
              <a:rPr lang="en-US" sz="900" smtClean="0">
                <a:ea typeface="MS PGothic"/>
                <a:cs typeface="Arial" pitchFamily="34" charset="0"/>
              </a:rPr>
              <a:pPr algn="r"/>
              <a:t>53</a:t>
            </a:fld>
            <a:endParaRPr lang="en-US" sz="900" dirty="0" smtClean="0">
              <a:ea typeface="MS PGothic"/>
              <a:cs typeface="Arial" pitchFamily="34" charset="0"/>
            </a:endParaRPr>
          </a:p>
        </p:txBody>
      </p:sp>
      <p:sp>
        <p:nvSpPr>
          <p:cNvPr id="14" name="Rectangle 16"/>
          <p:cNvSpPr>
            <a:spLocks noChangeArrowheads="1"/>
          </p:cNvSpPr>
          <p:nvPr/>
        </p:nvSpPr>
        <p:spPr bwMode="auto">
          <a:xfrm>
            <a:off x="249238" y="6072188"/>
            <a:ext cx="5757862" cy="261937"/>
          </a:xfrm>
          <a:prstGeom prst="rect">
            <a:avLst/>
          </a:prstGeom>
          <a:noFill/>
          <a:ln>
            <a:noFill/>
          </a:ln>
          <a:extLst/>
        </p:spPr>
        <p:txBody>
          <a:bodyPr anchor="b">
            <a:spAutoFit/>
          </a:bodyPr>
          <a:lstStyle/>
          <a:p>
            <a:pPr marL="228600" indent="-228600">
              <a:defRPr/>
            </a:pPr>
            <a:r>
              <a:rPr lang="fr-FR" sz="1100" b="1" i="1" dirty="0">
                <a:solidFill>
                  <a:schemeClr val="accent5"/>
                </a:solidFill>
                <a:ea typeface="ＭＳ Ｐゴシック" pitchFamily="34" charset="-128"/>
                <a:cs typeface="+mn-cs"/>
              </a:rPr>
              <a:t>Granger et al. N </a:t>
            </a:r>
            <a:r>
              <a:rPr lang="fr-FR" sz="1100" b="1" i="1" dirty="0" err="1">
                <a:solidFill>
                  <a:schemeClr val="accent5"/>
                </a:solidFill>
                <a:ea typeface="ＭＳ Ｐゴシック" pitchFamily="34" charset="-128"/>
                <a:cs typeface="+mn-cs"/>
              </a:rPr>
              <a:t>Engl</a:t>
            </a:r>
            <a:r>
              <a:rPr lang="fr-FR" sz="1100" b="1" i="1" dirty="0">
                <a:solidFill>
                  <a:schemeClr val="accent5"/>
                </a:solidFill>
                <a:ea typeface="ＭＳ Ｐゴシック" pitchFamily="34" charset="-128"/>
                <a:cs typeface="+mn-cs"/>
              </a:rPr>
              <a:t> J Med 2011;365:981–92</a:t>
            </a:r>
            <a:r>
              <a:rPr lang="da-DK" sz="1100" b="1" i="1" dirty="0">
                <a:solidFill>
                  <a:schemeClr val="accent5"/>
                </a:solidFill>
                <a:ea typeface="ＭＳ Ｐゴシック" pitchFamily="34" charset="-128"/>
                <a:cs typeface="+mn-cs"/>
              </a:rPr>
              <a:t>.</a:t>
            </a:r>
            <a:endParaRPr lang="fr-FR" sz="1100" b="1" i="1" dirty="0">
              <a:solidFill>
                <a:schemeClr val="accent5"/>
              </a:solidFill>
              <a:ea typeface="ＭＳ Ｐゴシック" pitchFamily="34" charset="-128"/>
              <a:cs typeface="+mn-cs"/>
            </a:endParaRPr>
          </a:p>
        </p:txBody>
      </p:sp>
      <p:sp>
        <p:nvSpPr>
          <p:cNvPr id="46089" name="Footer Placeholder 1"/>
          <p:cNvSpPr>
            <a:spLocks noGrp="1"/>
          </p:cNvSpPr>
          <p:nvPr>
            <p:ph type="ftr" sz="quarter" idx="4294967295"/>
          </p:nvPr>
        </p:nvSpPr>
        <p:spPr bwMode="auto">
          <a:xfrm>
            <a:off x="0" y="6488113"/>
            <a:ext cx="4570413" cy="231775"/>
          </a:xfrm>
          <a:prstGeom prst="rect">
            <a:avLst/>
          </a:prstGeom>
          <a:noFill/>
          <a:ln>
            <a:miter lim="800000"/>
            <a:headEnd/>
            <a:tailEnd/>
          </a:ln>
        </p:spPr>
        <p:txBody>
          <a:bodyPr vert="horz" lIns="91440" tIns="45720" rIns="91440" bIns="45720" numCol="1" compatLnSpc="1">
            <a:prstTxWarp prst="textNoShape">
              <a:avLst/>
            </a:prstTxWarp>
          </a:bodyPr>
          <a:lstStyle/>
          <a:p>
            <a:r>
              <a:rPr lang="en-GB" sz="900" smtClean="0">
                <a:ea typeface="MS PGothic"/>
                <a:cs typeface="Arial" pitchFamily="34" charset="0"/>
              </a:rPr>
              <a:t>Date of Preparation: October  2013. 432UK13PR10268-01. Not for further distribution.</a:t>
            </a:r>
            <a:endParaRPr lang="en-US" sz="900" dirty="0" smtClean="0">
              <a:ea typeface="MS PGothic"/>
              <a:cs typeface="Arial" pitchFamily="34" charset="0"/>
            </a:endParaRPr>
          </a:p>
        </p:txBody>
      </p:sp>
    </p:spTree>
    <p:extLst>
      <p:ext uri="{BB962C8B-B14F-4D97-AF65-F5344CB8AC3E}">
        <p14:creationId xmlns:p14="http://schemas.microsoft.com/office/powerpoint/2010/main" val="456543338"/>
      </p:ext>
    </p:extLst>
  </p:cSld>
  <p:clrMapOvr>
    <a:masterClrMapping/>
  </p:clrMapOvr>
  <p:transition xmlns:p14="http://schemas.microsoft.com/office/powerpoint/2010/main" spd="med">
    <p:pull/>
  </p:transition>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Content Placeholder 2"/>
          <p:cNvSpPr>
            <a:spLocks noGrp="1"/>
          </p:cNvSpPr>
          <p:nvPr>
            <p:ph idx="1"/>
          </p:nvPr>
        </p:nvSpPr>
        <p:spPr/>
        <p:txBody>
          <a:bodyPr>
            <a:normAutofit/>
          </a:bodyPr>
          <a:lstStyle/>
          <a:p>
            <a:pPr>
              <a:spcBef>
                <a:spcPts val="1200"/>
              </a:spcBef>
            </a:pPr>
            <a:endParaRPr lang="en-GB" sz="4400" b="1" dirty="0" smtClean="0">
              <a:solidFill>
                <a:schemeClr val="tx1"/>
              </a:solidFill>
              <a:latin typeface="Bernard MT Condensed"/>
              <a:ea typeface="ヒラギノ角ゴ Pro W3" charset="-128"/>
              <a:cs typeface="Bernard MT Condensed"/>
            </a:endParaRPr>
          </a:p>
          <a:p>
            <a:pPr>
              <a:spcBef>
                <a:spcPts val="1200"/>
              </a:spcBef>
            </a:pPr>
            <a:endParaRPr lang="en-GB" sz="4400" b="1" dirty="0">
              <a:latin typeface="Bernard MT Condensed"/>
              <a:ea typeface="ヒラギノ角ゴ Pro W3" charset="-128"/>
              <a:cs typeface="Bernard MT Condensed"/>
            </a:endParaRPr>
          </a:p>
          <a:p>
            <a:pPr>
              <a:spcBef>
                <a:spcPts val="1200"/>
              </a:spcBef>
            </a:pPr>
            <a:r>
              <a:rPr lang="en-GB" sz="4400" b="1" dirty="0" smtClean="0">
                <a:solidFill>
                  <a:schemeClr val="tx1"/>
                </a:solidFill>
                <a:latin typeface="Bernard MT Condensed"/>
                <a:ea typeface="ヒラギノ角ゴ Pro W3" charset="-128"/>
                <a:cs typeface="Bernard MT Condensed"/>
              </a:rPr>
              <a:t>Local and National Guidance</a:t>
            </a:r>
          </a:p>
        </p:txBody>
      </p:sp>
      <p:sp>
        <p:nvSpPr>
          <p:cNvPr id="16386" name="Title 1"/>
          <p:cNvSpPr>
            <a:spLocks noGrp="1"/>
          </p:cNvSpPr>
          <p:nvPr>
            <p:ph type="title"/>
          </p:nvPr>
        </p:nvSpPr>
        <p:spPr>
          <a:xfrm>
            <a:off x="400050" y="397243"/>
            <a:ext cx="8229600" cy="492443"/>
          </a:xfrm>
        </p:spPr>
        <p:txBody>
          <a:bodyPr>
            <a:normAutofit fontScale="90000"/>
          </a:bodyPr>
          <a:lstStyle/>
          <a:p>
            <a:endParaRPr lang="en-GB" dirty="0" smtClean="0">
              <a:ea typeface="ヒラギノ角ゴ Pro W3" charset="-128"/>
            </a:endParaRPr>
          </a:p>
        </p:txBody>
      </p:sp>
    </p:spTree>
    <p:extLst>
      <p:ext uri="{BB962C8B-B14F-4D97-AF65-F5344CB8AC3E}">
        <p14:creationId xmlns:p14="http://schemas.microsoft.com/office/powerpoint/2010/main" val="2478593086"/>
      </p:ext>
    </p:extLst>
  </p:cSld>
  <p:clrMapOvr>
    <a:masterClrMapping/>
  </p:clrMapOvr>
  <p:transition xmlns:p14="http://schemas.microsoft.com/office/powerpoint/2010/main" spd="med">
    <p:pull/>
  </p:transition>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6" name="Rectangle 4"/>
          <p:cNvSpPr>
            <a:spLocks noGrp="1" noChangeArrowheads="1"/>
          </p:cNvSpPr>
          <p:nvPr>
            <p:ph type="ctrTitle"/>
          </p:nvPr>
        </p:nvSpPr>
        <p:spPr>
          <a:xfrm>
            <a:off x="611191" y="2688042"/>
            <a:ext cx="8280400" cy="615553"/>
          </a:xfrm>
        </p:spPr>
        <p:txBody>
          <a:bodyPr>
            <a:normAutofit fontScale="90000"/>
          </a:bodyPr>
          <a:lstStyle/>
          <a:p>
            <a:pPr eaLnBrk="1" hangingPunct="1">
              <a:defRPr/>
            </a:pPr>
            <a:r>
              <a:rPr lang="en-GB" sz="4000" dirty="0" smtClean="0">
                <a:latin typeface="Bernard MT Condensed"/>
                <a:ea typeface="+mj-ea"/>
                <a:cs typeface="Bernard MT Condensed"/>
              </a:rPr>
              <a:t>BNSSG guidance on anticoagulation in AF</a:t>
            </a:r>
          </a:p>
        </p:txBody>
      </p:sp>
      <p:sp>
        <p:nvSpPr>
          <p:cNvPr id="69637" name="Rectangle 5"/>
          <p:cNvSpPr>
            <a:spLocks noGrp="1" noChangeArrowheads="1"/>
          </p:cNvSpPr>
          <p:nvPr>
            <p:ph type="subTitle" idx="1"/>
          </p:nvPr>
        </p:nvSpPr>
        <p:spPr>
          <a:xfrm>
            <a:off x="603738" y="3769901"/>
            <a:ext cx="8278813" cy="307777"/>
          </a:xfrm>
        </p:spPr>
        <p:txBody>
          <a:bodyPr>
            <a:normAutofit fontScale="47500" lnSpcReduction="20000"/>
          </a:bodyPr>
          <a:lstStyle/>
          <a:p>
            <a:pPr eaLnBrk="1" hangingPunct="1">
              <a:defRPr/>
            </a:pPr>
            <a:endParaRPr lang="en-US" dirty="0" smtClean="0">
              <a:ea typeface="+mn-ea"/>
              <a:cs typeface="+mn-cs"/>
            </a:endParaRPr>
          </a:p>
        </p:txBody>
      </p:sp>
      <p:sp>
        <p:nvSpPr>
          <p:cNvPr id="2" name="TextBox 1"/>
          <p:cNvSpPr txBox="1"/>
          <p:nvPr/>
        </p:nvSpPr>
        <p:spPr>
          <a:xfrm>
            <a:off x="99301" y="6477641"/>
            <a:ext cx="978828" cy="369332"/>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1166231555"/>
      </p:ext>
    </p:extLst>
  </p:cSld>
  <p:clrMapOvr>
    <a:masterClrMapping/>
  </p:clrMapOvr>
  <p:transition xmlns:p14="http://schemas.microsoft.com/office/powerpoint/2010/main" spd="med">
    <p:pull/>
  </p:transition>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5"/>
          <p:cNvPicPr>
            <a:picLocks noChangeAspect="1" noChangeArrowheads="1"/>
          </p:cNvPicPr>
          <p:nvPr/>
        </p:nvPicPr>
        <p:blipFill>
          <a:blip r:embed="rId2"/>
          <a:srcRect/>
          <a:stretch>
            <a:fillRect/>
          </a:stretch>
        </p:blipFill>
        <p:spPr bwMode="auto">
          <a:xfrm>
            <a:off x="-293077" y="0"/>
            <a:ext cx="9624646" cy="8351591"/>
          </a:xfrm>
          <a:prstGeom prst="rect">
            <a:avLst/>
          </a:prstGeom>
          <a:noFill/>
          <a:ln w="9525">
            <a:noFill/>
            <a:miter lim="800000"/>
            <a:headEnd/>
            <a:tailEnd/>
          </a:ln>
        </p:spPr>
      </p:pic>
      <p:sp>
        <p:nvSpPr>
          <p:cNvPr id="41987" name="Text Box 6"/>
          <p:cNvSpPr txBox="1">
            <a:spLocks noChangeArrowheads="1"/>
          </p:cNvSpPr>
          <p:nvPr/>
        </p:nvSpPr>
        <p:spPr bwMode="auto">
          <a:xfrm>
            <a:off x="0" y="7774390"/>
            <a:ext cx="6624638" cy="274637"/>
          </a:xfrm>
          <a:prstGeom prst="rect">
            <a:avLst/>
          </a:prstGeom>
          <a:noFill/>
          <a:ln w="9525">
            <a:noFill/>
            <a:miter lim="800000"/>
            <a:headEnd/>
            <a:tailEnd/>
          </a:ln>
        </p:spPr>
        <p:txBody>
          <a:bodyPr>
            <a:prstTxWarp prst="textNoShape">
              <a:avLst/>
            </a:prstTxWarp>
            <a:spAutoFit/>
          </a:bodyPr>
          <a:lstStyle/>
          <a:p>
            <a:pPr>
              <a:spcBef>
                <a:spcPct val="50000"/>
              </a:spcBef>
            </a:pPr>
            <a:r>
              <a:rPr lang="en-GB" sz="1200" dirty="0"/>
              <a:t>http://www.bnssgformulary.nhs.uk/Local-Guidelines/</a:t>
            </a:r>
          </a:p>
        </p:txBody>
      </p:sp>
    </p:spTree>
    <p:extLst>
      <p:ext uri="{BB962C8B-B14F-4D97-AF65-F5344CB8AC3E}">
        <p14:creationId xmlns:p14="http://schemas.microsoft.com/office/powerpoint/2010/main" val="2902117117"/>
      </p:ext>
    </p:extLst>
  </p:cSld>
  <p:clrMapOvr>
    <a:masterClrMapping/>
  </p:clrMapOvr>
  <p:transition xmlns:p14="http://schemas.microsoft.com/office/powerpoint/2010/main" spd="med">
    <p:pull/>
  </p:transition>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ctangle 49"/>
          <p:cNvSpPr/>
          <p:nvPr/>
        </p:nvSpPr>
        <p:spPr>
          <a:xfrm>
            <a:off x="3994150" y="6653213"/>
            <a:ext cx="1355725" cy="2047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25955" name="Title 1"/>
          <p:cNvSpPr>
            <a:spLocks noGrp="1"/>
          </p:cNvSpPr>
          <p:nvPr>
            <p:ph type="title"/>
          </p:nvPr>
        </p:nvSpPr>
        <p:spPr>
          <a:xfrm>
            <a:off x="457200" y="171320"/>
            <a:ext cx="8229600" cy="593384"/>
          </a:xfrm>
        </p:spPr>
        <p:txBody>
          <a:bodyPr>
            <a:normAutofit fontScale="90000"/>
          </a:bodyPr>
          <a:lstStyle/>
          <a:p>
            <a:r>
              <a:rPr lang="en-GB" dirty="0" smtClean="0"/>
              <a:t>ESC 2012 recommendations – choice of anticoagulant</a:t>
            </a:r>
          </a:p>
        </p:txBody>
      </p:sp>
      <p:sp>
        <p:nvSpPr>
          <p:cNvPr id="125956" name="Slide Number Placeholder 2"/>
          <p:cNvSpPr>
            <a:spLocks noGrp="1"/>
          </p:cNvSpPr>
          <p:nvPr>
            <p:ph type="sldNum" sz="quarter" idx="4294967295"/>
          </p:nvPr>
        </p:nvSpPr>
        <p:spPr bwMode="auto">
          <a:xfrm>
            <a:off x="7010400" y="6505575"/>
            <a:ext cx="2133600" cy="19685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algn="r"/>
            <a:fld id="{577B910D-FEEE-494A-AA91-FAEA850601D0}" type="slidenum">
              <a:rPr lang="en-US" sz="900" smtClean="0">
                <a:ea typeface="MS PGothic"/>
                <a:cs typeface="Arial" pitchFamily="34" charset="0"/>
              </a:rPr>
              <a:pPr algn="r"/>
              <a:t>57</a:t>
            </a:fld>
            <a:endParaRPr lang="en-US" sz="900" dirty="0" smtClean="0">
              <a:ea typeface="MS PGothic"/>
              <a:cs typeface="Arial" pitchFamily="34" charset="0"/>
            </a:endParaRPr>
          </a:p>
        </p:txBody>
      </p:sp>
      <p:grpSp>
        <p:nvGrpSpPr>
          <p:cNvPr id="2" name="Group 8"/>
          <p:cNvGrpSpPr>
            <a:grpSpLocks/>
          </p:cNvGrpSpPr>
          <p:nvPr/>
        </p:nvGrpSpPr>
        <p:grpSpPr bwMode="auto">
          <a:xfrm>
            <a:off x="457200" y="1044725"/>
            <a:ext cx="8185150" cy="4211638"/>
            <a:chOff x="180975" y="1225550"/>
            <a:chExt cx="8773706" cy="4646613"/>
          </a:xfrm>
        </p:grpSpPr>
        <p:sp>
          <p:nvSpPr>
            <p:cNvPr id="6" name="AutoShape 6"/>
            <p:cNvSpPr>
              <a:spLocks noChangeArrowheads="1"/>
            </p:cNvSpPr>
            <p:nvPr/>
          </p:nvSpPr>
          <p:spPr bwMode="auto">
            <a:xfrm>
              <a:off x="2520745" y="1225550"/>
              <a:ext cx="3130755" cy="490408"/>
            </a:xfrm>
            <a:prstGeom prst="roundRect">
              <a:avLst>
                <a:gd name="adj" fmla="val 16667"/>
              </a:avLst>
            </a:prstGeom>
            <a:solidFill>
              <a:schemeClr val="accent6"/>
            </a:solidFill>
            <a:ln w="9525">
              <a:solidFill>
                <a:schemeClr val="tx1"/>
              </a:solidFill>
              <a:round/>
              <a:headEnd/>
              <a:tailEnd/>
            </a:ln>
          </p:spPr>
          <p:txBody>
            <a:bodyPr wrap="none" anchor="ctr"/>
            <a:lstStyle/>
            <a:p>
              <a:pPr algn="ctr">
                <a:lnSpc>
                  <a:spcPct val="90000"/>
                </a:lnSpc>
                <a:spcBef>
                  <a:spcPct val="30000"/>
                </a:spcBef>
                <a:buClr>
                  <a:srgbClr val="FF9900"/>
                </a:buClr>
                <a:buFont typeface="Wingdings" pitchFamily="2" charset="2"/>
                <a:buNone/>
                <a:defRPr/>
              </a:pPr>
              <a:r>
                <a:rPr lang="en-US" sz="2400" b="1" dirty="0">
                  <a:solidFill>
                    <a:prstClr val="white"/>
                  </a:solidFill>
                  <a:ea typeface="MS PGothic" pitchFamily="34" charset="-128"/>
                  <a:cs typeface="Arial" pitchFamily="34" charset="0"/>
                </a:rPr>
                <a:t>Non-valvular AF</a:t>
              </a:r>
              <a:endParaRPr lang="en-US" sz="2400" b="1" baseline="30000" dirty="0">
                <a:solidFill>
                  <a:prstClr val="white"/>
                </a:solidFill>
                <a:ea typeface="MS PGothic" pitchFamily="34" charset="-128"/>
                <a:cs typeface="Arial" pitchFamily="34" charset="0"/>
              </a:endParaRPr>
            </a:p>
          </p:txBody>
        </p:sp>
        <p:sp>
          <p:nvSpPr>
            <p:cNvPr id="7" name="AutoShape 14"/>
            <p:cNvSpPr>
              <a:spLocks noChangeArrowheads="1"/>
            </p:cNvSpPr>
            <p:nvPr/>
          </p:nvSpPr>
          <p:spPr bwMode="auto">
            <a:xfrm>
              <a:off x="6774436" y="1230805"/>
              <a:ext cx="2180245" cy="485153"/>
            </a:xfrm>
            <a:prstGeom prst="roundRect">
              <a:avLst>
                <a:gd name="adj" fmla="val 16667"/>
              </a:avLst>
            </a:prstGeom>
            <a:solidFill>
              <a:schemeClr val="accent6"/>
            </a:solidFill>
            <a:ln w="9525">
              <a:solidFill>
                <a:schemeClr val="tx1"/>
              </a:solidFill>
              <a:round/>
              <a:headEnd/>
              <a:tailEnd/>
            </a:ln>
          </p:spPr>
          <p:txBody>
            <a:bodyPr wrap="none" anchor="ctr"/>
            <a:lstStyle/>
            <a:p>
              <a:pPr algn="ctr">
                <a:lnSpc>
                  <a:spcPct val="90000"/>
                </a:lnSpc>
                <a:spcBef>
                  <a:spcPct val="30000"/>
                </a:spcBef>
                <a:buClr>
                  <a:srgbClr val="FF9900"/>
                </a:buClr>
                <a:buFont typeface="Wingdings" pitchFamily="2" charset="2"/>
                <a:buNone/>
                <a:defRPr/>
              </a:pPr>
              <a:r>
                <a:rPr lang="en-US" sz="2400" b="1" dirty="0" err="1">
                  <a:solidFill>
                    <a:prstClr val="white"/>
                  </a:solidFill>
                  <a:ea typeface="MS PGothic" pitchFamily="34" charset="-128"/>
                  <a:cs typeface="Arial" pitchFamily="34" charset="0"/>
                </a:rPr>
                <a:t>Valvular</a:t>
              </a:r>
              <a:r>
                <a:rPr lang="en-US" sz="2400" b="1" dirty="0">
                  <a:solidFill>
                    <a:prstClr val="white"/>
                  </a:solidFill>
                  <a:ea typeface="MS PGothic" pitchFamily="34" charset="-128"/>
                  <a:cs typeface="Arial" pitchFamily="34" charset="0"/>
                </a:rPr>
                <a:t> AF</a:t>
              </a:r>
              <a:r>
                <a:rPr lang="en-US" sz="2400" b="1" baseline="30000" dirty="0">
                  <a:solidFill>
                    <a:prstClr val="white"/>
                  </a:solidFill>
                  <a:ea typeface="MS PGothic" pitchFamily="34" charset="-128"/>
                  <a:cs typeface="Arial" pitchFamily="34" charset="0"/>
                </a:rPr>
                <a:t>*</a:t>
              </a:r>
            </a:p>
          </p:txBody>
        </p:sp>
        <p:sp>
          <p:nvSpPr>
            <p:cNvPr id="125968" name="AutoShape 17"/>
            <p:cNvSpPr>
              <a:spLocks noChangeArrowheads="1"/>
            </p:cNvSpPr>
            <p:nvPr/>
          </p:nvSpPr>
          <p:spPr bwMode="auto">
            <a:xfrm>
              <a:off x="2030711" y="2020711"/>
              <a:ext cx="4368234" cy="360800"/>
            </a:xfrm>
            <a:prstGeom prst="roundRect">
              <a:avLst>
                <a:gd name="adj" fmla="val 16667"/>
              </a:avLst>
            </a:prstGeom>
            <a:solidFill>
              <a:schemeClr val="tx1"/>
            </a:solidFill>
            <a:ln w="9525">
              <a:solidFill>
                <a:schemeClr val="tx1"/>
              </a:solidFill>
              <a:round/>
              <a:headEnd/>
              <a:tailEnd/>
            </a:ln>
          </p:spPr>
          <p:txBody>
            <a:bodyPr wrap="none" anchor="ctr"/>
            <a:lstStyle/>
            <a:p>
              <a:pPr algn="ctr">
                <a:lnSpc>
                  <a:spcPct val="90000"/>
                </a:lnSpc>
                <a:spcBef>
                  <a:spcPct val="30000"/>
                </a:spcBef>
                <a:buClr>
                  <a:srgbClr val="FF9900"/>
                </a:buClr>
                <a:buFont typeface="Wingdings" pitchFamily="2" charset="2"/>
                <a:buNone/>
              </a:pPr>
              <a:r>
                <a:rPr lang="en-US" sz="1400" b="1" dirty="0">
                  <a:solidFill>
                    <a:srgbClr val="FFFFFF"/>
                  </a:solidFill>
                  <a:cs typeface="Arial" pitchFamily="34" charset="0"/>
                </a:rPr>
                <a:t>&lt;65 years &amp; lone AF </a:t>
              </a:r>
              <a:r>
                <a:rPr lang="en-US" sz="1400" dirty="0">
                  <a:solidFill>
                    <a:srgbClr val="FFFFFF"/>
                  </a:solidFill>
                  <a:cs typeface="Arial" pitchFamily="34" charset="0"/>
                </a:rPr>
                <a:t>(</a:t>
              </a:r>
              <a:r>
                <a:rPr lang="en-US" sz="1400" b="1" dirty="0">
                  <a:solidFill>
                    <a:srgbClr val="FFFFFF"/>
                  </a:solidFill>
                  <a:cs typeface="Arial" pitchFamily="34" charset="0"/>
                </a:rPr>
                <a:t>including female</a:t>
              </a:r>
              <a:r>
                <a:rPr lang="en-US" sz="1400" dirty="0">
                  <a:solidFill>
                    <a:srgbClr val="FFFFFF"/>
                  </a:solidFill>
                  <a:cs typeface="Arial" pitchFamily="34" charset="0"/>
                </a:rPr>
                <a:t>)</a:t>
              </a:r>
            </a:p>
          </p:txBody>
        </p:sp>
        <p:sp>
          <p:nvSpPr>
            <p:cNvPr id="125969" name="AutoShape 7"/>
            <p:cNvSpPr>
              <a:spLocks noChangeArrowheads="1"/>
            </p:cNvSpPr>
            <p:nvPr/>
          </p:nvSpPr>
          <p:spPr bwMode="auto">
            <a:xfrm>
              <a:off x="4390953" y="2390269"/>
              <a:ext cx="519016" cy="310007"/>
            </a:xfrm>
            <a:prstGeom prst="roundRect">
              <a:avLst>
                <a:gd name="adj" fmla="val 16667"/>
              </a:avLst>
            </a:prstGeom>
            <a:noFill/>
            <a:ln w="9525">
              <a:noFill/>
              <a:round/>
              <a:headEnd/>
              <a:tailEnd/>
            </a:ln>
          </p:spPr>
          <p:txBody>
            <a:bodyPr wrap="none" anchor="ctr"/>
            <a:lstStyle/>
            <a:p>
              <a:pPr algn="ctr">
                <a:lnSpc>
                  <a:spcPct val="90000"/>
                </a:lnSpc>
                <a:spcBef>
                  <a:spcPct val="30000"/>
                </a:spcBef>
                <a:buClr>
                  <a:srgbClr val="FF9900"/>
                </a:buClr>
                <a:buFont typeface="Wingdings" pitchFamily="2" charset="2"/>
                <a:buNone/>
              </a:pPr>
              <a:r>
                <a:rPr lang="en-US" sz="1400" b="1" dirty="0">
                  <a:solidFill>
                    <a:srgbClr val="0065A5"/>
                  </a:solidFill>
                  <a:cs typeface="Arial" pitchFamily="34" charset="0"/>
                </a:rPr>
                <a:t>No</a:t>
              </a:r>
            </a:p>
          </p:txBody>
        </p:sp>
        <p:sp>
          <p:nvSpPr>
            <p:cNvPr id="125970" name="AutoShape 17"/>
            <p:cNvSpPr>
              <a:spLocks noChangeArrowheads="1"/>
            </p:cNvSpPr>
            <p:nvPr/>
          </p:nvSpPr>
          <p:spPr bwMode="auto">
            <a:xfrm>
              <a:off x="2030711" y="2707282"/>
              <a:ext cx="4409075" cy="359049"/>
            </a:xfrm>
            <a:prstGeom prst="roundRect">
              <a:avLst>
                <a:gd name="adj" fmla="val 16667"/>
              </a:avLst>
            </a:prstGeom>
            <a:solidFill>
              <a:schemeClr val="tx1"/>
            </a:solidFill>
            <a:ln w="9525">
              <a:solidFill>
                <a:schemeClr val="tx1"/>
              </a:solidFill>
              <a:round/>
              <a:headEnd/>
              <a:tailEnd/>
            </a:ln>
          </p:spPr>
          <p:txBody>
            <a:bodyPr wrap="none" anchor="ctr"/>
            <a:lstStyle/>
            <a:p>
              <a:pPr algn="ctr">
                <a:lnSpc>
                  <a:spcPct val="90000"/>
                </a:lnSpc>
                <a:spcBef>
                  <a:spcPct val="30000"/>
                </a:spcBef>
                <a:buClr>
                  <a:srgbClr val="FF9900"/>
                </a:buClr>
                <a:buFont typeface="Wingdings" pitchFamily="2" charset="2"/>
                <a:buNone/>
              </a:pPr>
              <a:r>
                <a:rPr lang="en-US" sz="1400" b="1" dirty="0">
                  <a:solidFill>
                    <a:srgbClr val="FFFFFF"/>
                  </a:solidFill>
                  <a:cs typeface="Arial" pitchFamily="34" charset="0"/>
                </a:rPr>
                <a:t>Assess risk of stroke </a:t>
              </a:r>
              <a:r>
                <a:rPr lang="en-US" sz="1400" dirty="0">
                  <a:solidFill>
                    <a:srgbClr val="FFFFFF"/>
                  </a:solidFill>
                  <a:cs typeface="Arial" pitchFamily="34" charset="0"/>
                </a:rPr>
                <a:t>(CHA</a:t>
              </a:r>
              <a:r>
                <a:rPr lang="en-US" sz="1400" baseline="-25000" dirty="0">
                  <a:solidFill>
                    <a:srgbClr val="FFFFFF"/>
                  </a:solidFill>
                  <a:cs typeface="Arial" pitchFamily="34" charset="0"/>
                </a:rPr>
                <a:t>2</a:t>
              </a:r>
              <a:r>
                <a:rPr lang="en-US" sz="1400" dirty="0">
                  <a:solidFill>
                    <a:srgbClr val="FFFFFF"/>
                  </a:solidFill>
                  <a:cs typeface="Arial" pitchFamily="34" charset="0"/>
                </a:rPr>
                <a:t>DS</a:t>
              </a:r>
              <a:r>
                <a:rPr lang="en-US" sz="1400" baseline="-25000" dirty="0">
                  <a:solidFill>
                    <a:srgbClr val="FFFFFF"/>
                  </a:solidFill>
                  <a:cs typeface="Arial" pitchFamily="34" charset="0"/>
                </a:rPr>
                <a:t>2</a:t>
              </a:r>
              <a:r>
                <a:rPr lang="en-US" sz="1400" dirty="0">
                  <a:solidFill>
                    <a:srgbClr val="FFFFFF"/>
                  </a:solidFill>
                  <a:cs typeface="Arial" pitchFamily="34" charset="0"/>
                </a:rPr>
                <a:t>-VASc score)</a:t>
              </a:r>
            </a:p>
          </p:txBody>
        </p:sp>
        <p:sp>
          <p:nvSpPr>
            <p:cNvPr id="11" name="AutoShape 7"/>
            <p:cNvSpPr>
              <a:spLocks noChangeArrowheads="1"/>
            </p:cNvSpPr>
            <p:nvPr/>
          </p:nvSpPr>
          <p:spPr bwMode="auto">
            <a:xfrm>
              <a:off x="2275706" y="3341309"/>
              <a:ext cx="519003" cy="310008"/>
            </a:xfrm>
            <a:prstGeom prst="roundRect">
              <a:avLst>
                <a:gd name="adj" fmla="val 16667"/>
              </a:avLst>
            </a:prstGeom>
            <a:solidFill>
              <a:schemeClr val="accent1">
                <a:lumMod val="20000"/>
                <a:lumOff val="80000"/>
              </a:schemeClr>
            </a:solidFill>
            <a:ln w="9525">
              <a:solidFill>
                <a:schemeClr val="accent5"/>
              </a:solidFill>
              <a:round/>
              <a:headEnd/>
              <a:tailEnd/>
            </a:ln>
          </p:spPr>
          <p:txBody>
            <a:bodyPr wrap="none" anchor="ctr"/>
            <a:lstStyle/>
            <a:p>
              <a:pPr algn="ctr">
                <a:lnSpc>
                  <a:spcPct val="90000"/>
                </a:lnSpc>
                <a:spcBef>
                  <a:spcPct val="30000"/>
                </a:spcBef>
                <a:buClr>
                  <a:srgbClr val="FF9900"/>
                </a:buClr>
                <a:buFont typeface="Wingdings" pitchFamily="2" charset="2"/>
                <a:buNone/>
                <a:defRPr/>
              </a:pPr>
              <a:r>
                <a:rPr lang="en-US" sz="1600" b="1" dirty="0">
                  <a:solidFill>
                    <a:srgbClr val="FF0000"/>
                  </a:solidFill>
                  <a:ea typeface="ＭＳ Ｐゴシック" pitchFamily="34" charset="-128"/>
                  <a:cs typeface="Arial" pitchFamily="34" charset="0"/>
                </a:rPr>
                <a:t>0</a:t>
              </a:r>
            </a:p>
          </p:txBody>
        </p:sp>
        <p:sp>
          <p:nvSpPr>
            <p:cNvPr id="125972" name="AutoShape 7"/>
            <p:cNvSpPr>
              <a:spLocks noChangeArrowheads="1"/>
            </p:cNvSpPr>
            <p:nvPr/>
          </p:nvSpPr>
          <p:spPr bwMode="auto">
            <a:xfrm>
              <a:off x="3977443" y="3341309"/>
              <a:ext cx="520717" cy="310008"/>
            </a:xfrm>
            <a:prstGeom prst="roundRect">
              <a:avLst>
                <a:gd name="adj" fmla="val 16667"/>
              </a:avLst>
            </a:prstGeom>
            <a:solidFill>
              <a:schemeClr val="tx1"/>
            </a:solidFill>
            <a:ln w="9525">
              <a:solidFill>
                <a:srgbClr val="0070C0"/>
              </a:solidFill>
              <a:round/>
              <a:headEnd/>
              <a:tailEnd/>
            </a:ln>
          </p:spPr>
          <p:txBody>
            <a:bodyPr wrap="none" anchor="ctr"/>
            <a:lstStyle/>
            <a:p>
              <a:pPr algn="ctr">
                <a:lnSpc>
                  <a:spcPct val="90000"/>
                </a:lnSpc>
                <a:spcBef>
                  <a:spcPct val="30000"/>
                </a:spcBef>
                <a:buClr>
                  <a:srgbClr val="FF9900"/>
                </a:buClr>
                <a:buFont typeface="Wingdings" pitchFamily="2" charset="2"/>
                <a:buNone/>
              </a:pPr>
              <a:r>
                <a:rPr lang="en-US" sz="1400" b="1" dirty="0">
                  <a:solidFill>
                    <a:srgbClr val="FFFFFF"/>
                  </a:solidFill>
                  <a:cs typeface="Arial" pitchFamily="34" charset="0"/>
                </a:rPr>
                <a:t>1</a:t>
              </a:r>
            </a:p>
          </p:txBody>
        </p:sp>
        <p:sp>
          <p:nvSpPr>
            <p:cNvPr id="125973" name="AutoShape 7"/>
            <p:cNvSpPr>
              <a:spLocks noChangeArrowheads="1"/>
            </p:cNvSpPr>
            <p:nvPr/>
          </p:nvSpPr>
          <p:spPr bwMode="auto">
            <a:xfrm>
              <a:off x="4687047" y="3343061"/>
              <a:ext cx="519016" cy="310007"/>
            </a:xfrm>
            <a:prstGeom prst="roundRect">
              <a:avLst>
                <a:gd name="adj" fmla="val 16667"/>
              </a:avLst>
            </a:prstGeom>
            <a:solidFill>
              <a:srgbClr val="FF0000">
                <a:alpha val="23921"/>
              </a:srgbClr>
            </a:solidFill>
            <a:ln w="9525">
              <a:solidFill>
                <a:srgbClr val="FF0000"/>
              </a:solidFill>
              <a:round/>
              <a:headEnd/>
              <a:tailEnd/>
            </a:ln>
          </p:spPr>
          <p:txBody>
            <a:bodyPr wrap="none" anchor="ctr"/>
            <a:lstStyle/>
            <a:p>
              <a:pPr algn="ctr">
                <a:lnSpc>
                  <a:spcPct val="90000"/>
                </a:lnSpc>
                <a:spcBef>
                  <a:spcPct val="30000"/>
                </a:spcBef>
                <a:buClr>
                  <a:srgbClr val="FF9900"/>
                </a:buClr>
                <a:buFont typeface="Wingdings" pitchFamily="2" charset="2"/>
                <a:buNone/>
              </a:pPr>
              <a:r>
                <a:rPr lang="en-US" sz="1400" b="1" dirty="0">
                  <a:solidFill>
                    <a:srgbClr val="0065A5"/>
                  </a:solidFill>
                  <a:cs typeface="Arial" pitchFamily="34" charset="0"/>
                </a:rPr>
                <a:t>≥2</a:t>
              </a:r>
            </a:p>
          </p:txBody>
        </p:sp>
        <p:sp>
          <p:nvSpPr>
            <p:cNvPr id="125974" name="AutoShape 17"/>
            <p:cNvSpPr>
              <a:spLocks noChangeArrowheads="1"/>
            </p:cNvSpPr>
            <p:nvPr/>
          </p:nvSpPr>
          <p:spPr bwMode="auto">
            <a:xfrm>
              <a:off x="3021094" y="4502525"/>
              <a:ext cx="4410777" cy="600749"/>
            </a:xfrm>
            <a:prstGeom prst="roundRect">
              <a:avLst>
                <a:gd name="adj" fmla="val 16667"/>
              </a:avLst>
            </a:prstGeom>
            <a:solidFill>
              <a:schemeClr val="tx1"/>
            </a:solidFill>
            <a:ln w="9525">
              <a:solidFill>
                <a:schemeClr val="tx1"/>
              </a:solidFill>
              <a:round/>
              <a:headEnd/>
              <a:tailEnd/>
            </a:ln>
          </p:spPr>
          <p:txBody>
            <a:bodyPr wrap="none" anchor="ctr"/>
            <a:lstStyle/>
            <a:p>
              <a:pPr algn="ctr">
                <a:lnSpc>
                  <a:spcPct val="90000"/>
                </a:lnSpc>
                <a:spcBef>
                  <a:spcPct val="30000"/>
                </a:spcBef>
                <a:buClr>
                  <a:srgbClr val="FF9900"/>
                </a:buClr>
                <a:buFont typeface="Wingdings" pitchFamily="2" charset="2"/>
                <a:buNone/>
              </a:pPr>
              <a:r>
                <a:rPr lang="en-US" sz="1400" b="1" dirty="0">
                  <a:solidFill>
                    <a:srgbClr val="FFFFFF"/>
                  </a:solidFill>
                  <a:cs typeface="Arial" pitchFamily="34" charset="0"/>
                </a:rPr>
                <a:t>Assess bleeding risk </a:t>
              </a:r>
              <a:r>
                <a:rPr lang="en-US" sz="1400" dirty="0">
                  <a:solidFill>
                    <a:srgbClr val="FFFFFF"/>
                  </a:solidFill>
                  <a:cs typeface="Arial" pitchFamily="34" charset="0"/>
                </a:rPr>
                <a:t>(HAS-BLED score)</a:t>
              </a:r>
              <a:br>
                <a:rPr lang="en-US" sz="1400" dirty="0">
                  <a:solidFill>
                    <a:srgbClr val="FFFFFF"/>
                  </a:solidFill>
                  <a:cs typeface="Arial" pitchFamily="34" charset="0"/>
                </a:rPr>
              </a:br>
              <a:r>
                <a:rPr lang="en-US" sz="1400" dirty="0">
                  <a:solidFill>
                    <a:srgbClr val="FFFFFF"/>
                  </a:solidFill>
                  <a:cs typeface="Arial" pitchFamily="34" charset="0"/>
                </a:rPr>
                <a:t>Consider patient values and preferences</a:t>
              </a:r>
            </a:p>
          </p:txBody>
        </p:sp>
        <p:sp>
          <p:nvSpPr>
            <p:cNvPr id="15" name="AutoShape 6"/>
            <p:cNvSpPr>
              <a:spLocks noChangeArrowheads="1"/>
            </p:cNvSpPr>
            <p:nvPr/>
          </p:nvSpPr>
          <p:spPr bwMode="auto">
            <a:xfrm>
              <a:off x="180975" y="5068244"/>
              <a:ext cx="2339769" cy="618264"/>
            </a:xfrm>
            <a:prstGeom prst="roundRect">
              <a:avLst>
                <a:gd name="adj" fmla="val 16667"/>
              </a:avLst>
            </a:prstGeom>
            <a:solidFill>
              <a:schemeClr val="bg1"/>
            </a:solidFill>
            <a:ln w="9525">
              <a:solidFill>
                <a:schemeClr val="accent5"/>
              </a:solidFill>
              <a:round/>
              <a:headEnd/>
              <a:tailEnd/>
            </a:ln>
          </p:spPr>
          <p:txBody>
            <a:bodyPr wrap="none" anchor="ctr"/>
            <a:lstStyle/>
            <a:p>
              <a:pPr algn="ctr">
                <a:lnSpc>
                  <a:spcPct val="90000"/>
                </a:lnSpc>
                <a:spcBef>
                  <a:spcPct val="30000"/>
                </a:spcBef>
                <a:buClr>
                  <a:srgbClr val="FF9900"/>
                </a:buClr>
                <a:buFont typeface="Wingdings" pitchFamily="2" charset="2"/>
                <a:buNone/>
                <a:defRPr/>
              </a:pPr>
              <a:r>
                <a:rPr lang="en-US" sz="1600" b="1" dirty="0">
                  <a:solidFill>
                    <a:srgbClr val="FF0000"/>
                  </a:solidFill>
                  <a:ea typeface="ＭＳ Ｐゴシック" pitchFamily="34" charset="-128"/>
                  <a:cs typeface="Arial" pitchFamily="34" charset="0"/>
                </a:rPr>
                <a:t>No antithrombotic </a:t>
              </a:r>
              <a:br>
                <a:rPr lang="en-US" sz="1600" b="1" dirty="0">
                  <a:solidFill>
                    <a:srgbClr val="FF0000"/>
                  </a:solidFill>
                  <a:ea typeface="ＭＳ Ｐゴシック" pitchFamily="34" charset="-128"/>
                  <a:cs typeface="Arial" pitchFamily="34" charset="0"/>
                </a:rPr>
              </a:br>
              <a:r>
                <a:rPr lang="en-US" sz="1600" b="1" dirty="0">
                  <a:solidFill>
                    <a:srgbClr val="FF0000"/>
                  </a:solidFill>
                  <a:ea typeface="ＭＳ Ｐゴシック" pitchFamily="34" charset="-128"/>
                  <a:cs typeface="Arial" pitchFamily="34" charset="0"/>
                </a:rPr>
                <a:t>therapy</a:t>
              </a:r>
              <a:endParaRPr lang="en-US" sz="1600" b="1" baseline="30000" dirty="0">
                <a:solidFill>
                  <a:srgbClr val="FF0000"/>
                </a:solidFill>
                <a:ea typeface="ＭＳ Ｐゴシック" pitchFamily="34" charset="-128"/>
                <a:cs typeface="Arial" pitchFamily="34" charset="0"/>
              </a:endParaRPr>
            </a:p>
          </p:txBody>
        </p:sp>
        <p:sp>
          <p:nvSpPr>
            <p:cNvPr id="125976" name="AutoShape 6"/>
            <p:cNvSpPr>
              <a:spLocks noChangeArrowheads="1"/>
            </p:cNvSpPr>
            <p:nvPr/>
          </p:nvSpPr>
          <p:spPr bwMode="auto">
            <a:xfrm>
              <a:off x="4014880" y="5474582"/>
              <a:ext cx="1102694" cy="397581"/>
            </a:xfrm>
            <a:prstGeom prst="roundRect">
              <a:avLst>
                <a:gd name="adj" fmla="val 16667"/>
              </a:avLst>
            </a:prstGeom>
            <a:solidFill>
              <a:schemeClr val="tx1"/>
            </a:solidFill>
            <a:ln w="9525">
              <a:solidFill>
                <a:schemeClr val="tx1"/>
              </a:solidFill>
              <a:round/>
              <a:headEnd/>
              <a:tailEnd/>
            </a:ln>
          </p:spPr>
          <p:txBody>
            <a:bodyPr wrap="none" anchor="ctr"/>
            <a:lstStyle/>
            <a:p>
              <a:pPr algn="ctr">
                <a:lnSpc>
                  <a:spcPct val="90000"/>
                </a:lnSpc>
                <a:spcBef>
                  <a:spcPct val="30000"/>
                </a:spcBef>
                <a:buClr>
                  <a:srgbClr val="FF9900"/>
                </a:buClr>
                <a:buFont typeface="Wingdings" pitchFamily="2" charset="2"/>
                <a:buNone/>
              </a:pPr>
              <a:r>
                <a:rPr lang="en-US" sz="1400" b="1" dirty="0">
                  <a:solidFill>
                    <a:srgbClr val="FFFFFF"/>
                  </a:solidFill>
                  <a:cs typeface="Arial" pitchFamily="34" charset="0"/>
                </a:rPr>
                <a:t>NOAC</a:t>
              </a:r>
              <a:r>
                <a:rPr lang="en-US" sz="1400" b="1" baseline="30000" dirty="0">
                  <a:solidFill>
                    <a:srgbClr val="FFFFFF"/>
                  </a:solidFill>
                  <a:cs typeface="Arial" pitchFamily="34" charset="0"/>
                </a:rPr>
                <a:t>**</a:t>
              </a:r>
            </a:p>
          </p:txBody>
        </p:sp>
        <p:sp>
          <p:nvSpPr>
            <p:cNvPr id="17" name="AutoShape 6"/>
            <p:cNvSpPr>
              <a:spLocks noChangeArrowheads="1"/>
            </p:cNvSpPr>
            <p:nvPr/>
          </p:nvSpPr>
          <p:spPr bwMode="auto">
            <a:xfrm>
              <a:off x="7448722" y="2623212"/>
              <a:ext cx="1112879" cy="362552"/>
            </a:xfrm>
            <a:prstGeom prst="roundRect">
              <a:avLst>
                <a:gd name="adj" fmla="val 16667"/>
              </a:avLst>
            </a:prstGeom>
            <a:solidFill>
              <a:schemeClr val="accent6"/>
            </a:solidFill>
            <a:ln w="9525">
              <a:solidFill>
                <a:schemeClr val="tx1"/>
              </a:solidFill>
              <a:round/>
              <a:headEnd/>
              <a:tailEnd/>
            </a:ln>
          </p:spPr>
          <p:txBody>
            <a:bodyPr wrap="none" anchor="ctr"/>
            <a:lstStyle/>
            <a:p>
              <a:pPr algn="ctr">
                <a:lnSpc>
                  <a:spcPct val="90000"/>
                </a:lnSpc>
                <a:spcBef>
                  <a:spcPct val="30000"/>
                </a:spcBef>
                <a:buClr>
                  <a:srgbClr val="FF9900"/>
                </a:buClr>
                <a:buFont typeface="Wingdings" pitchFamily="2" charset="2"/>
                <a:buNone/>
                <a:defRPr/>
              </a:pPr>
              <a:r>
                <a:rPr lang="en-US" sz="1400" b="1" dirty="0">
                  <a:solidFill>
                    <a:prstClr val="white"/>
                  </a:solidFill>
                  <a:ea typeface="MS PGothic" pitchFamily="34" charset="-128"/>
                  <a:cs typeface="Arial" pitchFamily="34" charset="0"/>
                </a:rPr>
                <a:t>VKA</a:t>
              </a:r>
              <a:r>
                <a:rPr lang="en-US" b="1" dirty="0">
                  <a:solidFill>
                    <a:prstClr val="white"/>
                  </a:solidFill>
                  <a:ea typeface="MS PGothic" pitchFamily="34" charset="-128"/>
                  <a:cs typeface="Arial" pitchFamily="34" charset="0"/>
                </a:rPr>
                <a:t> </a:t>
              </a:r>
              <a:endParaRPr lang="en-US" b="1" baseline="30000" dirty="0">
                <a:solidFill>
                  <a:prstClr val="white"/>
                </a:solidFill>
                <a:ea typeface="MS PGothic" pitchFamily="34" charset="-128"/>
                <a:cs typeface="Arial" pitchFamily="34" charset="0"/>
              </a:endParaRPr>
            </a:p>
          </p:txBody>
        </p:sp>
        <p:cxnSp>
          <p:nvCxnSpPr>
            <p:cNvPr id="125978" name="Connecteur droit avec flèche 24"/>
            <p:cNvCxnSpPr>
              <a:cxnSpLocks noChangeShapeType="1"/>
            </p:cNvCxnSpPr>
            <p:nvPr/>
          </p:nvCxnSpPr>
          <p:spPr bwMode="auto">
            <a:xfrm>
              <a:off x="4205288" y="1695450"/>
              <a:ext cx="0" cy="323850"/>
            </a:xfrm>
            <a:prstGeom prst="straightConnector1">
              <a:avLst/>
            </a:prstGeom>
            <a:noFill/>
            <a:ln w="38100" algn="ctr">
              <a:solidFill>
                <a:schemeClr val="accent1"/>
              </a:solidFill>
              <a:round/>
              <a:headEnd/>
              <a:tailEnd type="arrow" w="med" len="med"/>
            </a:ln>
          </p:spPr>
        </p:cxnSp>
        <p:cxnSp>
          <p:nvCxnSpPr>
            <p:cNvPr id="125979" name="Connecteur droit avec flèche 26"/>
            <p:cNvCxnSpPr>
              <a:cxnSpLocks noChangeShapeType="1"/>
            </p:cNvCxnSpPr>
            <p:nvPr/>
          </p:nvCxnSpPr>
          <p:spPr bwMode="auto">
            <a:xfrm>
              <a:off x="4205288" y="2390775"/>
              <a:ext cx="0" cy="323850"/>
            </a:xfrm>
            <a:prstGeom prst="straightConnector1">
              <a:avLst/>
            </a:prstGeom>
            <a:noFill/>
            <a:ln w="38100" algn="ctr">
              <a:solidFill>
                <a:schemeClr val="accent1"/>
              </a:solidFill>
              <a:round/>
              <a:headEnd/>
              <a:tailEnd type="arrow" w="med" len="med"/>
            </a:ln>
          </p:spPr>
        </p:cxnSp>
        <p:cxnSp>
          <p:nvCxnSpPr>
            <p:cNvPr id="20" name="Connecteur droit avec flèche 27"/>
            <p:cNvCxnSpPr>
              <a:cxnSpLocks noChangeShapeType="1"/>
            </p:cNvCxnSpPr>
            <p:nvPr/>
          </p:nvCxnSpPr>
          <p:spPr bwMode="auto">
            <a:xfrm>
              <a:off x="2520744" y="3080342"/>
              <a:ext cx="0" cy="252210"/>
            </a:xfrm>
            <a:prstGeom prst="straightConnector1">
              <a:avLst/>
            </a:prstGeom>
            <a:noFill/>
            <a:ln w="38100" algn="ctr">
              <a:solidFill>
                <a:schemeClr val="accent5"/>
              </a:solidFill>
              <a:round/>
              <a:headEnd/>
              <a:tailEnd type="arrow" w="med" len="med"/>
            </a:ln>
            <a:extLst/>
          </p:spPr>
        </p:cxnSp>
        <p:cxnSp>
          <p:nvCxnSpPr>
            <p:cNvPr id="125981" name="Connecteur droit avec flèche 28"/>
            <p:cNvCxnSpPr>
              <a:cxnSpLocks noChangeShapeType="1"/>
            </p:cNvCxnSpPr>
            <p:nvPr/>
          </p:nvCxnSpPr>
          <p:spPr bwMode="auto">
            <a:xfrm>
              <a:off x="4230688" y="3079750"/>
              <a:ext cx="0" cy="252413"/>
            </a:xfrm>
            <a:prstGeom prst="straightConnector1">
              <a:avLst/>
            </a:prstGeom>
            <a:noFill/>
            <a:ln w="38100" algn="ctr">
              <a:solidFill>
                <a:schemeClr val="tx2"/>
              </a:solidFill>
              <a:round/>
              <a:headEnd/>
              <a:tailEnd type="arrow" w="med" len="med"/>
            </a:ln>
          </p:spPr>
        </p:cxnSp>
        <p:cxnSp>
          <p:nvCxnSpPr>
            <p:cNvPr id="125982" name="Connecteur droit avec flèche 29"/>
            <p:cNvCxnSpPr>
              <a:cxnSpLocks noChangeShapeType="1"/>
            </p:cNvCxnSpPr>
            <p:nvPr/>
          </p:nvCxnSpPr>
          <p:spPr bwMode="auto">
            <a:xfrm>
              <a:off x="4948238" y="3071813"/>
              <a:ext cx="0" cy="250825"/>
            </a:xfrm>
            <a:prstGeom prst="straightConnector1">
              <a:avLst/>
            </a:prstGeom>
            <a:noFill/>
            <a:ln w="38100" algn="ctr">
              <a:solidFill>
                <a:srgbClr val="FF0000"/>
              </a:solidFill>
              <a:round/>
              <a:headEnd/>
              <a:tailEnd type="arrow" w="med" len="med"/>
            </a:ln>
          </p:spPr>
        </p:cxnSp>
        <p:cxnSp>
          <p:nvCxnSpPr>
            <p:cNvPr id="125983" name="Connecteur droit avec flèche 30"/>
            <p:cNvCxnSpPr>
              <a:cxnSpLocks noChangeShapeType="1"/>
            </p:cNvCxnSpPr>
            <p:nvPr/>
          </p:nvCxnSpPr>
          <p:spPr bwMode="auto">
            <a:xfrm>
              <a:off x="7999413" y="1716088"/>
              <a:ext cx="0" cy="865187"/>
            </a:xfrm>
            <a:prstGeom prst="straightConnector1">
              <a:avLst/>
            </a:prstGeom>
            <a:noFill/>
            <a:ln w="38100" algn="ctr">
              <a:solidFill>
                <a:schemeClr val="accent1"/>
              </a:solidFill>
              <a:round/>
              <a:headEnd/>
              <a:tailEnd type="arrow" w="med" len="med"/>
            </a:ln>
          </p:spPr>
        </p:cxnSp>
        <p:cxnSp>
          <p:nvCxnSpPr>
            <p:cNvPr id="125984" name="Connecteur droit 32"/>
            <p:cNvCxnSpPr>
              <a:cxnSpLocks noChangeShapeType="1"/>
            </p:cNvCxnSpPr>
            <p:nvPr/>
          </p:nvCxnSpPr>
          <p:spPr bwMode="auto">
            <a:xfrm flipH="1">
              <a:off x="4230688" y="3662363"/>
              <a:ext cx="0" cy="250825"/>
            </a:xfrm>
            <a:prstGeom prst="line">
              <a:avLst/>
            </a:prstGeom>
            <a:noFill/>
            <a:ln w="38100" algn="ctr">
              <a:solidFill>
                <a:schemeClr val="tx1"/>
              </a:solidFill>
              <a:round/>
              <a:headEnd/>
              <a:tailEnd/>
            </a:ln>
          </p:spPr>
        </p:cxnSp>
        <p:cxnSp>
          <p:nvCxnSpPr>
            <p:cNvPr id="125985" name="Connecteur droit 33"/>
            <p:cNvCxnSpPr>
              <a:cxnSpLocks noChangeShapeType="1"/>
            </p:cNvCxnSpPr>
            <p:nvPr/>
          </p:nvCxnSpPr>
          <p:spPr bwMode="auto">
            <a:xfrm flipH="1">
              <a:off x="4192588" y="4279900"/>
              <a:ext cx="0" cy="215900"/>
            </a:xfrm>
            <a:prstGeom prst="line">
              <a:avLst/>
            </a:prstGeom>
            <a:noFill/>
            <a:ln w="38100" algn="ctr">
              <a:solidFill>
                <a:schemeClr val="tx1"/>
              </a:solidFill>
              <a:round/>
              <a:headEnd/>
              <a:tailEnd/>
            </a:ln>
          </p:spPr>
        </p:cxnSp>
        <p:cxnSp>
          <p:nvCxnSpPr>
            <p:cNvPr id="125986" name="Connecteur droit avec flèche 35"/>
            <p:cNvCxnSpPr>
              <a:cxnSpLocks noChangeShapeType="1"/>
            </p:cNvCxnSpPr>
            <p:nvPr/>
          </p:nvCxnSpPr>
          <p:spPr bwMode="auto">
            <a:xfrm>
              <a:off x="4191000" y="5110163"/>
              <a:ext cx="0" cy="360362"/>
            </a:xfrm>
            <a:prstGeom prst="straightConnector1">
              <a:avLst/>
            </a:prstGeom>
            <a:noFill/>
            <a:ln w="38100" algn="ctr">
              <a:solidFill>
                <a:schemeClr val="tx2"/>
              </a:solidFill>
              <a:round/>
              <a:headEnd/>
              <a:tailEnd type="arrow" w="med" len="med"/>
            </a:ln>
          </p:spPr>
        </p:cxnSp>
        <p:cxnSp>
          <p:nvCxnSpPr>
            <p:cNvPr id="125987" name="Connecteur droit avec flèche 36"/>
            <p:cNvCxnSpPr>
              <a:cxnSpLocks noChangeShapeType="1"/>
            </p:cNvCxnSpPr>
            <p:nvPr/>
          </p:nvCxnSpPr>
          <p:spPr bwMode="auto">
            <a:xfrm>
              <a:off x="4949825" y="5102225"/>
              <a:ext cx="0" cy="360363"/>
            </a:xfrm>
            <a:prstGeom prst="straightConnector1">
              <a:avLst/>
            </a:prstGeom>
            <a:noFill/>
            <a:ln w="38100" algn="ctr">
              <a:solidFill>
                <a:srgbClr val="FF0000"/>
              </a:solidFill>
              <a:round/>
              <a:headEnd/>
              <a:tailEnd type="arrow" w="med" len="med"/>
            </a:ln>
          </p:spPr>
        </p:cxnSp>
        <p:cxnSp>
          <p:nvCxnSpPr>
            <p:cNvPr id="125988" name="Connecteur droit 39"/>
            <p:cNvCxnSpPr>
              <a:cxnSpLocks noChangeShapeType="1"/>
            </p:cNvCxnSpPr>
            <p:nvPr/>
          </p:nvCxnSpPr>
          <p:spPr bwMode="auto">
            <a:xfrm flipH="1">
              <a:off x="4948238" y="3652838"/>
              <a:ext cx="0" cy="252412"/>
            </a:xfrm>
            <a:prstGeom prst="line">
              <a:avLst/>
            </a:prstGeom>
            <a:noFill/>
            <a:ln w="38100" algn="ctr">
              <a:solidFill>
                <a:srgbClr val="FF0000"/>
              </a:solidFill>
              <a:round/>
              <a:headEnd/>
              <a:tailEnd/>
            </a:ln>
          </p:spPr>
        </p:cxnSp>
        <p:cxnSp>
          <p:nvCxnSpPr>
            <p:cNvPr id="125989" name="Connecteur droit 40"/>
            <p:cNvCxnSpPr>
              <a:cxnSpLocks noChangeShapeType="1"/>
            </p:cNvCxnSpPr>
            <p:nvPr/>
          </p:nvCxnSpPr>
          <p:spPr bwMode="auto">
            <a:xfrm flipH="1">
              <a:off x="4948238" y="4271963"/>
              <a:ext cx="0" cy="215900"/>
            </a:xfrm>
            <a:prstGeom prst="line">
              <a:avLst/>
            </a:prstGeom>
            <a:noFill/>
            <a:ln w="38100" algn="ctr">
              <a:solidFill>
                <a:srgbClr val="FF0000"/>
              </a:solidFill>
              <a:round/>
              <a:headEnd/>
              <a:tailEnd/>
            </a:ln>
          </p:spPr>
        </p:cxnSp>
        <p:sp>
          <p:nvSpPr>
            <p:cNvPr id="125990" name="AutoShape 7"/>
            <p:cNvSpPr>
              <a:spLocks noChangeArrowheads="1"/>
            </p:cNvSpPr>
            <p:nvPr/>
          </p:nvSpPr>
          <p:spPr bwMode="auto">
            <a:xfrm>
              <a:off x="1295582" y="1919127"/>
              <a:ext cx="519015" cy="310008"/>
            </a:xfrm>
            <a:prstGeom prst="roundRect">
              <a:avLst>
                <a:gd name="adj" fmla="val 16667"/>
              </a:avLst>
            </a:prstGeom>
            <a:noFill/>
            <a:ln w="9525">
              <a:noFill/>
              <a:round/>
              <a:headEnd/>
              <a:tailEnd/>
            </a:ln>
          </p:spPr>
          <p:txBody>
            <a:bodyPr wrap="none" anchor="ctr"/>
            <a:lstStyle/>
            <a:p>
              <a:pPr algn="ctr">
                <a:lnSpc>
                  <a:spcPct val="90000"/>
                </a:lnSpc>
                <a:spcBef>
                  <a:spcPct val="30000"/>
                </a:spcBef>
                <a:buClr>
                  <a:srgbClr val="FF9900"/>
                </a:buClr>
                <a:buFont typeface="Wingdings" pitchFamily="2" charset="2"/>
                <a:buNone/>
              </a:pPr>
              <a:r>
                <a:rPr lang="en-US" sz="1600" b="1" dirty="0">
                  <a:solidFill>
                    <a:srgbClr val="FF0000"/>
                  </a:solidFill>
                  <a:cs typeface="Arial" pitchFamily="34" charset="0"/>
                </a:rPr>
                <a:t>Yes</a:t>
              </a:r>
            </a:p>
          </p:txBody>
        </p:sp>
        <p:cxnSp>
          <p:nvCxnSpPr>
            <p:cNvPr id="31" name="Connecteur droit 43"/>
            <p:cNvCxnSpPr>
              <a:cxnSpLocks noChangeShapeType="1"/>
            </p:cNvCxnSpPr>
            <p:nvPr/>
          </p:nvCxnSpPr>
          <p:spPr bwMode="auto">
            <a:xfrm flipH="1" flipV="1">
              <a:off x="1322783" y="2201111"/>
              <a:ext cx="718096" cy="0"/>
            </a:xfrm>
            <a:prstGeom prst="line">
              <a:avLst/>
            </a:prstGeom>
            <a:noFill/>
            <a:ln w="38100" algn="ctr">
              <a:solidFill>
                <a:schemeClr val="accent5"/>
              </a:solidFill>
              <a:round/>
              <a:headEnd/>
              <a:tailEnd/>
            </a:ln>
            <a:extLst/>
          </p:spPr>
        </p:cxnSp>
        <p:cxnSp>
          <p:nvCxnSpPr>
            <p:cNvPr id="32" name="Connecteur droit avec flèche 46"/>
            <p:cNvCxnSpPr>
              <a:cxnSpLocks noChangeShapeType="1"/>
            </p:cNvCxnSpPr>
            <p:nvPr/>
          </p:nvCxnSpPr>
          <p:spPr bwMode="auto">
            <a:xfrm rot="16200000" flipH="1">
              <a:off x="-125926" y="3622521"/>
              <a:ext cx="2881144" cy="5114"/>
            </a:xfrm>
            <a:prstGeom prst="straightConnector1">
              <a:avLst/>
            </a:prstGeom>
            <a:noFill/>
            <a:ln w="38100" algn="ctr">
              <a:solidFill>
                <a:schemeClr val="accent5"/>
              </a:solidFill>
              <a:round/>
              <a:headEnd/>
              <a:tailEnd type="arrow" w="med" len="med"/>
            </a:ln>
            <a:extLst/>
          </p:spPr>
        </p:cxnSp>
        <p:cxnSp>
          <p:nvCxnSpPr>
            <p:cNvPr id="33" name="Connecteur droit 47"/>
            <p:cNvCxnSpPr>
              <a:cxnSpLocks noChangeShapeType="1"/>
            </p:cNvCxnSpPr>
            <p:nvPr/>
          </p:nvCxnSpPr>
          <p:spPr bwMode="auto">
            <a:xfrm flipH="1" flipV="1">
              <a:off x="1343202" y="3497189"/>
              <a:ext cx="934205" cy="0"/>
            </a:xfrm>
            <a:prstGeom prst="line">
              <a:avLst/>
            </a:prstGeom>
            <a:noFill/>
            <a:ln w="38100" algn="ctr">
              <a:solidFill>
                <a:schemeClr val="accent5"/>
              </a:solidFill>
              <a:round/>
              <a:headEnd/>
              <a:tailEnd/>
            </a:ln>
            <a:extLst/>
          </p:spPr>
        </p:cxnSp>
        <p:sp>
          <p:nvSpPr>
            <p:cNvPr id="125994" name="Rectangle 42"/>
            <p:cNvSpPr>
              <a:spLocks noChangeArrowheads="1"/>
            </p:cNvSpPr>
            <p:nvPr/>
          </p:nvSpPr>
          <p:spPr bwMode="auto">
            <a:xfrm>
              <a:off x="7098564" y="3103111"/>
              <a:ext cx="1856117" cy="957569"/>
            </a:xfrm>
            <a:prstGeom prst="rect">
              <a:avLst/>
            </a:prstGeom>
            <a:noFill/>
            <a:ln w="9525">
              <a:noFill/>
              <a:miter lim="800000"/>
              <a:headEnd/>
              <a:tailEnd/>
            </a:ln>
          </p:spPr>
          <p:txBody>
            <a:bodyPr wrap="none">
              <a:spAutoFit/>
            </a:bodyPr>
            <a:lstStyle/>
            <a:p>
              <a:pPr algn="ctr">
                <a:lnSpc>
                  <a:spcPct val="90000"/>
                </a:lnSpc>
                <a:spcBef>
                  <a:spcPct val="30000"/>
                </a:spcBef>
                <a:buClr>
                  <a:srgbClr val="FF9900"/>
                </a:buClr>
                <a:buFont typeface="Wingdings" pitchFamily="2" charset="2"/>
                <a:buNone/>
              </a:pPr>
              <a:r>
                <a:rPr lang="en-US" sz="1200" b="1">
                  <a:solidFill>
                    <a:srgbClr val="0065A5"/>
                  </a:solidFill>
                  <a:cs typeface="Arial" pitchFamily="34" charset="0"/>
                </a:rPr>
                <a:t>*Includes rheumatic </a:t>
              </a:r>
              <a:br>
                <a:rPr lang="en-US" sz="1200" b="1">
                  <a:solidFill>
                    <a:srgbClr val="0065A5"/>
                  </a:solidFill>
                  <a:cs typeface="Arial" pitchFamily="34" charset="0"/>
                </a:rPr>
              </a:br>
              <a:r>
                <a:rPr lang="en-US" sz="1200" b="1">
                  <a:solidFill>
                    <a:srgbClr val="0065A5"/>
                  </a:solidFill>
                  <a:cs typeface="Arial" pitchFamily="34" charset="0"/>
                </a:rPr>
                <a:t>valvular disease and </a:t>
              </a:r>
            </a:p>
            <a:p>
              <a:pPr algn="ctr">
                <a:lnSpc>
                  <a:spcPct val="90000"/>
                </a:lnSpc>
                <a:spcBef>
                  <a:spcPct val="30000"/>
                </a:spcBef>
                <a:buClr>
                  <a:srgbClr val="FF9900"/>
                </a:buClr>
                <a:buFont typeface="Wingdings" pitchFamily="2" charset="2"/>
                <a:buNone/>
              </a:pPr>
              <a:r>
                <a:rPr lang="en-US" sz="1200" b="1">
                  <a:solidFill>
                    <a:srgbClr val="0065A5"/>
                  </a:solidFill>
                  <a:cs typeface="Arial" pitchFamily="34" charset="0"/>
                </a:rPr>
                <a:t>prosthetic valves</a:t>
              </a:r>
            </a:p>
            <a:p>
              <a:pPr algn="ctr">
                <a:lnSpc>
                  <a:spcPct val="90000"/>
                </a:lnSpc>
                <a:spcBef>
                  <a:spcPct val="30000"/>
                </a:spcBef>
                <a:buClr>
                  <a:srgbClr val="FF9900"/>
                </a:buClr>
                <a:buFont typeface="Wingdings" pitchFamily="2" charset="2"/>
                <a:buNone/>
              </a:pPr>
              <a:endParaRPr lang="fr-FR" sz="1200" b="1">
                <a:solidFill>
                  <a:srgbClr val="0065A5"/>
                </a:solidFill>
                <a:cs typeface="Arial" pitchFamily="34" charset="0"/>
              </a:endParaRPr>
            </a:p>
          </p:txBody>
        </p:sp>
        <p:cxnSp>
          <p:nvCxnSpPr>
            <p:cNvPr id="125995" name="Connecteur droit 33"/>
            <p:cNvCxnSpPr>
              <a:cxnSpLocks noChangeShapeType="1"/>
            </p:cNvCxnSpPr>
            <p:nvPr/>
          </p:nvCxnSpPr>
          <p:spPr bwMode="auto">
            <a:xfrm flipH="1">
              <a:off x="5653088" y="4279900"/>
              <a:ext cx="0" cy="215900"/>
            </a:xfrm>
            <a:prstGeom prst="line">
              <a:avLst/>
            </a:prstGeom>
            <a:noFill/>
            <a:ln w="38100" algn="ctr">
              <a:solidFill>
                <a:schemeClr val="tx1"/>
              </a:solidFill>
              <a:prstDash val="sysDot"/>
              <a:round/>
              <a:headEnd/>
              <a:tailEnd/>
            </a:ln>
          </p:spPr>
        </p:cxnSp>
        <p:cxnSp>
          <p:nvCxnSpPr>
            <p:cNvPr id="125996" name="Connecteur droit avec flèche 35"/>
            <p:cNvCxnSpPr>
              <a:cxnSpLocks noChangeShapeType="1"/>
            </p:cNvCxnSpPr>
            <p:nvPr/>
          </p:nvCxnSpPr>
          <p:spPr bwMode="auto">
            <a:xfrm>
              <a:off x="5651500" y="5110163"/>
              <a:ext cx="0" cy="360362"/>
            </a:xfrm>
            <a:prstGeom prst="straightConnector1">
              <a:avLst/>
            </a:prstGeom>
            <a:noFill/>
            <a:ln w="38100" algn="ctr">
              <a:solidFill>
                <a:schemeClr val="tx2"/>
              </a:solidFill>
              <a:prstDash val="sysDot"/>
              <a:round/>
              <a:headEnd/>
              <a:tailEnd type="arrow" w="med" len="med"/>
            </a:ln>
          </p:spPr>
        </p:cxnSp>
        <p:cxnSp>
          <p:nvCxnSpPr>
            <p:cNvPr id="125997" name="Connecteur droit avec flèche 36"/>
            <p:cNvCxnSpPr>
              <a:cxnSpLocks noChangeShapeType="1"/>
            </p:cNvCxnSpPr>
            <p:nvPr/>
          </p:nvCxnSpPr>
          <p:spPr bwMode="auto">
            <a:xfrm>
              <a:off x="6353175" y="5102225"/>
              <a:ext cx="0" cy="360363"/>
            </a:xfrm>
            <a:prstGeom prst="straightConnector1">
              <a:avLst/>
            </a:prstGeom>
            <a:noFill/>
            <a:ln w="38100" algn="ctr">
              <a:solidFill>
                <a:srgbClr val="FF0000"/>
              </a:solidFill>
              <a:prstDash val="sysDot"/>
              <a:round/>
              <a:headEnd/>
              <a:tailEnd type="arrow" w="med" len="med"/>
            </a:ln>
          </p:spPr>
        </p:cxnSp>
        <p:cxnSp>
          <p:nvCxnSpPr>
            <p:cNvPr id="125998" name="Connecteur droit 40"/>
            <p:cNvCxnSpPr>
              <a:cxnSpLocks noChangeShapeType="1"/>
            </p:cNvCxnSpPr>
            <p:nvPr/>
          </p:nvCxnSpPr>
          <p:spPr bwMode="auto">
            <a:xfrm flipH="1">
              <a:off x="6351588" y="4271963"/>
              <a:ext cx="0" cy="215900"/>
            </a:xfrm>
            <a:prstGeom prst="line">
              <a:avLst/>
            </a:prstGeom>
            <a:noFill/>
            <a:ln w="38100" algn="ctr">
              <a:solidFill>
                <a:srgbClr val="FF0000"/>
              </a:solidFill>
              <a:prstDash val="sysDot"/>
              <a:round/>
              <a:headEnd/>
              <a:tailEnd/>
            </a:ln>
          </p:spPr>
        </p:cxnSp>
        <p:sp>
          <p:nvSpPr>
            <p:cNvPr id="39" name="AutoShape 6"/>
            <p:cNvSpPr>
              <a:spLocks noChangeArrowheads="1"/>
            </p:cNvSpPr>
            <p:nvPr/>
          </p:nvSpPr>
          <p:spPr bwMode="auto">
            <a:xfrm>
              <a:off x="5428863" y="5471079"/>
              <a:ext cx="1104371" cy="397581"/>
            </a:xfrm>
            <a:prstGeom prst="roundRect">
              <a:avLst>
                <a:gd name="adj" fmla="val 16667"/>
              </a:avLst>
            </a:prstGeom>
            <a:solidFill>
              <a:schemeClr val="accent6"/>
            </a:solidFill>
            <a:ln w="9525">
              <a:solidFill>
                <a:schemeClr val="tx1"/>
              </a:solidFill>
              <a:round/>
              <a:headEnd/>
              <a:tailEnd/>
            </a:ln>
          </p:spPr>
          <p:txBody>
            <a:bodyPr wrap="none" anchor="ctr"/>
            <a:lstStyle/>
            <a:p>
              <a:pPr algn="ctr">
                <a:lnSpc>
                  <a:spcPct val="90000"/>
                </a:lnSpc>
                <a:spcBef>
                  <a:spcPct val="30000"/>
                </a:spcBef>
                <a:buClr>
                  <a:srgbClr val="FF9900"/>
                </a:buClr>
                <a:buFont typeface="Wingdings" pitchFamily="2" charset="2"/>
                <a:buNone/>
                <a:defRPr/>
              </a:pPr>
              <a:r>
                <a:rPr lang="en-US" sz="1400" b="1" dirty="0">
                  <a:solidFill>
                    <a:prstClr val="white"/>
                  </a:solidFill>
                  <a:ea typeface="MS PGothic" pitchFamily="34" charset="-128"/>
                  <a:cs typeface="Arial" pitchFamily="34" charset="0"/>
                </a:rPr>
                <a:t>VKA</a:t>
              </a:r>
              <a:endParaRPr lang="en-US" sz="1400" b="1" baseline="30000" dirty="0">
                <a:solidFill>
                  <a:prstClr val="white"/>
                </a:solidFill>
                <a:ea typeface="MS PGothic" pitchFamily="34" charset="-128"/>
                <a:cs typeface="Arial" pitchFamily="34" charset="0"/>
              </a:endParaRPr>
            </a:p>
          </p:txBody>
        </p:sp>
        <p:sp>
          <p:nvSpPr>
            <p:cNvPr id="40" name="AutoShape 6"/>
            <p:cNvSpPr>
              <a:spLocks noChangeArrowheads="1"/>
            </p:cNvSpPr>
            <p:nvPr/>
          </p:nvSpPr>
          <p:spPr bwMode="auto">
            <a:xfrm>
              <a:off x="3931411" y="3917538"/>
              <a:ext cx="2663082" cy="360800"/>
            </a:xfrm>
            <a:prstGeom prst="roundRect">
              <a:avLst>
                <a:gd name="adj" fmla="val 16667"/>
              </a:avLst>
            </a:prstGeom>
            <a:solidFill>
              <a:schemeClr val="bg2">
                <a:lumMod val="25000"/>
                <a:lumOff val="75000"/>
              </a:schemeClr>
            </a:solidFill>
            <a:ln w="9525">
              <a:solidFill>
                <a:schemeClr val="tx1"/>
              </a:solidFill>
              <a:round/>
              <a:headEnd/>
              <a:tailEnd/>
            </a:ln>
          </p:spPr>
          <p:txBody>
            <a:bodyPr wrap="none" anchor="ctr"/>
            <a:lstStyle/>
            <a:p>
              <a:pPr algn="ctr">
                <a:lnSpc>
                  <a:spcPct val="90000"/>
                </a:lnSpc>
                <a:spcBef>
                  <a:spcPct val="30000"/>
                </a:spcBef>
                <a:buClr>
                  <a:srgbClr val="FF9900"/>
                </a:buClr>
                <a:buFont typeface="Wingdings" pitchFamily="2" charset="2"/>
                <a:buNone/>
                <a:defRPr/>
              </a:pPr>
              <a:r>
                <a:rPr lang="en-US" sz="1400" b="1" dirty="0">
                  <a:solidFill>
                    <a:srgbClr val="0065A5"/>
                  </a:solidFill>
                  <a:ea typeface="ＭＳ Ｐゴシック" pitchFamily="34" charset="-128"/>
                  <a:cs typeface="Arial" pitchFamily="34" charset="0"/>
                </a:rPr>
                <a:t>OAC therapy</a:t>
              </a:r>
              <a:endParaRPr lang="en-US" sz="1400" b="1" baseline="30000" dirty="0">
                <a:solidFill>
                  <a:srgbClr val="0065A5"/>
                </a:solidFill>
                <a:ea typeface="ＭＳ Ｐゴシック" pitchFamily="34" charset="-128"/>
                <a:cs typeface="Arial" pitchFamily="34" charset="0"/>
              </a:endParaRPr>
            </a:p>
          </p:txBody>
        </p:sp>
      </p:grpSp>
      <p:sp>
        <p:nvSpPr>
          <p:cNvPr id="125958" name="ZoneTexte 41"/>
          <p:cNvSpPr txBox="1">
            <a:spLocks noChangeArrowheads="1"/>
          </p:cNvSpPr>
          <p:nvPr/>
        </p:nvSpPr>
        <p:spPr bwMode="auto">
          <a:xfrm>
            <a:off x="-252536" y="5301208"/>
            <a:ext cx="6456363" cy="258763"/>
          </a:xfrm>
          <a:prstGeom prst="rect">
            <a:avLst/>
          </a:prstGeom>
          <a:noFill/>
          <a:ln w="9525">
            <a:noFill/>
            <a:miter lim="800000"/>
            <a:headEnd/>
            <a:tailEnd/>
          </a:ln>
        </p:spPr>
        <p:txBody>
          <a:bodyPr>
            <a:spAutoFit/>
          </a:bodyPr>
          <a:lstStyle/>
          <a:p>
            <a:pPr algn="ctr">
              <a:lnSpc>
                <a:spcPct val="90000"/>
              </a:lnSpc>
              <a:spcBef>
                <a:spcPct val="30000"/>
              </a:spcBef>
              <a:buClr>
                <a:srgbClr val="FF9900"/>
              </a:buClr>
              <a:buFont typeface="Wingdings" pitchFamily="2" charset="2"/>
              <a:buNone/>
            </a:pPr>
            <a:r>
              <a:rPr lang="fr-FR" sz="1200" b="1" dirty="0">
                <a:solidFill>
                  <a:srgbClr val="0065A5"/>
                </a:solidFill>
                <a:cs typeface="Arial" pitchFamily="34" charset="0"/>
              </a:rPr>
              <a:t>**</a:t>
            </a:r>
            <a:r>
              <a:rPr lang="en-GB" sz="1200" b="1" dirty="0">
                <a:solidFill>
                  <a:srgbClr val="0065A5"/>
                </a:solidFill>
                <a:cs typeface="Arial" pitchFamily="34" charset="0"/>
              </a:rPr>
              <a:t>NOACs are broadly preferable to VKA in the vast majority of patients with NVAF</a:t>
            </a:r>
            <a:endParaRPr lang="fr-FR" sz="1200" b="1" dirty="0">
              <a:solidFill>
                <a:srgbClr val="0065A5"/>
              </a:solidFill>
              <a:cs typeface="Arial" pitchFamily="34" charset="0"/>
            </a:endParaRPr>
          </a:p>
        </p:txBody>
      </p:sp>
      <p:sp>
        <p:nvSpPr>
          <p:cNvPr id="125959" name="Rectangle 6"/>
          <p:cNvSpPr>
            <a:spLocks noChangeArrowheads="1"/>
          </p:cNvSpPr>
          <p:nvPr/>
        </p:nvSpPr>
        <p:spPr bwMode="auto">
          <a:xfrm>
            <a:off x="158750" y="5517232"/>
            <a:ext cx="8985250" cy="258763"/>
          </a:xfrm>
          <a:prstGeom prst="rect">
            <a:avLst/>
          </a:prstGeom>
          <a:noFill/>
          <a:ln w="9525">
            <a:noFill/>
            <a:miter lim="800000"/>
            <a:headEnd/>
            <a:tailEnd/>
          </a:ln>
        </p:spPr>
        <p:txBody>
          <a:bodyPr>
            <a:spAutoFit/>
          </a:bodyPr>
          <a:lstStyle/>
          <a:p>
            <a:pPr>
              <a:lnSpc>
                <a:spcPct val="90000"/>
              </a:lnSpc>
              <a:spcBef>
                <a:spcPct val="30000"/>
              </a:spcBef>
              <a:buClr>
                <a:srgbClr val="FF9900"/>
              </a:buClr>
            </a:pPr>
            <a:r>
              <a:rPr lang="en-GB" sz="1200" b="1" dirty="0">
                <a:solidFill>
                  <a:srgbClr val="0065A5"/>
                </a:solidFill>
                <a:cs typeface="Arial" pitchFamily="34" charset="0"/>
              </a:rPr>
              <a:t>For full recommendations please refer to the ESC Guidelines for the management of </a:t>
            </a:r>
            <a:r>
              <a:rPr lang="en-GB" sz="1200" b="1" dirty="0" err="1">
                <a:solidFill>
                  <a:srgbClr val="0065A5"/>
                </a:solidFill>
                <a:cs typeface="Arial" pitchFamily="34" charset="0"/>
              </a:rPr>
              <a:t>atrial</a:t>
            </a:r>
            <a:r>
              <a:rPr lang="en-GB" sz="1200" b="1" dirty="0">
                <a:solidFill>
                  <a:srgbClr val="0065A5"/>
                </a:solidFill>
                <a:cs typeface="Arial" pitchFamily="34" charset="0"/>
              </a:rPr>
              <a:t> fibrillation (2012 update)</a:t>
            </a:r>
            <a:r>
              <a:rPr lang="en-GB" sz="1200" b="1" baseline="30000" dirty="0">
                <a:solidFill>
                  <a:srgbClr val="0065A5"/>
                </a:solidFill>
                <a:cs typeface="Arial" pitchFamily="34" charset="0"/>
              </a:rPr>
              <a:t>1</a:t>
            </a:r>
          </a:p>
        </p:txBody>
      </p:sp>
      <p:sp>
        <p:nvSpPr>
          <p:cNvPr id="44" name="Rectangle 43"/>
          <p:cNvSpPr/>
          <p:nvPr/>
        </p:nvSpPr>
        <p:spPr>
          <a:xfrm>
            <a:off x="0" y="5922963"/>
            <a:ext cx="5349875" cy="93503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25961" name="TextBox 44"/>
          <p:cNvSpPr txBox="1">
            <a:spLocks noChangeArrowheads="1"/>
          </p:cNvSpPr>
          <p:nvPr/>
        </p:nvSpPr>
        <p:spPr bwMode="auto">
          <a:xfrm>
            <a:off x="0" y="5733256"/>
            <a:ext cx="9151938" cy="707886"/>
          </a:xfrm>
          <a:prstGeom prst="rect">
            <a:avLst/>
          </a:prstGeom>
          <a:noFill/>
          <a:ln w="9525">
            <a:noFill/>
            <a:miter lim="800000"/>
            <a:headEnd/>
            <a:tailEnd/>
          </a:ln>
        </p:spPr>
        <p:txBody>
          <a:bodyPr>
            <a:spAutoFit/>
          </a:bodyPr>
          <a:lstStyle/>
          <a:p>
            <a:r>
              <a:rPr lang="en-GB" sz="1000" dirty="0">
                <a:solidFill>
                  <a:srgbClr val="0065A5"/>
                </a:solidFill>
                <a:cs typeface="Arial" pitchFamily="34" charset="0"/>
              </a:rPr>
              <a:t>AF: </a:t>
            </a:r>
            <a:r>
              <a:rPr lang="en-GB" sz="1000" dirty="0" err="1">
                <a:solidFill>
                  <a:srgbClr val="0065A5"/>
                </a:solidFill>
                <a:cs typeface="Arial" pitchFamily="34" charset="0"/>
              </a:rPr>
              <a:t>atrial</a:t>
            </a:r>
            <a:r>
              <a:rPr lang="en-GB" sz="1000" dirty="0">
                <a:solidFill>
                  <a:srgbClr val="0065A5"/>
                </a:solidFill>
                <a:cs typeface="Arial" pitchFamily="34" charset="0"/>
              </a:rPr>
              <a:t> fibrillation; ASA: acetyl salicylic acid; CHA</a:t>
            </a:r>
            <a:r>
              <a:rPr lang="en-GB" sz="1000" baseline="-25000" dirty="0">
                <a:solidFill>
                  <a:srgbClr val="0065A5"/>
                </a:solidFill>
                <a:cs typeface="Arial" pitchFamily="34" charset="0"/>
              </a:rPr>
              <a:t>2</a:t>
            </a:r>
            <a:r>
              <a:rPr lang="en-GB" sz="1000" dirty="0">
                <a:solidFill>
                  <a:srgbClr val="0065A5"/>
                </a:solidFill>
                <a:cs typeface="Arial" pitchFamily="34" charset="0"/>
              </a:rPr>
              <a:t>DS</a:t>
            </a:r>
            <a:r>
              <a:rPr lang="en-GB" sz="1000" baseline="-25000" dirty="0">
                <a:solidFill>
                  <a:srgbClr val="0065A5"/>
                </a:solidFill>
                <a:cs typeface="Arial" pitchFamily="34" charset="0"/>
              </a:rPr>
              <a:t>2</a:t>
            </a:r>
            <a:r>
              <a:rPr lang="en-GB" sz="1000" dirty="0">
                <a:solidFill>
                  <a:srgbClr val="0065A5"/>
                </a:solidFill>
                <a:cs typeface="Arial" pitchFamily="34" charset="0"/>
              </a:rPr>
              <a:t>-VASc: Congestive heart failure, Hypertension, Age ≥75 (doubled), Diabetes, Stroke (doubled), Vascular disease, Age 65–74, and Sex category (female); HAS-BLED: Hypertension, Abnormal renal/liver function, Stroke, Bleeding history or predisposition, Labile INR, Elderly (&gt;65), Drugs/alcohol concomitantly; INR: International Normalised Ratio; NOAC: novel  oral anticoagulants; NVAF: non-</a:t>
            </a:r>
            <a:r>
              <a:rPr lang="en-GB" sz="1000" dirty="0" err="1">
                <a:solidFill>
                  <a:srgbClr val="0065A5"/>
                </a:solidFill>
                <a:cs typeface="Arial" pitchFamily="34" charset="0"/>
              </a:rPr>
              <a:t>valvular</a:t>
            </a:r>
            <a:r>
              <a:rPr lang="en-GB" sz="1000" dirty="0">
                <a:solidFill>
                  <a:srgbClr val="0065A5"/>
                </a:solidFill>
                <a:cs typeface="Arial" pitchFamily="34" charset="0"/>
              </a:rPr>
              <a:t> </a:t>
            </a:r>
            <a:r>
              <a:rPr lang="en-GB" sz="1000" dirty="0" err="1">
                <a:solidFill>
                  <a:srgbClr val="0065A5"/>
                </a:solidFill>
                <a:cs typeface="Arial" pitchFamily="34" charset="0"/>
              </a:rPr>
              <a:t>atrial</a:t>
            </a:r>
            <a:r>
              <a:rPr lang="en-GB" sz="1000" dirty="0">
                <a:solidFill>
                  <a:srgbClr val="0065A5"/>
                </a:solidFill>
                <a:cs typeface="Arial" pitchFamily="34" charset="0"/>
              </a:rPr>
              <a:t> fibrillation;  OAC: oral anticoagulant; </a:t>
            </a:r>
          </a:p>
          <a:p>
            <a:r>
              <a:rPr lang="en-GB" sz="1000" dirty="0">
                <a:solidFill>
                  <a:srgbClr val="0065A5"/>
                </a:solidFill>
                <a:cs typeface="Arial" pitchFamily="34" charset="0"/>
              </a:rPr>
              <a:t>VKA: vitamin K antagonists</a:t>
            </a:r>
          </a:p>
        </p:txBody>
      </p:sp>
      <p:sp>
        <p:nvSpPr>
          <p:cNvPr id="46" name="Rectangle 16"/>
          <p:cNvSpPr>
            <a:spLocks noChangeArrowheads="1"/>
          </p:cNvSpPr>
          <p:nvPr/>
        </p:nvSpPr>
        <p:spPr bwMode="auto">
          <a:xfrm>
            <a:off x="0" y="6381328"/>
            <a:ext cx="7810500" cy="244475"/>
          </a:xfrm>
          <a:prstGeom prst="rect">
            <a:avLst/>
          </a:prstGeom>
          <a:noFill/>
          <a:ln>
            <a:noFill/>
          </a:ln>
          <a:extLst/>
        </p:spPr>
        <p:txBody>
          <a:bodyPr anchor="b">
            <a:spAutoFit/>
          </a:bodyPr>
          <a:lstStyle/>
          <a:p>
            <a:pPr eaLnBrk="0" hangingPunct="0">
              <a:lnSpc>
                <a:spcPct val="90000"/>
              </a:lnSpc>
              <a:spcBef>
                <a:spcPct val="30000"/>
              </a:spcBef>
              <a:buClr>
                <a:srgbClr val="FF9900"/>
              </a:buClr>
              <a:defRPr/>
            </a:pPr>
            <a:r>
              <a:rPr lang="en-CA" sz="1100" b="1" kern="0" dirty="0">
                <a:solidFill>
                  <a:srgbClr val="0065A5"/>
                </a:solidFill>
                <a:ea typeface="ＭＳ Ｐゴシック" pitchFamily="34" charset="-128"/>
                <a:cs typeface="Arial" pitchFamily="34" charset="0"/>
              </a:rPr>
              <a:t> </a:t>
            </a:r>
            <a:r>
              <a:rPr lang="en-CA" sz="1100" b="1" kern="0" dirty="0" smtClean="0">
                <a:solidFill>
                  <a:srgbClr val="0065A5"/>
                </a:solidFill>
                <a:ea typeface="ＭＳ Ｐゴシック" pitchFamily="34" charset="-128"/>
                <a:cs typeface="Arial" pitchFamily="34" charset="0"/>
              </a:rPr>
              <a:t>Adapted </a:t>
            </a:r>
            <a:r>
              <a:rPr lang="en-CA" sz="1100" b="1" kern="0" dirty="0">
                <a:solidFill>
                  <a:srgbClr val="0065A5"/>
                </a:solidFill>
                <a:ea typeface="ＭＳ Ｐゴシック" pitchFamily="34" charset="-128"/>
                <a:cs typeface="Arial" pitchFamily="34" charset="0"/>
              </a:rPr>
              <a:t>from </a:t>
            </a:r>
            <a:r>
              <a:rPr lang="en-CA" sz="1100" b="1" kern="0" dirty="0" err="1">
                <a:solidFill>
                  <a:srgbClr val="0065A5"/>
                </a:solidFill>
                <a:ea typeface="ＭＳ Ｐゴシック" pitchFamily="34" charset="-128"/>
                <a:cs typeface="Arial" pitchFamily="34" charset="0"/>
              </a:rPr>
              <a:t>Camm</a:t>
            </a:r>
            <a:r>
              <a:rPr lang="en-CA" sz="1100" b="1" kern="0" dirty="0">
                <a:solidFill>
                  <a:srgbClr val="0065A5"/>
                </a:solidFill>
                <a:ea typeface="ＭＳ Ｐゴシック" pitchFamily="34" charset="-128"/>
                <a:cs typeface="Arial" pitchFamily="34" charset="0"/>
              </a:rPr>
              <a:t> </a:t>
            </a:r>
            <a:r>
              <a:rPr lang="en-CA" sz="1100" b="1" i="1" kern="0" dirty="0">
                <a:solidFill>
                  <a:srgbClr val="0065A5"/>
                </a:solidFill>
                <a:ea typeface="ＭＳ Ｐゴシック" pitchFamily="34" charset="-128"/>
                <a:cs typeface="Arial" pitchFamily="34" charset="0"/>
              </a:rPr>
              <a:t>et al. </a:t>
            </a:r>
            <a:r>
              <a:rPr lang="en-CA" sz="1100" b="1" i="1" kern="0" dirty="0" err="1">
                <a:solidFill>
                  <a:srgbClr val="0065A5"/>
                </a:solidFill>
                <a:ea typeface="ＭＳ Ｐゴシック" pitchFamily="34" charset="-128"/>
                <a:cs typeface="Arial" pitchFamily="34" charset="0"/>
              </a:rPr>
              <a:t>Eur</a:t>
            </a:r>
            <a:r>
              <a:rPr lang="en-CA" sz="1100" b="1" i="1" kern="0" dirty="0">
                <a:solidFill>
                  <a:srgbClr val="0065A5"/>
                </a:solidFill>
                <a:ea typeface="ＭＳ Ｐゴシック" pitchFamily="34" charset="-128"/>
                <a:cs typeface="Arial" pitchFamily="34" charset="0"/>
              </a:rPr>
              <a:t> Heart J </a:t>
            </a:r>
            <a:r>
              <a:rPr lang="en-GB" sz="1100" b="1" dirty="0">
                <a:solidFill>
                  <a:srgbClr val="0065A5"/>
                </a:solidFill>
                <a:ea typeface="MS PGothic" pitchFamily="34" charset="-128"/>
                <a:cs typeface="Arial" pitchFamily="34" charset="0"/>
              </a:rPr>
              <a:t>2012;33:2719-47</a:t>
            </a:r>
            <a:endParaRPr lang="en-CA" sz="1100" b="1" kern="0" dirty="0">
              <a:solidFill>
                <a:srgbClr val="0065A5"/>
              </a:solidFill>
              <a:ea typeface="ＭＳ Ｐゴシック" pitchFamily="34" charset="-128"/>
              <a:cs typeface="Arial" pitchFamily="34" charset="0"/>
            </a:endParaRPr>
          </a:p>
        </p:txBody>
      </p:sp>
      <p:sp>
        <p:nvSpPr>
          <p:cNvPr id="125963" name="TextBox 47"/>
          <p:cNvSpPr txBox="1">
            <a:spLocks noChangeArrowheads="1"/>
          </p:cNvSpPr>
          <p:nvPr/>
        </p:nvSpPr>
        <p:spPr bwMode="auto">
          <a:xfrm>
            <a:off x="6432550" y="3402013"/>
            <a:ext cx="2645276" cy="617092"/>
          </a:xfrm>
          <a:prstGeom prst="rect">
            <a:avLst/>
          </a:prstGeom>
          <a:noFill/>
          <a:ln w="9525">
            <a:noFill/>
            <a:miter lim="800000"/>
            <a:headEnd/>
            <a:tailEnd/>
          </a:ln>
        </p:spPr>
        <p:txBody>
          <a:bodyPr wrap="none">
            <a:spAutoFit/>
          </a:bodyPr>
          <a:lstStyle/>
          <a:p>
            <a:pPr algn="ctr">
              <a:lnSpc>
                <a:spcPct val="90000"/>
              </a:lnSpc>
              <a:spcBef>
                <a:spcPct val="30000"/>
              </a:spcBef>
              <a:buClr>
                <a:srgbClr val="FF9900"/>
              </a:buClr>
            </a:pPr>
            <a:r>
              <a:rPr lang="en-US" sz="1100" b="1" dirty="0" smtClean="0">
                <a:solidFill>
                  <a:srgbClr val="0065A5"/>
                </a:solidFill>
                <a:cs typeface="Arial" pitchFamily="34" charset="0"/>
              </a:rPr>
              <a:t>(</a:t>
            </a:r>
            <a:r>
              <a:rPr lang="en-US" sz="1100" b="1" dirty="0" err="1">
                <a:solidFill>
                  <a:srgbClr val="0065A5"/>
                </a:solidFill>
                <a:cs typeface="Arial" pitchFamily="34" charset="0"/>
              </a:rPr>
              <a:t>apixaban</a:t>
            </a:r>
            <a:r>
              <a:rPr lang="en-US" sz="1100" b="1" dirty="0">
                <a:solidFill>
                  <a:srgbClr val="0065A5"/>
                </a:solidFill>
                <a:cs typeface="Arial" pitchFamily="34" charset="0"/>
              </a:rPr>
              <a:t> is not recommended</a:t>
            </a:r>
          </a:p>
          <a:p>
            <a:pPr algn="ctr">
              <a:lnSpc>
                <a:spcPct val="90000"/>
              </a:lnSpc>
              <a:spcBef>
                <a:spcPct val="30000"/>
              </a:spcBef>
              <a:buClr>
                <a:srgbClr val="FF9900"/>
              </a:buClr>
            </a:pPr>
            <a:r>
              <a:rPr lang="en-US" sz="1100" b="1" dirty="0">
                <a:solidFill>
                  <a:srgbClr val="0065A5"/>
                </a:solidFill>
                <a:cs typeface="Arial" pitchFamily="34" charset="0"/>
              </a:rPr>
              <a:t> for patients with prosthetic heart valves )</a:t>
            </a:r>
          </a:p>
          <a:p>
            <a:endParaRPr lang="en-GB" sz="1100" dirty="0"/>
          </a:p>
        </p:txBody>
      </p:sp>
      <p:sp>
        <p:nvSpPr>
          <p:cNvPr id="125965" name="Footer Placeholder 1"/>
          <p:cNvSpPr>
            <a:spLocks noGrp="1"/>
          </p:cNvSpPr>
          <p:nvPr>
            <p:ph type="ftr" sz="quarter" idx="4294967295"/>
          </p:nvPr>
        </p:nvSpPr>
        <p:spPr bwMode="auto">
          <a:xfrm>
            <a:off x="-612576" y="6602412"/>
            <a:ext cx="5002412" cy="255588"/>
          </a:xfrm>
          <a:prstGeom prst="rect">
            <a:avLst/>
          </a:prstGeom>
          <a:noFill/>
          <a:ln>
            <a:miter lim="800000"/>
            <a:headEnd/>
            <a:tailEnd/>
          </a:ln>
        </p:spPr>
        <p:txBody>
          <a:bodyPr vert="horz" lIns="91440" tIns="45720" rIns="91440" bIns="45720" numCol="1" compatLnSpc="1">
            <a:prstTxWarp prst="textNoShape">
              <a:avLst/>
            </a:prstTxWarp>
          </a:bodyPr>
          <a:lstStyle/>
          <a:p>
            <a:pPr algn="r"/>
            <a:r>
              <a:rPr lang="en-GB" sz="900" dirty="0" smtClean="0">
                <a:ea typeface="MS PGothic"/>
                <a:cs typeface="Arial" pitchFamily="34" charset="0"/>
              </a:rPr>
              <a:t>Date of Preparation: October  2013. 432UK13PR10268-01. Not for further distribution.</a:t>
            </a:r>
            <a:endParaRPr lang="en-US" sz="900" dirty="0" smtClean="0">
              <a:ea typeface="MS PGothic"/>
              <a:cs typeface="Arial" pitchFamily="34" charset="0"/>
            </a:endParaRPr>
          </a:p>
        </p:txBody>
      </p:sp>
    </p:spTree>
    <p:extLst>
      <p:ext uri="{BB962C8B-B14F-4D97-AF65-F5344CB8AC3E}">
        <p14:creationId xmlns:p14="http://schemas.microsoft.com/office/powerpoint/2010/main" val="3943687392"/>
      </p:ext>
    </p:extLst>
  </p:cSld>
  <p:clrMapOvr>
    <a:masterClrMapping/>
  </p:clrMapOvr>
  <p:transition xmlns:p14="http://schemas.microsoft.com/office/powerpoint/2010/main" spd="med">
    <p:pull/>
  </p:transition>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Content Placeholder 2"/>
          <p:cNvSpPr>
            <a:spLocks noGrp="1"/>
          </p:cNvSpPr>
          <p:nvPr>
            <p:ph idx="1"/>
          </p:nvPr>
        </p:nvSpPr>
        <p:spPr/>
        <p:txBody>
          <a:bodyPr>
            <a:normAutofit/>
          </a:bodyPr>
          <a:lstStyle/>
          <a:p>
            <a:pPr>
              <a:spcBef>
                <a:spcPts val="1200"/>
              </a:spcBef>
            </a:pPr>
            <a:r>
              <a:rPr lang="en-GB" sz="4000" b="1" dirty="0" smtClean="0">
                <a:latin typeface="Bernard MT Condensed"/>
                <a:ea typeface="ヒラギノ角ゴ Pro W3" charset="-128"/>
                <a:cs typeface="Bernard MT Condensed"/>
              </a:rPr>
              <a:t>NOACS for </a:t>
            </a:r>
            <a:r>
              <a:rPr lang="en-GB" sz="4000" b="1" dirty="0">
                <a:latin typeface="Bernard MT Condensed"/>
                <a:cs typeface="Bernard MT Condensed"/>
              </a:rPr>
              <a:t>stroke and systemic embolism in non-</a:t>
            </a:r>
            <a:r>
              <a:rPr lang="en-GB" sz="4000" b="1" dirty="0" err="1">
                <a:latin typeface="Bernard MT Condensed"/>
                <a:cs typeface="Bernard MT Condensed"/>
              </a:rPr>
              <a:t>valvular</a:t>
            </a:r>
            <a:r>
              <a:rPr lang="en-GB" sz="4000" b="1" dirty="0">
                <a:latin typeface="Bernard MT Condensed"/>
                <a:cs typeface="Bernard MT Condensed"/>
              </a:rPr>
              <a:t> </a:t>
            </a:r>
            <a:r>
              <a:rPr lang="en-GB" sz="4000" b="1" dirty="0" smtClean="0">
                <a:latin typeface="Bernard MT Condensed"/>
                <a:cs typeface="Bernard MT Condensed"/>
              </a:rPr>
              <a:t>AF</a:t>
            </a:r>
          </a:p>
        </p:txBody>
      </p:sp>
      <p:sp>
        <p:nvSpPr>
          <p:cNvPr id="16386" name="Title 1"/>
          <p:cNvSpPr>
            <a:spLocks noGrp="1"/>
          </p:cNvSpPr>
          <p:nvPr>
            <p:ph type="title"/>
          </p:nvPr>
        </p:nvSpPr>
        <p:spPr/>
        <p:txBody>
          <a:bodyPr/>
          <a:lstStyle/>
          <a:p>
            <a:endParaRPr lang="en-GB" dirty="0" smtClean="0">
              <a:ea typeface="ヒラギノ角ゴ Pro W3" charset="-128"/>
            </a:endParaRPr>
          </a:p>
        </p:txBody>
      </p:sp>
    </p:spTree>
    <p:extLst>
      <p:ext uri="{BB962C8B-B14F-4D97-AF65-F5344CB8AC3E}">
        <p14:creationId xmlns:p14="http://schemas.microsoft.com/office/powerpoint/2010/main" val="164520074"/>
      </p:ext>
    </p:extLst>
  </p:cSld>
  <p:clrMapOvr>
    <a:masterClrMapping/>
  </p:clrMapOvr>
  <p:transition xmlns:p14="http://schemas.microsoft.com/office/powerpoint/2010/main" spd="med">
    <p:pull/>
  </p:transition>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Content Placeholder 2"/>
          <p:cNvSpPr>
            <a:spLocks noGrp="1"/>
          </p:cNvSpPr>
          <p:nvPr>
            <p:ph idx="1"/>
          </p:nvPr>
        </p:nvSpPr>
        <p:spPr/>
        <p:txBody>
          <a:bodyPr/>
          <a:lstStyle/>
          <a:p>
            <a:pPr>
              <a:spcBef>
                <a:spcPts val="1200"/>
              </a:spcBef>
            </a:pPr>
            <a:endParaRPr lang="en-GB" sz="3200" dirty="0" smtClean="0">
              <a:latin typeface="Bernard MT Condensed"/>
              <a:ea typeface="ヒラギノ角ゴ Pro W3" charset="-128"/>
              <a:cs typeface="Bernard MT Condensed"/>
            </a:endParaRPr>
          </a:p>
          <a:p>
            <a:pPr>
              <a:spcBef>
                <a:spcPts val="1200"/>
              </a:spcBef>
            </a:pPr>
            <a:endParaRPr lang="en-GB" dirty="0">
              <a:latin typeface="Bernard MT Condensed"/>
              <a:ea typeface="ヒラギノ角ゴ Pro W3" charset="-128"/>
              <a:cs typeface="Bernard MT Condensed"/>
            </a:endParaRPr>
          </a:p>
          <a:p>
            <a:pPr>
              <a:spcBef>
                <a:spcPts val="1200"/>
              </a:spcBef>
            </a:pPr>
            <a:r>
              <a:rPr lang="en-GB" sz="3200" dirty="0" smtClean="0">
                <a:latin typeface="Bernard MT Condensed"/>
                <a:ea typeface="ヒラギノ角ゴ Pro W3" charset="-128"/>
                <a:cs typeface="Bernard MT Condensed"/>
              </a:rPr>
              <a:t>Practical Issues: What do I do in my every day practice?</a:t>
            </a:r>
          </a:p>
        </p:txBody>
      </p:sp>
      <p:sp>
        <p:nvSpPr>
          <p:cNvPr id="16386" name="Title 1"/>
          <p:cNvSpPr>
            <a:spLocks noGrp="1"/>
          </p:cNvSpPr>
          <p:nvPr>
            <p:ph type="title"/>
          </p:nvPr>
        </p:nvSpPr>
        <p:spPr/>
        <p:txBody>
          <a:bodyPr/>
          <a:lstStyle/>
          <a:p>
            <a:endParaRPr lang="en-GB" dirty="0" smtClean="0">
              <a:ea typeface="ヒラギノ角ゴ Pro W3" charset="-128"/>
            </a:endParaRPr>
          </a:p>
        </p:txBody>
      </p:sp>
    </p:spTree>
    <p:extLst>
      <p:ext uri="{BB962C8B-B14F-4D97-AF65-F5344CB8AC3E}">
        <p14:creationId xmlns:p14="http://schemas.microsoft.com/office/powerpoint/2010/main" val="3383665884"/>
      </p:ext>
    </p:extLst>
  </p:cSld>
  <p:clrMapOvr>
    <a:masterClrMapping/>
  </p:clrMapOvr>
  <p:transition xmlns:p14="http://schemas.microsoft.com/office/powerpoint/2010/main" spd="med">
    <p:pull/>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6387">
                                            <p:txEl>
                                              <p:pRg st="2" end="2"/>
                                            </p:txEl>
                                          </p:spTgt>
                                        </p:tgtEl>
                                        <p:attrNameLst>
                                          <p:attrName>style.visibility</p:attrName>
                                        </p:attrNameLst>
                                      </p:cBhvr>
                                      <p:to>
                                        <p:strVal val="visible"/>
                                      </p:to>
                                    </p:set>
                                    <p:animEffect transition="in" filter="wipe(down)">
                                      <p:cBhvr>
                                        <p:cTn id="7" dur="580">
                                          <p:stCondLst>
                                            <p:cond delay="0"/>
                                          </p:stCondLst>
                                        </p:cTn>
                                        <p:tgtEl>
                                          <p:spTgt spid="16387">
                                            <p:txEl>
                                              <p:pRg st="2" end="2"/>
                                            </p:txEl>
                                          </p:spTgt>
                                        </p:tgtEl>
                                      </p:cBhvr>
                                    </p:animEffect>
                                    <p:anim calcmode="lin" valueType="num">
                                      <p:cBhvr>
                                        <p:cTn id="8" dur="1822" tmFilter="0,0; 0.14,0.36; 0.43,0.73; 0.71,0.91; 1.0,1.0">
                                          <p:stCondLst>
                                            <p:cond delay="0"/>
                                          </p:stCondLst>
                                        </p:cTn>
                                        <p:tgtEl>
                                          <p:spTgt spid="16387">
                                            <p:txEl>
                                              <p:pRg st="2" end="2"/>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6387">
                                            <p:txEl>
                                              <p:pRg st="2" end="2"/>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6387">
                                            <p:txEl>
                                              <p:pRg st="2" end="2"/>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6387">
                                            <p:txEl>
                                              <p:pRg st="2" end="2"/>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6387">
                                            <p:txEl>
                                              <p:pRg st="2" end="2"/>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16387">
                                            <p:txEl>
                                              <p:pRg st="2" end="2"/>
                                            </p:txEl>
                                          </p:spTgt>
                                        </p:tgtEl>
                                      </p:cBhvr>
                                      <p:to x="100000" y="60000"/>
                                    </p:animScale>
                                    <p:animScale>
                                      <p:cBhvr>
                                        <p:cTn id="14" dur="166" decel="50000">
                                          <p:stCondLst>
                                            <p:cond delay="676"/>
                                          </p:stCondLst>
                                        </p:cTn>
                                        <p:tgtEl>
                                          <p:spTgt spid="16387">
                                            <p:txEl>
                                              <p:pRg st="2" end="2"/>
                                            </p:txEl>
                                          </p:spTgt>
                                        </p:tgtEl>
                                      </p:cBhvr>
                                      <p:to x="100000" y="100000"/>
                                    </p:animScale>
                                    <p:animScale>
                                      <p:cBhvr>
                                        <p:cTn id="15" dur="26">
                                          <p:stCondLst>
                                            <p:cond delay="1312"/>
                                          </p:stCondLst>
                                        </p:cTn>
                                        <p:tgtEl>
                                          <p:spTgt spid="16387">
                                            <p:txEl>
                                              <p:pRg st="2" end="2"/>
                                            </p:txEl>
                                          </p:spTgt>
                                        </p:tgtEl>
                                      </p:cBhvr>
                                      <p:to x="100000" y="80000"/>
                                    </p:animScale>
                                    <p:animScale>
                                      <p:cBhvr>
                                        <p:cTn id="16" dur="166" decel="50000">
                                          <p:stCondLst>
                                            <p:cond delay="1338"/>
                                          </p:stCondLst>
                                        </p:cTn>
                                        <p:tgtEl>
                                          <p:spTgt spid="16387">
                                            <p:txEl>
                                              <p:pRg st="2" end="2"/>
                                            </p:txEl>
                                          </p:spTgt>
                                        </p:tgtEl>
                                      </p:cBhvr>
                                      <p:to x="100000" y="100000"/>
                                    </p:animScale>
                                    <p:animScale>
                                      <p:cBhvr>
                                        <p:cTn id="17" dur="26">
                                          <p:stCondLst>
                                            <p:cond delay="1642"/>
                                          </p:stCondLst>
                                        </p:cTn>
                                        <p:tgtEl>
                                          <p:spTgt spid="16387">
                                            <p:txEl>
                                              <p:pRg st="2" end="2"/>
                                            </p:txEl>
                                          </p:spTgt>
                                        </p:tgtEl>
                                      </p:cBhvr>
                                      <p:to x="100000" y="90000"/>
                                    </p:animScale>
                                    <p:animScale>
                                      <p:cBhvr>
                                        <p:cTn id="18" dur="166" decel="50000">
                                          <p:stCondLst>
                                            <p:cond delay="1668"/>
                                          </p:stCondLst>
                                        </p:cTn>
                                        <p:tgtEl>
                                          <p:spTgt spid="16387">
                                            <p:txEl>
                                              <p:pRg st="2" end="2"/>
                                            </p:txEl>
                                          </p:spTgt>
                                        </p:tgtEl>
                                      </p:cBhvr>
                                      <p:to x="100000" y="100000"/>
                                    </p:animScale>
                                    <p:animScale>
                                      <p:cBhvr>
                                        <p:cTn id="19" dur="26">
                                          <p:stCondLst>
                                            <p:cond delay="1808"/>
                                          </p:stCondLst>
                                        </p:cTn>
                                        <p:tgtEl>
                                          <p:spTgt spid="16387">
                                            <p:txEl>
                                              <p:pRg st="2" end="2"/>
                                            </p:txEl>
                                          </p:spTgt>
                                        </p:tgtEl>
                                      </p:cBhvr>
                                      <p:to x="100000" y="95000"/>
                                    </p:animScale>
                                    <p:animScale>
                                      <p:cBhvr>
                                        <p:cTn id="20" dur="166" decel="50000">
                                          <p:stCondLst>
                                            <p:cond delay="1834"/>
                                          </p:stCondLst>
                                        </p:cTn>
                                        <p:tgtEl>
                                          <p:spTgt spid="16387">
                                            <p:txEl>
                                              <p:pRg st="2" end="2"/>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549275" y="0"/>
            <a:ext cx="8042276" cy="1505271"/>
          </a:xfrm>
        </p:spPr>
        <p:txBody>
          <a:bodyPr>
            <a:normAutofit fontScale="90000"/>
          </a:bodyPr>
          <a:lstStyle/>
          <a:p>
            <a:r>
              <a:rPr lang="en-US" sz="4889" dirty="0" smtClean="0">
                <a:solidFill>
                  <a:srgbClr val="000000"/>
                </a:solidFill>
                <a:latin typeface="Bernard MT Condensed"/>
                <a:cs typeface="Bernard MT Condensed"/>
              </a:rPr>
              <a:t/>
            </a:r>
            <a:br>
              <a:rPr lang="en-US" sz="4889" dirty="0" smtClean="0">
                <a:solidFill>
                  <a:srgbClr val="000000"/>
                </a:solidFill>
                <a:latin typeface="Bernard MT Condensed"/>
                <a:cs typeface="Bernard MT Condensed"/>
              </a:rPr>
            </a:br>
            <a:r>
              <a:rPr lang="en-US" sz="4889" dirty="0" smtClean="0">
                <a:solidFill>
                  <a:srgbClr val="000000"/>
                </a:solidFill>
                <a:latin typeface="Bernard MT Condensed"/>
                <a:cs typeface="Bernard MT Condensed"/>
              </a:rPr>
              <a:t>Background</a:t>
            </a:r>
            <a:r>
              <a:rPr lang="en-US" dirty="0" smtClean="0"/>
              <a:t/>
            </a:r>
            <a:br>
              <a:rPr lang="en-US" dirty="0" smtClean="0"/>
            </a:br>
            <a:endParaRPr lang="en-US" dirty="0"/>
          </a:p>
        </p:txBody>
      </p:sp>
      <p:sp>
        <p:nvSpPr>
          <p:cNvPr id="3" name="Content Placeholder 2"/>
          <p:cNvSpPr>
            <a:spLocks noGrp="1"/>
          </p:cNvSpPr>
          <p:nvPr>
            <p:ph idx="1"/>
          </p:nvPr>
        </p:nvSpPr>
        <p:spPr>
          <a:xfrm>
            <a:off x="549275" y="1505271"/>
            <a:ext cx="8042276" cy="5352729"/>
          </a:xfrm>
        </p:spPr>
        <p:txBody>
          <a:bodyPr>
            <a:normAutofit/>
          </a:bodyPr>
          <a:lstStyle/>
          <a:p>
            <a:pPr marL="457200" lvl="3">
              <a:spcAft>
                <a:spcPts val="2000"/>
              </a:spcAft>
              <a:buClrTx/>
              <a:buNone/>
            </a:pPr>
            <a:r>
              <a:rPr lang="en-US" sz="3600" b="1" dirty="0" smtClean="0">
                <a:latin typeface="Abadi MT Condensed Light"/>
                <a:cs typeface="Abadi MT Condensed Light"/>
              </a:rPr>
              <a:t>Lives alone approx. 3 miles from the practice</a:t>
            </a:r>
          </a:p>
          <a:p>
            <a:pPr marL="457200" lvl="3">
              <a:spcAft>
                <a:spcPts val="2000"/>
              </a:spcAft>
              <a:buClrTx/>
              <a:buNone/>
            </a:pPr>
            <a:r>
              <a:rPr lang="en-US" sz="3600" b="1" dirty="0" smtClean="0">
                <a:latin typeface="Abadi MT Condensed Light"/>
                <a:cs typeface="Abadi MT Condensed Light"/>
              </a:rPr>
              <a:t>No transport</a:t>
            </a:r>
          </a:p>
          <a:p>
            <a:pPr marL="457200" lvl="3">
              <a:spcAft>
                <a:spcPts val="2000"/>
              </a:spcAft>
              <a:buClrTx/>
              <a:buNone/>
            </a:pPr>
            <a:r>
              <a:rPr lang="en-US" sz="3600" b="1" dirty="0" smtClean="0">
                <a:latin typeface="Abadi MT Condensed Light"/>
                <a:cs typeface="Abadi MT Condensed Light"/>
              </a:rPr>
              <a:t>Never married</a:t>
            </a:r>
          </a:p>
          <a:p>
            <a:pPr marL="457200" lvl="3">
              <a:spcAft>
                <a:spcPts val="2000"/>
              </a:spcAft>
              <a:buClrTx/>
              <a:buNone/>
            </a:pPr>
            <a:r>
              <a:rPr lang="en-US" sz="3600" b="1" dirty="0" smtClean="0">
                <a:latin typeface="Abadi MT Condensed Light"/>
                <a:cs typeface="Abadi MT Condensed Light"/>
              </a:rPr>
              <a:t>Not worked since 1998</a:t>
            </a:r>
          </a:p>
          <a:p>
            <a:pPr marL="457200" lvl="3">
              <a:spcAft>
                <a:spcPts val="2000"/>
              </a:spcAft>
              <a:buClrTx/>
              <a:buNone/>
            </a:pPr>
            <a:r>
              <a:rPr lang="en-US" sz="3600" b="1" dirty="0" smtClean="0">
                <a:latin typeface="Abadi MT Condensed Light"/>
                <a:cs typeface="Abadi MT Condensed Light"/>
              </a:rPr>
              <a:t>One sister in Weston 8 miles away</a:t>
            </a:r>
          </a:p>
          <a:p>
            <a:pPr marL="457200" lvl="3">
              <a:spcAft>
                <a:spcPts val="2000"/>
              </a:spcAft>
              <a:buClrTx/>
            </a:pPr>
            <a:endParaRPr lang="en-US" sz="3000" b="1" dirty="0" smtClean="0">
              <a:solidFill>
                <a:srgbClr val="0000FF"/>
              </a:solidFill>
            </a:endParaRPr>
          </a:p>
          <a:p>
            <a:pPr marL="457200" lvl="3">
              <a:spcAft>
                <a:spcPts val="2000"/>
              </a:spcAft>
              <a:buClrTx/>
            </a:pPr>
            <a:endParaRPr lang="en-US" sz="3000" b="1" dirty="0" smtClean="0">
              <a:solidFill>
                <a:srgbClr val="0000FF"/>
              </a:solidFill>
            </a:endParaRPr>
          </a:p>
          <a:p>
            <a:endParaRPr lang="en-US" sz="3600" dirty="0" smtClean="0">
              <a:solidFill>
                <a:srgbClr val="FF0000"/>
              </a:solidFill>
            </a:endParaRPr>
          </a:p>
        </p:txBody>
      </p:sp>
    </p:spTree>
  </p:cSld>
  <p:clrMapOvr>
    <a:masterClrMapping/>
  </p:clrMapOvr>
  <p:transition xmlns:p14="http://schemas.microsoft.com/office/powerpoint/2010/main" spd="med">
    <p:pull/>
  </p:transition>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71500" y="72401"/>
            <a:ext cx="8001000" cy="4801314"/>
          </a:xfrm>
        </p:spPr>
        <p:txBody>
          <a:bodyPr>
            <a:normAutofit fontScale="90000"/>
          </a:bodyPr>
          <a:lstStyle/>
          <a:p>
            <a:r>
              <a:rPr lang="en-US" dirty="0" smtClean="0"/>
              <a:t/>
            </a:r>
            <a:br>
              <a:rPr lang="en-US" dirty="0" smtClean="0"/>
            </a:br>
            <a:r>
              <a:rPr lang="en-US" dirty="0" smtClean="0"/>
              <a:t/>
            </a:r>
            <a:br>
              <a:rPr lang="en-US" dirty="0" smtClean="0"/>
            </a:br>
            <a:r>
              <a:rPr lang="en-US" dirty="0" smtClean="0"/>
              <a:t/>
            </a:r>
            <a:br>
              <a:rPr lang="en-US" dirty="0" smtClean="0"/>
            </a:br>
            <a:r>
              <a:rPr lang="en-US" sz="6000" dirty="0" smtClean="0">
                <a:latin typeface="Bernard MT Condensed"/>
                <a:cs typeface="Bernard MT Condensed"/>
              </a:rPr>
              <a:t/>
            </a:r>
            <a:br>
              <a:rPr lang="en-US" sz="6000" dirty="0" smtClean="0">
                <a:latin typeface="Bernard MT Condensed"/>
                <a:cs typeface="Bernard MT Condensed"/>
              </a:rPr>
            </a:br>
            <a:r>
              <a:rPr lang="en-US" sz="6000" dirty="0" smtClean="0">
                <a:latin typeface="Bernard MT Condensed"/>
                <a:cs typeface="Bernard MT Condensed"/>
              </a:rPr>
              <a:t>YVMP</a:t>
            </a:r>
            <a:r>
              <a:rPr lang="en-US" dirty="0" smtClean="0"/>
              <a:t/>
            </a:r>
            <a:br>
              <a:rPr lang="en-US" dirty="0" smtClean="0"/>
            </a:br>
            <a:r>
              <a:rPr lang="en-US" dirty="0" smtClean="0">
                <a:latin typeface="Bernard MT Condensed"/>
                <a:cs typeface="Bernard MT Condensed"/>
              </a:rPr>
              <a:t> </a:t>
            </a:r>
            <a:br>
              <a:rPr lang="en-US" dirty="0" smtClean="0">
                <a:latin typeface="Bernard MT Condensed"/>
                <a:cs typeface="Bernard MT Condensed"/>
              </a:rPr>
            </a:br>
            <a:r>
              <a:rPr lang="en-US" dirty="0" smtClean="0">
                <a:latin typeface="Bernard MT Condensed"/>
                <a:cs typeface="Bernard MT Condensed"/>
              </a:rPr>
              <a:t>Audit of Patients on Rivaroxaban </a:t>
            </a:r>
            <a:r>
              <a:rPr lang="en-US" dirty="0" smtClean="0"/>
              <a:t/>
            </a:r>
            <a:br>
              <a:rPr lang="en-US" dirty="0" smtClean="0"/>
            </a:br>
            <a:endParaRPr lang="en-US" dirty="0"/>
          </a:p>
        </p:txBody>
      </p:sp>
      <p:sp>
        <p:nvSpPr>
          <p:cNvPr id="3" name="Subtitle 2"/>
          <p:cNvSpPr>
            <a:spLocks noGrp="1"/>
          </p:cNvSpPr>
          <p:nvPr>
            <p:ph type="subTitle" idx="1"/>
          </p:nvPr>
        </p:nvSpPr>
        <p:spPr>
          <a:xfrm>
            <a:off x="576943" y="4867544"/>
            <a:ext cx="8278813" cy="548099"/>
          </a:xfrm>
        </p:spPr>
        <p:txBody>
          <a:bodyPr>
            <a:normAutofit fontScale="25000" lnSpcReduction="20000"/>
          </a:bodyPr>
          <a:lstStyle/>
          <a:p>
            <a:endParaRPr lang="en-US" dirty="0" smtClean="0"/>
          </a:p>
          <a:p>
            <a:endParaRPr lang="en-US" dirty="0" smtClean="0"/>
          </a:p>
          <a:p>
            <a:r>
              <a:rPr lang="en-US" sz="9800" dirty="0" smtClean="0">
                <a:solidFill>
                  <a:srgbClr val="4F2D7F"/>
                </a:solidFill>
                <a:latin typeface="Bernard MT Condensed" pitchFamily="18" charset="0"/>
                <a:cs typeface="Abadi MT Condensed Extra Bold"/>
              </a:rPr>
              <a:t>JULY 2012 To July 2013</a:t>
            </a:r>
            <a:endParaRPr lang="en-US" sz="9800" dirty="0">
              <a:solidFill>
                <a:srgbClr val="4F2D7F"/>
              </a:solidFill>
              <a:latin typeface="Bernard MT Condensed" pitchFamily="18" charset="0"/>
              <a:cs typeface="Abadi MT Condensed Extra Bold"/>
            </a:endParaRPr>
          </a:p>
        </p:txBody>
      </p:sp>
      <p:sp>
        <p:nvSpPr>
          <p:cNvPr id="4" name="TextBox 3"/>
          <p:cNvSpPr txBox="1"/>
          <p:nvPr/>
        </p:nvSpPr>
        <p:spPr>
          <a:xfrm>
            <a:off x="70930" y="6485324"/>
            <a:ext cx="1007200" cy="369332"/>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38906960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0050" y="429902"/>
            <a:ext cx="8229600" cy="492443"/>
          </a:xfrm>
        </p:spPr>
        <p:txBody>
          <a:bodyPr>
            <a:normAutofit fontScale="90000"/>
          </a:bodyPr>
          <a:lstStyle/>
          <a:p>
            <a:r>
              <a:rPr lang="en-US" dirty="0" smtClean="0">
                <a:latin typeface="Bernard MT Condensed"/>
                <a:cs typeface="Bernard MT Condensed"/>
              </a:rPr>
              <a:t>Before Treatment</a:t>
            </a:r>
            <a:endParaRPr lang="en-US" dirty="0">
              <a:latin typeface="Bernard MT Condensed"/>
              <a:cs typeface="Bernard MT Condensed"/>
            </a:endParaRPr>
          </a:p>
        </p:txBody>
      </p:sp>
      <p:sp>
        <p:nvSpPr>
          <p:cNvPr id="3" name="Content Placeholder 2"/>
          <p:cNvSpPr>
            <a:spLocks noGrp="1"/>
          </p:cNvSpPr>
          <p:nvPr>
            <p:ph idx="1"/>
          </p:nvPr>
        </p:nvSpPr>
        <p:spPr>
          <a:xfrm>
            <a:off x="0" y="1662943"/>
            <a:ext cx="9144000" cy="5023364"/>
          </a:xfrm>
        </p:spPr>
        <p:txBody>
          <a:bodyPr>
            <a:normAutofit/>
          </a:bodyPr>
          <a:lstStyle/>
          <a:p>
            <a:pPr>
              <a:buNone/>
            </a:pPr>
            <a:r>
              <a:rPr lang="en-US" sz="3200" dirty="0" smtClean="0">
                <a:latin typeface="Abadi MT Condensed Light"/>
                <a:cs typeface="Abadi MT Condensed Light"/>
              </a:rPr>
              <a:t>	Full discussion of CHA2DS2Vasc risks</a:t>
            </a:r>
          </a:p>
          <a:p>
            <a:pPr>
              <a:buNone/>
            </a:pPr>
            <a:endParaRPr lang="en-US" sz="3200" dirty="0" smtClean="0">
              <a:latin typeface="Abadi MT Condensed Light"/>
              <a:cs typeface="Abadi MT Condensed Light"/>
            </a:endParaRPr>
          </a:p>
          <a:p>
            <a:pPr>
              <a:buNone/>
            </a:pPr>
            <a:r>
              <a:rPr lang="en-US" sz="3200" dirty="0" smtClean="0">
                <a:latin typeface="Abadi MT Condensed Light"/>
                <a:cs typeface="Abadi MT Condensed Light"/>
              </a:rPr>
              <a:t>	Leaflets on Warfarin and NOACs</a:t>
            </a:r>
            <a:br>
              <a:rPr lang="en-US" sz="3200" dirty="0" smtClean="0">
                <a:latin typeface="Abadi MT Condensed Light"/>
                <a:cs typeface="Abadi MT Condensed Light"/>
              </a:rPr>
            </a:br>
            <a:endParaRPr lang="en-US" sz="3200" dirty="0" smtClean="0">
              <a:latin typeface="Abadi MT Condensed Light"/>
              <a:cs typeface="Abadi MT Condensed Light"/>
            </a:endParaRPr>
          </a:p>
          <a:p>
            <a:pPr>
              <a:buNone/>
            </a:pPr>
            <a:r>
              <a:rPr lang="en-US" sz="3200" dirty="0" smtClean="0">
                <a:latin typeface="Abadi MT Condensed Light"/>
                <a:cs typeface="Abadi MT Condensed Light"/>
              </a:rPr>
              <a:t>	Risks and benefits of ALL drug group explained</a:t>
            </a:r>
          </a:p>
        </p:txBody>
      </p:sp>
    </p:spTree>
    <p:extLst>
      <p:ext uri="{BB962C8B-B14F-4D97-AF65-F5344CB8AC3E}">
        <p14:creationId xmlns:p14="http://schemas.microsoft.com/office/powerpoint/2010/main" val="184835236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254000"/>
            <a:ext cx="8042276" cy="1336956"/>
          </a:xfrm>
        </p:spPr>
        <p:txBody>
          <a:bodyPr>
            <a:normAutofit fontScale="90000"/>
          </a:bodyPr>
          <a:lstStyle/>
          <a:p>
            <a:r>
              <a:rPr lang="en-US" dirty="0" smtClean="0">
                <a:latin typeface="Bernard MT Condensed"/>
                <a:cs typeface="Bernard MT Condensed"/>
              </a:rPr>
              <a:t>Before Treatment</a:t>
            </a:r>
            <a:r>
              <a:rPr lang="en-US" dirty="0" smtClean="0"/>
              <a:t/>
            </a:r>
            <a:br>
              <a:rPr lang="en-US" dirty="0" smtClean="0"/>
            </a:br>
            <a:endParaRPr lang="en-US" dirty="0"/>
          </a:p>
        </p:txBody>
      </p:sp>
      <p:sp>
        <p:nvSpPr>
          <p:cNvPr id="3" name="Content Placeholder 2"/>
          <p:cNvSpPr>
            <a:spLocks noGrp="1"/>
          </p:cNvSpPr>
          <p:nvPr>
            <p:ph idx="1"/>
          </p:nvPr>
        </p:nvSpPr>
        <p:spPr>
          <a:xfrm>
            <a:off x="351158" y="2559373"/>
            <a:ext cx="8042276" cy="5352729"/>
          </a:xfrm>
        </p:spPr>
        <p:txBody>
          <a:bodyPr>
            <a:normAutofit/>
          </a:bodyPr>
          <a:lstStyle/>
          <a:p>
            <a:pPr marL="457200" lvl="3">
              <a:spcAft>
                <a:spcPts val="2000"/>
              </a:spcAft>
              <a:buClrTx/>
              <a:buNone/>
            </a:pPr>
            <a:r>
              <a:rPr lang="en-US" sz="3027" dirty="0">
                <a:latin typeface="Andale Mono"/>
                <a:cs typeface="Abadi MT Condensed Light"/>
              </a:rPr>
              <a:t>	</a:t>
            </a:r>
            <a:r>
              <a:rPr lang="en-US" sz="2800" b="1" dirty="0" smtClean="0">
                <a:latin typeface="Bernard MT Condensed"/>
                <a:cs typeface="Abadi MT Condensed Light"/>
              </a:rPr>
              <a:t>FBC, ELEC LFTs and Clotting screen</a:t>
            </a:r>
          </a:p>
          <a:p>
            <a:pPr marL="457200" lvl="3">
              <a:spcAft>
                <a:spcPts val="2000"/>
              </a:spcAft>
              <a:buClrTx/>
              <a:buNone/>
            </a:pPr>
            <a:r>
              <a:rPr lang="en-US" sz="2800" b="1" dirty="0" smtClean="0">
                <a:latin typeface="Bernard MT Condensed"/>
                <a:cs typeface="Abadi MT Condensed Light"/>
              </a:rPr>
              <a:t>	Patient sent home to read the leaflets and decide</a:t>
            </a:r>
          </a:p>
          <a:p>
            <a:pPr marL="457200" lvl="3">
              <a:spcAft>
                <a:spcPts val="2000"/>
              </a:spcAft>
              <a:buClrTx/>
              <a:buNone/>
            </a:pPr>
            <a:r>
              <a:rPr lang="en-US" sz="2800" b="1" dirty="0" smtClean="0">
                <a:latin typeface="Bernard MT Condensed"/>
                <a:cs typeface="Abadi MT Condensed Light"/>
              </a:rPr>
              <a:t>					&amp;</a:t>
            </a:r>
          </a:p>
          <a:p>
            <a:pPr marL="457200" lvl="3">
              <a:spcAft>
                <a:spcPts val="2000"/>
              </a:spcAft>
              <a:buClrTx/>
              <a:buNone/>
            </a:pPr>
            <a:r>
              <a:rPr lang="en-US" sz="2800" b="1" dirty="0">
                <a:latin typeface="Bernard MT Condensed"/>
                <a:cs typeface="Abadi MT Condensed Light"/>
              </a:rPr>
              <a:t>	</a:t>
            </a:r>
            <a:r>
              <a:rPr lang="en-US" sz="2800" b="1" dirty="0" smtClean="0">
                <a:latin typeface="Bernard MT Condensed"/>
                <a:cs typeface="Abadi MT Condensed Light"/>
              </a:rPr>
              <a:t>Ask Dr. Google if he/she or family wished </a:t>
            </a:r>
          </a:p>
          <a:p>
            <a:pPr marL="457200" lvl="3">
              <a:spcAft>
                <a:spcPts val="2000"/>
              </a:spcAft>
              <a:buClrTx/>
              <a:buNone/>
            </a:pPr>
            <a:r>
              <a:rPr lang="en-US" sz="2800" b="1" dirty="0">
                <a:latin typeface="Bernard MT Condensed"/>
                <a:cs typeface="Abadi MT Condensed Light"/>
              </a:rPr>
              <a:t>	</a:t>
            </a:r>
            <a:r>
              <a:rPr lang="en-US" sz="2800" b="1" dirty="0" smtClean="0">
                <a:latin typeface="Bernard MT Condensed"/>
                <a:cs typeface="Abadi MT Condensed Light"/>
              </a:rPr>
              <a:t>Full documentation in medical records</a:t>
            </a:r>
          </a:p>
          <a:p>
            <a:endParaRPr lang="en-US" sz="3600" dirty="0" smtClean="0">
              <a:solidFill>
                <a:srgbClr val="FF0000"/>
              </a:solidFill>
              <a:latin typeface="Abadi MT Condensed Light"/>
              <a:cs typeface="Abadi MT Condensed Light"/>
            </a:endParaRPr>
          </a:p>
        </p:txBody>
      </p:sp>
    </p:spTree>
    <p:extLst>
      <p:ext uri="{BB962C8B-B14F-4D97-AF65-F5344CB8AC3E}">
        <p14:creationId xmlns:p14="http://schemas.microsoft.com/office/powerpoint/2010/main" val="223333984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4946" y="385089"/>
            <a:ext cx="8001000" cy="492443"/>
          </a:xfrm>
        </p:spPr>
        <p:txBody>
          <a:bodyPr>
            <a:normAutofit fontScale="90000"/>
          </a:bodyPr>
          <a:lstStyle/>
          <a:p>
            <a:r>
              <a:rPr lang="en-US" b="1" dirty="0" smtClean="0">
                <a:solidFill>
                  <a:schemeClr val="bg2"/>
                </a:solidFill>
                <a:latin typeface="Bernard MT Condensed"/>
                <a:cs typeface="Bernard MT Condensed"/>
              </a:rPr>
              <a:t>After treatment started</a:t>
            </a:r>
            <a:endParaRPr lang="en-US" b="1" dirty="0">
              <a:solidFill>
                <a:schemeClr val="bg2"/>
              </a:solidFill>
              <a:latin typeface="Bernard MT Condensed"/>
              <a:cs typeface="Bernard MT Condensed"/>
            </a:endParaRPr>
          </a:p>
        </p:txBody>
      </p:sp>
      <p:sp>
        <p:nvSpPr>
          <p:cNvPr id="3" name="Content Placeholder 2"/>
          <p:cNvSpPr>
            <a:spLocks noGrp="1"/>
          </p:cNvSpPr>
          <p:nvPr>
            <p:ph idx="1"/>
          </p:nvPr>
        </p:nvSpPr>
        <p:spPr>
          <a:xfrm>
            <a:off x="571500" y="1789296"/>
            <a:ext cx="8001000" cy="5068704"/>
          </a:xfrm>
        </p:spPr>
        <p:txBody>
          <a:bodyPr>
            <a:normAutofit/>
          </a:bodyPr>
          <a:lstStyle/>
          <a:p>
            <a:r>
              <a:rPr lang="en-US" sz="3200" dirty="0" smtClean="0">
                <a:latin typeface="Abadi MT Condensed Light"/>
                <a:cs typeface="Abadi MT Condensed Light"/>
              </a:rPr>
              <a:t>Repeat FBC Creatinin eGFR, LFTs  between 6-12 weeks</a:t>
            </a:r>
          </a:p>
          <a:p>
            <a:endParaRPr lang="en-US" sz="3200" dirty="0" smtClean="0">
              <a:latin typeface="Abadi MT Condensed Light"/>
              <a:cs typeface="Abadi MT Condensed Light"/>
            </a:endParaRPr>
          </a:p>
          <a:p>
            <a:r>
              <a:rPr lang="en-US" sz="3200" dirty="0" smtClean="0">
                <a:latin typeface="Abadi MT Condensed Light"/>
                <a:cs typeface="Abadi MT Condensed Light"/>
              </a:rPr>
              <a:t>Fill in Patient alert card with the prescription</a:t>
            </a:r>
          </a:p>
          <a:p>
            <a:endParaRPr lang="en-US" sz="3200" dirty="0" smtClean="0">
              <a:latin typeface="Abadi MT Condensed Light"/>
              <a:cs typeface="Abadi MT Condensed Light"/>
            </a:endParaRPr>
          </a:p>
          <a:p>
            <a:r>
              <a:rPr lang="en-US" sz="3200" dirty="0" smtClean="0">
                <a:latin typeface="Abadi MT Condensed Light"/>
                <a:cs typeface="Abadi MT Condensed Light"/>
              </a:rPr>
              <a:t>Ask to treat the medications as if on warfarin</a:t>
            </a:r>
          </a:p>
          <a:p>
            <a:endParaRPr lang="en-US" sz="3200" dirty="0" smtClean="0">
              <a:latin typeface="Abadi MT Condensed Light"/>
              <a:cs typeface="Abadi MT Condensed Light"/>
            </a:endParaRPr>
          </a:p>
          <a:p>
            <a:r>
              <a:rPr lang="en-US" sz="3200" dirty="0" smtClean="0">
                <a:latin typeface="Abadi MT Condensed Light"/>
                <a:cs typeface="Abadi MT Condensed Light"/>
              </a:rPr>
              <a:t>Compliance stressed</a:t>
            </a:r>
            <a:endParaRPr lang="en-US" sz="3200" dirty="0">
              <a:latin typeface="Abadi MT Condensed Light"/>
              <a:cs typeface="Abadi MT Condensed Light"/>
            </a:endParaRPr>
          </a:p>
        </p:txBody>
      </p:sp>
    </p:spTree>
    <p:extLst>
      <p:ext uri="{BB962C8B-B14F-4D97-AF65-F5344CB8AC3E}">
        <p14:creationId xmlns:p14="http://schemas.microsoft.com/office/powerpoint/2010/main" val="294205698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lipArt Placeholder 2"/>
          <p:cNvSpPr>
            <a:spLocks noGrp="1"/>
          </p:cNvSpPr>
          <p:nvPr>
            <p:ph type="clipArt" sz="half" idx="1"/>
          </p:nvPr>
        </p:nvSpPr>
        <p:spPr/>
      </p:sp>
      <p:sp>
        <p:nvSpPr>
          <p:cNvPr id="4" name="Text Placeholder 3"/>
          <p:cNvSpPr>
            <a:spLocks noGrp="1"/>
          </p:cNvSpPr>
          <p:nvPr>
            <p:ph type="body" sz="half" idx="2"/>
          </p:nvPr>
        </p:nvSpPr>
        <p:spPr/>
        <p:txBody>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2498977556"/>
              </p:ext>
            </p:extLst>
          </p:nvPr>
        </p:nvGraphicFramePr>
        <p:xfrm>
          <a:off x="-284575" y="-379758"/>
          <a:ext cx="9865549" cy="7342721"/>
        </p:xfrm>
        <a:graphic>
          <a:graphicData uri="http://schemas.openxmlformats.org/presentationml/2006/ole">
            <mc:AlternateContent xmlns:mc="http://schemas.openxmlformats.org/markup-compatibility/2006">
              <mc:Choice xmlns:v="urn:schemas-microsoft-com:vml" Requires="v">
                <p:oleObj spid="_x0000_s4111" name="Document" r:id="rId4" imgW="5486400" imgH="4114800" progId="Word.Document.12">
                  <p:embed/>
                </p:oleObj>
              </mc:Choice>
              <mc:Fallback>
                <p:oleObj name="Document" r:id="rId4" imgW="5486400" imgH="4114800" progId="Word.Document.12">
                  <p:embed/>
                  <p:pic>
                    <p:nvPicPr>
                      <p:cNvPr id="0" name=""/>
                      <p:cNvPicPr/>
                      <p:nvPr/>
                    </p:nvPicPr>
                    <p:blipFill>
                      <a:blip r:embed="rId5"/>
                      <a:stretch>
                        <a:fillRect/>
                      </a:stretch>
                    </p:blipFill>
                    <p:spPr>
                      <a:xfrm>
                        <a:off x="-284575" y="-379758"/>
                        <a:ext cx="9865549" cy="7342721"/>
                      </a:xfrm>
                      <a:prstGeom prst="rect">
                        <a:avLst/>
                      </a:prstGeom>
                      <a:ln>
                        <a:solidFill>
                          <a:schemeClr val="tx1"/>
                        </a:solidFill>
                      </a:ln>
                    </p:spPr>
                  </p:pic>
                </p:oleObj>
              </mc:Fallback>
            </mc:AlternateContent>
          </a:graphicData>
        </a:graphic>
      </p:graphicFrame>
      <p:sp>
        <p:nvSpPr>
          <p:cNvPr id="6" name="TextBox 5"/>
          <p:cNvSpPr txBox="1"/>
          <p:nvPr/>
        </p:nvSpPr>
        <p:spPr>
          <a:xfrm>
            <a:off x="671697" y="293896"/>
            <a:ext cx="184666" cy="369332"/>
          </a:xfrm>
          <a:prstGeom prst="rect">
            <a:avLst/>
          </a:prstGeom>
          <a:noFill/>
        </p:spPr>
        <p:txBody>
          <a:bodyPr wrap="none" rtlCol="0">
            <a:spAutoFit/>
          </a:bodyPr>
          <a:lstStyle/>
          <a:p>
            <a:endParaRPr lang="en-US"/>
          </a:p>
        </p:txBody>
      </p:sp>
      <p:sp>
        <p:nvSpPr>
          <p:cNvPr id="7" name="TextBox 6"/>
          <p:cNvSpPr txBox="1"/>
          <p:nvPr/>
        </p:nvSpPr>
        <p:spPr>
          <a:xfrm>
            <a:off x="1122993" y="377866"/>
            <a:ext cx="184666" cy="369332"/>
          </a:xfrm>
          <a:prstGeom prst="rect">
            <a:avLst/>
          </a:prstGeom>
          <a:noFill/>
        </p:spPr>
        <p:txBody>
          <a:bodyPr wrap="none" rtlCol="0">
            <a:spAutoFit/>
          </a:bodyPr>
          <a:lstStyle/>
          <a:p>
            <a:endParaRPr lang="en-US"/>
          </a:p>
        </p:txBody>
      </p:sp>
      <p:sp>
        <p:nvSpPr>
          <p:cNvPr id="8" name="Rectangle 7"/>
          <p:cNvSpPr/>
          <p:nvPr/>
        </p:nvSpPr>
        <p:spPr>
          <a:xfrm>
            <a:off x="334551" y="367370"/>
            <a:ext cx="1946216" cy="12595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1762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smtClean="0">
                <a:latin typeface="Bernard MT Condensed"/>
                <a:cs typeface="Bernard MT Condensed"/>
              </a:rPr>
              <a:t>Up to 31</a:t>
            </a:r>
            <a:r>
              <a:rPr lang="en-US" baseline="30000" dirty="0" smtClean="0">
                <a:latin typeface="Bernard MT Condensed"/>
                <a:cs typeface="Bernard MT Condensed"/>
              </a:rPr>
              <a:t>st</a:t>
            </a:r>
            <a:r>
              <a:rPr lang="en-US" dirty="0" smtClean="0">
                <a:latin typeface="Bernard MT Condensed"/>
                <a:cs typeface="Bernard MT Condensed"/>
              </a:rPr>
              <a:t> July 2013 </a:t>
            </a:r>
            <a:endParaRPr lang="en-US" dirty="0">
              <a:latin typeface="Bernard MT Condensed"/>
              <a:cs typeface="Bernard MT Condensed"/>
            </a:endParaRPr>
          </a:p>
        </p:txBody>
      </p:sp>
      <p:sp>
        <p:nvSpPr>
          <p:cNvPr id="3" name="Content Placeholder 2"/>
          <p:cNvSpPr>
            <a:spLocks noGrp="1"/>
          </p:cNvSpPr>
          <p:nvPr>
            <p:ph idx="1"/>
          </p:nvPr>
        </p:nvSpPr>
        <p:spPr>
          <a:xfrm>
            <a:off x="571500" y="1676036"/>
            <a:ext cx="8001000" cy="4343764"/>
          </a:xfrm>
        </p:spPr>
        <p:txBody>
          <a:bodyPr>
            <a:noAutofit/>
          </a:bodyPr>
          <a:lstStyle/>
          <a:p>
            <a:r>
              <a:rPr lang="en-US" sz="2800" dirty="0" smtClean="0">
                <a:latin typeface="Abadi MT Condensed Light"/>
                <a:cs typeface="Abadi MT Condensed Light"/>
              </a:rPr>
              <a:t>Total of 41 Patients</a:t>
            </a:r>
          </a:p>
          <a:p>
            <a:r>
              <a:rPr lang="en-US" sz="2800" dirty="0" smtClean="0">
                <a:latin typeface="Abadi MT Condensed Light"/>
                <a:cs typeface="Abadi MT Condensed Light"/>
              </a:rPr>
              <a:t>18 Female and 23 Male </a:t>
            </a:r>
          </a:p>
          <a:p>
            <a:r>
              <a:rPr lang="en-US" sz="2800" dirty="0" smtClean="0">
                <a:latin typeface="Abadi MT Condensed Light"/>
                <a:cs typeface="Abadi MT Condensed Light"/>
              </a:rPr>
              <a:t>Age range 52- 89</a:t>
            </a:r>
          </a:p>
          <a:p>
            <a:r>
              <a:rPr lang="en-US" sz="2800" dirty="0">
                <a:latin typeface="Abadi MT Condensed Light"/>
                <a:cs typeface="Abadi MT Condensed Light"/>
              </a:rPr>
              <a:t>3</a:t>
            </a:r>
            <a:r>
              <a:rPr lang="en-US" sz="2800" dirty="0" smtClean="0">
                <a:latin typeface="Abadi MT Condensed Light"/>
                <a:cs typeface="Abadi MT Condensed Light"/>
              </a:rPr>
              <a:t> DVT and 38 AF patients</a:t>
            </a:r>
          </a:p>
          <a:p>
            <a:r>
              <a:rPr lang="en-US" sz="2800" dirty="0" smtClean="0">
                <a:latin typeface="Abadi MT Condensed Light"/>
                <a:cs typeface="Abadi MT Condensed Light"/>
              </a:rPr>
              <a:t>Four transfer from Warfarin 1 From Dabigatran</a:t>
            </a:r>
          </a:p>
          <a:p>
            <a:r>
              <a:rPr lang="en-US" sz="2800" dirty="0" smtClean="0">
                <a:latin typeface="Abadi MT Condensed Light"/>
                <a:cs typeface="Abadi MT Condensed Light"/>
              </a:rPr>
              <a:t>One patient stopped so far because ? </a:t>
            </a:r>
            <a:r>
              <a:rPr lang="en-US" sz="2800" dirty="0" err="1" smtClean="0">
                <a:latin typeface="Abadi MT Condensed Light"/>
                <a:cs typeface="Abadi MT Condensed Light"/>
              </a:rPr>
              <a:t>Pruritis</a:t>
            </a:r>
            <a:endParaRPr lang="en-US" sz="2800" dirty="0" smtClean="0">
              <a:latin typeface="Abadi MT Condensed Light"/>
              <a:cs typeface="Abadi MT Condensed Light"/>
            </a:endParaRPr>
          </a:p>
        </p:txBody>
      </p:sp>
    </p:spTree>
    <p:extLst>
      <p:ext uri="{BB962C8B-B14F-4D97-AF65-F5344CB8AC3E}">
        <p14:creationId xmlns:p14="http://schemas.microsoft.com/office/powerpoint/2010/main" val="3540947804"/>
      </p:ext>
    </p:extLst>
  </p:cSld>
  <p:clrMapOvr>
    <a:masterClrMapping/>
  </p:clrMapOvr>
  <p:transition xmlns:p14="http://schemas.microsoft.com/office/powerpoint/2010/main" spd="med">
    <p:pull/>
  </p:transition>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z="4400" dirty="0" smtClean="0">
                <a:latin typeface="Bernard MT Condensed"/>
                <a:cs typeface="Bernard MT Condensed"/>
              </a:rPr>
              <a:t>Follow up</a:t>
            </a:r>
            <a:endParaRPr lang="en-US" sz="4400" dirty="0">
              <a:latin typeface="Bernard MT Condensed"/>
              <a:cs typeface="Bernard MT Condensed"/>
            </a:endParaRPr>
          </a:p>
        </p:txBody>
      </p:sp>
      <p:sp>
        <p:nvSpPr>
          <p:cNvPr id="3" name="Content Placeholder 2"/>
          <p:cNvSpPr>
            <a:spLocks noGrp="1"/>
          </p:cNvSpPr>
          <p:nvPr>
            <p:ph idx="1"/>
          </p:nvPr>
        </p:nvSpPr>
        <p:spPr/>
        <p:txBody>
          <a:bodyPr>
            <a:normAutofit fontScale="92500"/>
          </a:bodyPr>
          <a:lstStyle/>
          <a:p>
            <a:r>
              <a:rPr lang="en-US" sz="3600" dirty="0" smtClean="0">
                <a:latin typeface="Abadi MT Condensed Light"/>
                <a:cs typeface="Abadi MT Condensed Light"/>
              </a:rPr>
              <a:t>Two dose reduction: one </a:t>
            </a:r>
            <a:r>
              <a:rPr lang="en-US" sz="3600" dirty="0" err="1" smtClean="0">
                <a:latin typeface="Abadi MT Condensed Light"/>
                <a:cs typeface="Abadi MT Condensed Light"/>
              </a:rPr>
              <a:t>eGFR</a:t>
            </a:r>
            <a:r>
              <a:rPr lang="en-US" sz="3600" dirty="0" smtClean="0">
                <a:latin typeface="Abadi MT Condensed Light"/>
                <a:cs typeface="Abadi MT Condensed Light"/>
              </a:rPr>
              <a:t> drop and one Chemo affecting renal function</a:t>
            </a:r>
          </a:p>
          <a:p>
            <a:r>
              <a:rPr lang="en-US" sz="3600" dirty="0" smtClean="0">
                <a:latin typeface="Abadi MT Condensed Light"/>
                <a:cs typeface="Abadi MT Condensed Light"/>
              </a:rPr>
              <a:t>Two no Post NOACs blood.</a:t>
            </a:r>
          </a:p>
          <a:p>
            <a:r>
              <a:rPr lang="en-US" sz="3600" dirty="0" smtClean="0">
                <a:latin typeface="Abadi MT Condensed Light"/>
                <a:cs typeface="Abadi MT Condensed Light"/>
              </a:rPr>
              <a:t>1 Change from Warfarin b/c of lifestyle: travelling a lot</a:t>
            </a:r>
          </a:p>
          <a:p>
            <a:endParaRPr lang="en-US" sz="3600" dirty="0">
              <a:latin typeface="Abadi MT Condensed Light"/>
              <a:cs typeface="Abadi MT Condensed Light"/>
            </a:endParaRPr>
          </a:p>
          <a:p>
            <a:endParaRPr lang="en-US" sz="3600" dirty="0" smtClean="0">
              <a:latin typeface="Abadi MT Condensed Light"/>
              <a:cs typeface="Abadi MT Condensed Light"/>
            </a:endParaRPr>
          </a:p>
          <a:p>
            <a:r>
              <a:rPr lang="en-US" sz="3600" b="1" dirty="0" smtClean="0">
                <a:solidFill>
                  <a:srgbClr val="000000"/>
                </a:solidFill>
                <a:latin typeface="Abadi MT Condensed Light"/>
                <a:cs typeface="Abadi MT Condensed Light"/>
              </a:rPr>
              <a:t>NO significant </a:t>
            </a:r>
            <a:r>
              <a:rPr lang="en-US" sz="3600" b="1" dirty="0" err="1" smtClean="0">
                <a:solidFill>
                  <a:srgbClr val="000000"/>
                </a:solidFill>
                <a:latin typeface="Abadi MT Condensed Light"/>
                <a:cs typeface="Abadi MT Condensed Light"/>
              </a:rPr>
              <a:t>Hb</a:t>
            </a:r>
            <a:r>
              <a:rPr lang="en-US" sz="3600" b="1" dirty="0" smtClean="0">
                <a:solidFill>
                  <a:srgbClr val="000000"/>
                </a:solidFill>
                <a:latin typeface="Abadi MT Condensed Light"/>
                <a:cs typeface="Abadi MT Condensed Light"/>
              </a:rPr>
              <a:t> or </a:t>
            </a:r>
            <a:r>
              <a:rPr lang="en-US" sz="3600" b="1" dirty="0" err="1" smtClean="0">
                <a:solidFill>
                  <a:srgbClr val="000000"/>
                </a:solidFill>
                <a:latin typeface="Abadi MT Condensed Light"/>
                <a:cs typeface="Abadi MT Condensed Light"/>
              </a:rPr>
              <a:t>eGFR</a:t>
            </a:r>
            <a:r>
              <a:rPr lang="en-US" sz="3600" b="1" dirty="0" smtClean="0">
                <a:solidFill>
                  <a:srgbClr val="000000"/>
                </a:solidFill>
                <a:latin typeface="Abadi MT Condensed Light"/>
                <a:cs typeface="Abadi MT Condensed Light"/>
              </a:rPr>
              <a:t> change otherwise</a:t>
            </a:r>
          </a:p>
          <a:p>
            <a:pPr>
              <a:buNone/>
            </a:pPr>
            <a:endParaRPr lang="en-US" dirty="0" smtClean="0"/>
          </a:p>
        </p:txBody>
      </p:sp>
    </p:spTree>
    <p:extLst>
      <p:ext uri="{BB962C8B-B14F-4D97-AF65-F5344CB8AC3E}">
        <p14:creationId xmlns:p14="http://schemas.microsoft.com/office/powerpoint/2010/main" val="4147530211"/>
      </p:ext>
    </p:extLst>
  </p:cSld>
  <p:clrMapOvr>
    <a:masterClrMapping/>
  </p:clrMapOvr>
  <p:transition xmlns:p14="http://schemas.microsoft.com/office/powerpoint/2010/main" spd="med">
    <p:pull/>
  </p:transition>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smtClean="0">
                <a:latin typeface="Bernard MT Condensed"/>
                <a:cs typeface="Bernard MT Condensed"/>
              </a:rPr>
              <a:t>When give the choice:</a:t>
            </a:r>
            <a:endParaRPr lang="en-US" dirty="0">
              <a:latin typeface="Bernard MT Condensed"/>
              <a:cs typeface="Bernard MT Condensed"/>
            </a:endParaRPr>
          </a:p>
        </p:txBody>
      </p:sp>
      <p:sp>
        <p:nvSpPr>
          <p:cNvPr id="3" name="Content Placeholder 2"/>
          <p:cNvSpPr>
            <a:spLocks noGrp="1"/>
          </p:cNvSpPr>
          <p:nvPr>
            <p:ph idx="1"/>
          </p:nvPr>
        </p:nvSpPr>
        <p:spPr/>
        <p:txBody>
          <a:bodyPr>
            <a:normAutofit/>
          </a:bodyPr>
          <a:lstStyle/>
          <a:p>
            <a:r>
              <a:rPr lang="en-US" sz="3200" b="1" dirty="0" smtClean="0">
                <a:latin typeface="Abadi MT Condensed Light"/>
                <a:cs typeface="Abadi MT Condensed Light"/>
              </a:rPr>
              <a:t>All patients have chosen NOACs </a:t>
            </a:r>
          </a:p>
          <a:p>
            <a:endParaRPr lang="en-US" sz="3200" b="1" dirty="0">
              <a:latin typeface="Abadi MT Condensed Light"/>
              <a:cs typeface="Abadi MT Condensed Light"/>
            </a:endParaRPr>
          </a:p>
          <a:p>
            <a:r>
              <a:rPr lang="en-US" sz="3200" b="1" dirty="0" smtClean="0">
                <a:latin typeface="Abadi MT Condensed Light"/>
                <a:cs typeface="Abadi MT Condensed Light"/>
              </a:rPr>
              <a:t>Novel instead of Old</a:t>
            </a:r>
          </a:p>
          <a:p>
            <a:endParaRPr lang="en-US" sz="3200" b="1" dirty="0">
              <a:latin typeface="Abadi MT Condensed Light"/>
              <a:cs typeface="Abadi MT Condensed Light"/>
            </a:endParaRPr>
          </a:p>
          <a:p>
            <a:r>
              <a:rPr lang="en-US" sz="3200" b="1" dirty="0" smtClean="0">
                <a:latin typeface="Abadi MT Condensed Light"/>
                <a:cs typeface="Abadi MT Condensed Light"/>
              </a:rPr>
              <a:t>The difference?</a:t>
            </a:r>
            <a:endParaRPr lang="en-US" sz="3200" b="1" dirty="0">
              <a:latin typeface="Abadi MT Condensed Light"/>
              <a:cs typeface="Abadi MT Condensed Light"/>
            </a:endParaRPr>
          </a:p>
        </p:txBody>
      </p:sp>
    </p:spTree>
    <p:extLst>
      <p:ext uri="{BB962C8B-B14F-4D97-AF65-F5344CB8AC3E}">
        <p14:creationId xmlns:p14="http://schemas.microsoft.com/office/powerpoint/2010/main" val="1511797737"/>
      </p:ext>
    </p:extLst>
  </p:cSld>
  <p:clrMapOvr>
    <a:masterClrMapping/>
  </p:clrMapOvr>
  <p:transition xmlns:p14="http://schemas.microsoft.com/office/powerpoint/2010/main" spd="med">
    <p:pull/>
  </p:transition>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70612" y="-27385"/>
            <a:ext cx="8229600" cy="1143000"/>
          </a:xfrm>
        </p:spPr>
        <p:txBody>
          <a:bodyPr>
            <a:normAutofit/>
          </a:bodyPr>
          <a:lstStyle/>
          <a:p>
            <a:r>
              <a:rPr lang="en-US" sz="4800" i="1" dirty="0" smtClean="0">
                <a:latin typeface="Bernard MT Condensed"/>
                <a:cs typeface="Bernard MT Condensed"/>
              </a:rPr>
              <a:t>Absolutely Crucial</a:t>
            </a:r>
            <a:endParaRPr lang="en-US" sz="4800" i="1"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7097" y="1310125"/>
            <a:ext cx="3588036" cy="4580190"/>
          </a:xfrm>
          <a:prstGeom prst="rect">
            <a:avLst/>
          </a:prstGeom>
          <a:noFill/>
          <a:ln>
            <a:noFill/>
          </a:ln>
          <a:effectLst>
            <a:prstShdw prst="shdw17" dist="17961" dir="2700000">
              <a:srgbClr val="FFFFFF">
                <a:gamma/>
                <a:shade val="60000"/>
                <a:invGamma/>
              </a:srgb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lgn="ctr">
                <a:solidFill>
                  <a:schemeClr val="tx1"/>
                </a:solidFill>
                <a:prstDash val="solid"/>
                <a:miter lim="800000"/>
                <a:headEnd/>
                <a:tailEnd/>
              </a14:hiddenLine>
            </a:ext>
          </a:extLst>
        </p:spPr>
      </p:pic>
      <p:sp>
        <p:nvSpPr>
          <p:cNvPr id="12" name="Content Placeholder 11"/>
          <p:cNvSpPr>
            <a:spLocks noGrp="1"/>
          </p:cNvSpPr>
          <p:nvPr>
            <p:ph idx="1"/>
          </p:nvPr>
        </p:nvSpPr>
        <p:spPr>
          <a:xfrm>
            <a:off x="370612" y="1255810"/>
            <a:ext cx="8497886" cy="5521038"/>
          </a:xfrm>
        </p:spPr>
        <p:txBody>
          <a:bodyPr/>
          <a:lstStyle/>
          <a:p>
            <a:endParaRPr lang="en-US" dirty="0"/>
          </a:p>
        </p:txBody>
      </p:sp>
      <p:pic>
        <p:nvPicPr>
          <p:cNvPr id="13" name="Picture Placeholder 10" descr="Image.jpg"/>
          <p:cNvPicPr>
            <a:picLocks noChangeAspect="1"/>
          </p:cNvPicPr>
          <p:nvPr/>
        </p:nvPicPr>
        <p:blipFill>
          <a:blip r:embed="rId3">
            <a:extLst>
              <a:ext uri="{28A0092B-C50C-407E-A947-70E740481C1C}">
                <a14:useLocalDpi xmlns:a14="http://schemas.microsoft.com/office/drawing/2010/main" val="0"/>
              </a:ext>
            </a:extLst>
          </a:blip>
          <a:srcRect l="-2919" r="-2919"/>
          <a:stretch>
            <a:fillRect/>
          </a:stretch>
        </p:blipFill>
        <p:spPr>
          <a:xfrm>
            <a:off x="4926757" y="1296533"/>
            <a:ext cx="3754039" cy="4593135"/>
          </a:xfrm>
          <a:prstGeom prst="rect">
            <a:avLst/>
          </a:prstGeom>
        </p:spPr>
      </p:pic>
    </p:spTree>
    <p:extLst>
      <p:ext uri="{BB962C8B-B14F-4D97-AF65-F5344CB8AC3E}">
        <p14:creationId xmlns:p14="http://schemas.microsoft.com/office/powerpoint/2010/main" val="3280298843"/>
      </p:ext>
    </p:extLst>
  </p:cSld>
  <p:clrMapOvr>
    <a:masterClrMapping/>
  </p:clrMapOvr>
  <p:transition xmlns:p14="http://schemas.microsoft.com/office/powerpoint/2010/main" spd="med">
    <p:pull/>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2870249"/>
            <a:ext cx="8229600" cy="4525963"/>
          </a:xfrm>
        </p:spPr>
        <p:txBody>
          <a:bodyPr>
            <a:normAutofit/>
          </a:bodyPr>
          <a:lstStyle/>
          <a:p>
            <a:r>
              <a:rPr lang="en-US" sz="5400" i="1" dirty="0" smtClean="0">
                <a:latin typeface="Bernard MT Condensed"/>
                <a:cs typeface="Bernard MT Condensed"/>
              </a:rPr>
              <a:t>How can you support  your local clinicians?</a:t>
            </a:r>
            <a:endParaRPr lang="en-US" sz="5400" i="1" dirty="0">
              <a:latin typeface="Bernard MT Condensed"/>
              <a:cs typeface="Bernard MT Condensed"/>
            </a:endParaRPr>
          </a:p>
        </p:txBody>
      </p:sp>
    </p:spTree>
    <p:extLst>
      <p:ext uri="{BB962C8B-B14F-4D97-AF65-F5344CB8AC3E}">
        <p14:creationId xmlns:p14="http://schemas.microsoft.com/office/powerpoint/2010/main" val="823453901"/>
      </p:ext>
    </p:extLst>
  </p:cSld>
  <p:clrMapOvr>
    <a:masterClrMapping/>
  </p:clrMapOvr>
  <p:transition xmlns:p14="http://schemas.microsoft.com/office/powerpoint/2010/main" spd="med">
    <p:pull/>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571500" y="0"/>
            <a:ext cx="8001000" cy="1461729"/>
          </a:xfrm>
        </p:spPr>
        <p:txBody>
          <a:bodyPr/>
          <a:lstStyle/>
          <a:p>
            <a:r>
              <a:rPr lang="en-US" sz="4400" b="1" dirty="0" smtClean="0">
                <a:latin typeface="Bernard MT Condensed"/>
                <a:cs typeface="Bernard MT Condensed"/>
              </a:rPr>
              <a:t>Progress</a:t>
            </a:r>
            <a:endParaRPr lang="en-US" sz="4400" b="1" dirty="0">
              <a:latin typeface="Bernard MT Condensed"/>
              <a:cs typeface="Bernard MT Condensed"/>
            </a:endParaRPr>
          </a:p>
        </p:txBody>
      </p:sp>
      <p:sp>
        <p:nvSpPr>
          <p:cNvPr id="3" name="Content Placeholder 2"/>
          <p:cNvSpPr>
            <a:spLocks noGrp="1"/>
          </p:cNvSpPr>
          <p:nvPr>
            <p:ph idx="1"/>
          </p:nvPr>
        </p:nvSpPr>
        <p:spPr>
          <a:xfrm>
            <a:off x="487538" y="1461729"/>
            <a:ext cx="8001000" cy="5068704"/>
          </a:xfrm>
        </p:spPr>
        <p:txBody>
          <a:bodyPr>
            <a:normAutofit lnSpcReduction="10000"/>
          </a:bodyPr>
          <a:lstStyle/>
          <a:p>
            <a:r>
              <a:rPr lang="en-US" sz="3600" b="1" dirty="0" smtClean="0">
                <a:latin typeface="Abadi MT Condensed Light"/>
                <a:cs typeface="Abadi MT Condensed Light"/>
              </a:rPr>
              <a:t>From Sept 2011 to February 2012: did very well with INR testing</a:t>
            </a:r>
          </a:p>
          <a:p>
            <a:r>
              <a:rPr lang="en-US" sz="3600" b="1" dirty="0" smtClean="0">
                <a:latin typeface="Abadi MT Condensed Light"/>
                <a:cs typeface="Abadi MT Condensed Light"/>
              </a:rPr>
              <a:t>  </a:t>
            </a:r>
          </a:p>
          <a:p>
            <a:r>
              <a:rPr lang="en-US" sz="3600" b="1" dirty="0" smtClean="0">
                <a:latin typeface="Abadi MT Condensed Light"/>
                <a:cs typeface="Abadi MT Condensed Light"/>
              </a:rPr>
              <a:t>20 x INR tests between March 12 to Aug 2012</a:t>
            </a:r>
          </a:p>
          <a:p>
            <a:endParaRPr lang="en-US" sz="3600" b="1" dirty="0" smtClean="0">
              <a:latin typeface="Abadi MT Condensed Light"/>
              <a:cs typeface="Abadi MT Condensed Light"/>
            </a:endParaRPr>
          </a:p>
          <a:p>
            <a:r>
              <a:rPr lang="en-US" sz="3600" b="1" dirty="0" smtClean="0">
                <a:latin typeface="Abadi MT Condensed Light"/>
                <a:cs typeface="Abadi MT Condensed Light"/>
              </a:rPr>
              <a:t>Average INR 6.3 (Venous 8.9)</a:t>
            </a:r>
          </a:p>
          <a:p>
            <a:endParaRPr lang="en-US" sz="3600" b="1" dirty="0" smtClean="0">
              <a:latin typeface="Abadi MT Condensed Light"/>
              <a:cs typeface="Abadi MT Condensed Light"/>
            </a:endParaRPr>
          </a:p>
          <a:p>
            <a:r>
              <a:rPr lang="en-US" sz="3600" b="1" dirty="0" smtClean="0">
                <a:latin typeface="Abadi MT Condensed Light"/>
                <a:cs typeface="Abadi MT Condensed Light"/>
              </a:rPr>
              <a:t>? Back to drinking heavily</a:t>
            </a:r>
            <a:endParaRPr lang="en-US" sz="3600" b="1" dirty="0">
              <a:latin typeface="Abadi MT Condensed Light"/>
              <a:cs typeface="Abadi MT Condensed Light"/>
            </a:endParaRPr>
          </a:p>
        </p:txBody>
      </p:sp>
    </p:spTree>
  </p:cSld>
  <p:clrMapOvr>
    <a:masterClrMapping/>
  </p:clrMapOvr>
  <p:transition xmlns:p14="http://schemas.microsoft.com/office/powerpoint/2010/main" spd="med">
    <p:pull/>
  </p:transition>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sp>
        <p:nvSpPr>
          <p:cNvPr id="94211" name="Rectangle 2"/>
          <p:cNvSpPr>
            <a:spLocks noGrp="1" noChangeArrowheads="1"/>
          </p:cNvSpPr>
          <p:nvPr>
            <p:ph type="title"/>
          </p:nvPr>
        </p:nvSpPr>
        <p:spPr>
          <a:xfrm>
            <a:off x="2362200" y="304800"/>
            <a:ext cx="4953000" cy="1676400"/>
          </a:xfrm>
        </p:spPr>
        <p:txBody>
          <a:bodyPr rtlCol="0">
            <a:noAutofit/>
          </a:bodyPr>
          <a:lstStyle/>
          <a:p>
            <a:pPr fontAlgn="auto">
              <a:spcAft>
                <a:spcPts val="0"/>
              </a:spcAft>
              <a:defRPr/>
            </a:pPr>
            <a:r>
              <a:rPr lang="en-GB"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3366FF"/>
                </a:solidFill>
                <a:effectLst>
                  <a:outerShdw blurRad="50800" dist="40000" dir="5400000" algn="tl" rotWithShape="0">
                    <a:srgbClr val="000000">
                      <a:shade val="5000"/>
                      <a:satMod val="120000"/>
                      <a:alpha val="33000"/>
                    </a:srgbClr>
                  </a:outerShdw>
                </a:effectLst>
                <a:latin typeface="Bernard MT Condensed"/>
                <a:ea typeface="+mj-ea"/>
                <a:cs typeface="Bernard MT Condensed"/>
              </a:rPr>
              <a:t>ANY QUESTIONS?</a:t>
            </a:r>
            <a:endParaRPr lang="en-GB" dirty="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3366FF"/>
              </a:solidFill>
              <a:effectLst>
                <a:outerShdw blurRad="50800" dist="40000" dir="5400000" algn="tl" rotWithShape="0">
                  <a:srgbClr val="000000">
                    <a:shade val="5000"/>
                    <a:satMod val="120000"/>
                    <a:alpha val="33000"/>
                  </a:srgbClr>
                </a:outerShdw>
              </a:effectLst>
              <a:latin typeface="Bernard MT Condensed"/>
              <a:ea typeface="+mj-ea"/>
              <a:cs typeface="Bernard MT Condensed"/>
            </a:endParaRPr>
          </a:p>
        </p:txBody>
      </p:sp>
      <p:pic>
        <p:nvPicPr>
          <p:cNvPr id="119811" name="Picture 4" descr="dglxasset[1]"/>
          <p:cNvPicPr>
            <a:picLocks noChangeAspect="1" noChangeArrowheads="1"/>
          </p:cNvPicPr>
          <p:nvPr/>
        </p:nvPicPr>
        <p:blipFill>
          <a:blip r:embed="rId3"/>
          <a:srcRect/>
          <a:stretch>
            <a:fillRect/>
          </a:stretch>
        </p:blipFill>
        <p:spPr bwMode="auto">
          <a:xfrm>
            <a:off x="269108" y="1874879"/>
            <a:ext cx="2432050" cy="2736850"/>
          </a:xfrm>
          <a:prstGeom prst="rect">
            <a:avLst/>
          </a:prstGeom>
          <a:noFill/>
          <a:ln w="9525">
            <a:noFill/>
            <a:miter lim="800000"/>
            <a:headEnd/>
            <a:tailEnd/>
          </a:ln>
        </p:spPr>
      </p:pic>
    </p:spTree>
    <p:extLst>
      <p:ext uri="{BB962C8B-B14F-4D97-AF65-F5344CB8AC3E}">
        <p14:creationId xmlns:p14="http://schemas.microsoft.com/office/powerpoint/2010/main" val="271893319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94211"/>
                                        </p:tgtEl>
                                        <p:attrNameLst>
                                          <p:attrName>style.visibility</p:attrName>
                                        </p:attrNameLst>
                                      </p:cBhvr>
                                      <p:to>
                                        <p:strVal val="visible"/>
                                      </p:to>
                                    </p:set>
                                    <p:animEffect transition="in" filter="fade">
                                      <p:cBhvr>
                                        <p:cTn id="7" dur="800" decel="100000"/>
                                        <p:tgtEl>
                                          <p:spTgt spid="94211"/>
                                        </p:tgtEl>
                                      </p:cBhvr>
                                    </p:animEffect>
                                    <p:anim calcmode="lin" valueType="num">
                                      <p:cBhvr>
                                        <p:cTn id="8" dur="800" decel="100000" fill="hold"/>
                                        <p:tgtEl>
                                          <p:spTgt spid="94211"/>
                                        </p:tgtEl>
                                        <p:attrNameLst>
                                          <p:attrName>style.rotation</p:attrName>
                                        </p:attrNameLst>
                                      </p:cBhvr>
                                      <p:tavLst>
                                        <p:tav tm="0">
                                          <p:val>
                                            <p:fltVal val="-90"/>
                                          </p:val>
                                        </p:tav>
                                        <p:tav tm="100000">
                                          <p:val>
                                            <p:fltVal val="0"/>
                                          </p:val>
                                        </p:tav>
                                      </p:tavLst>
                                    </p:anim>
                                    <p:anim calcmode="lin" valueType="num">
                                      <p:cBhvr>
                                        <p:cTn id="9" dur="800" decel="100000" fill="hold"/>
                                        <p:tgtEl>
                                          <p:spTgt spid="94211"/>
                                        </p:tgtEl>
                                        <p:attrNameLst>
                                          <p:attrName>ppt_x</p:attrName>
                                        </p:attrNameLst>
                                      </p:cBhvr>
                                      <p:tavLst>
                                        <p:tav tm="0">
                                          <p:val>
                                            <p:strVal val="#ppt_x+0.4"/>
                                          </p:val>
                                        </p:tav>
                                        <p:tav tm="100000">
                                          <p:val>
                                            <p:strVal val="#ppt_x-0.05"/>
                                          </p:val>
                                        </p:tav>
                                      </p:tavLst>
                                    </p:anim>
                                    <p:anim calcmode="lin" valueType="num">
                                      <p:cBhvr>
                                        <p:cTn id="10" dur="800" decel="100000" fill="hold"/>
                                        <p:tgtEl>
                                          <p:spTgt spid="94211"/>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94211"/>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94211"/>
                                        </p:tgtEl>
                                        <p:attrNameLst>
                                          <p:attrName>ppt_y</p:attrName>
                                        </p:attrNameLst>
                                      </p:cBhvr>
                                      <p:tavLst>
                                        <p:tav tm="0">
                                          <p:val>
                                            <p:strVal val="#ppt_y+0.1"/>
                                          </p:val>
                                        </p:tav>
                                        <p:tav tm="100000">
                                          <p:val>
                                            <p:strVal val="#ppt_y"/>
                                          </p:val>
                                        </p:tav>
                                      </p:tavLst>
                                    </p:anim>
                                  </p:childTnLst>
                                </p:cTn>
                              </p:par>
                              <p:par>
                                <p:cTn id="13" presetID="0" presetClass="path" presetSubtype="0" accel="50000" decel="50000" fill="hold" grpId="1" nodeType="withEffect">
                                  <p:stCondLst>
                                    <p:cond delay="0"/>
                                  </p:stCondLst>
                                  <p:childTnLst>
                                    <p:animMotion origin="layout" path="M 0 0 C -0.00295 0.01551 -0.03229 0.01504 -0.04166 0.01666 C -0.05191 0.01597 -0.06215 0.01551 -0.07222 0.01481 C -0.0776 0.01435 -0.08819 0.01296 -0.08819 0.01296 C -0.0993 0.01319 -0.11059 0.01296 -0.12152 0.01389 C -0.12413 0.01389 -0.12621 0.01666 -0.12847 0.01759 C -0.13941 0.02083 -0.15017 0.02291 -0.16111 0.025 C -0.17135 0.02939 -0.18107 0.03078 -0.19166 0.0324 C -0.20121 0.03194 -0.21076 0.03217 -0.22013 0.03148 C -0.22586 0.03102 -0.23142 0.02685 -0.2368 0.02592 C -0.24201 0.02477 -0.24704 0.02477 -0.25208 0.02407 C -0.32204 0.00069 -0.3927 0.02245 -0.4625 0.0287 C -0.46805 0.03055 -0.471 0.03194 -0.47638 0.02963 C -0.47691 0.02777 -0.47656 0.025 -0.47777 0.02407 C -0.47968 0.02245 -0.48211 0.02338 -0.48402 0.02314 C -0.48715 0.02245 -0.4901 0.02176 -0.49305 0.02129 C -0.51215 0.02314 -0.53107 0.02407 -0.55 0.02685 C -0.55729 0.02777 -0.56093 0.0324 -0.56736 0.03611 C -0.5835 0.0449 -0.60434 0.05717 -0.60902 0.0824 C -0.60746 0.08912 -0.59791 0.09189 -0.59375 0.09537 C -0.58142 0.10532 -0.5802 0.10972 -0.56875 0.12777 C -0.55607 0.14768 -0.54548 0.16944 -0.52847 0.18426 C -0.50659 0.20324 -0.48194 0.21481 -0.46111 0.23703 C -0.43802 0.26157 -0.42083 0.29143 -0.39513 0.31203 C -0.39409 0.31041 -0.39236 0.30926 -0.39166 0.3074 C -0.39079 0.30439 -0.39131 0.29514 -0.39027 0.29814 C -0.3868 0.30949 -0.38576 0.32222 -0.38333 0.33426 C -0.38177 0.34282 -0.37916 0.35092 -0.37638 0.35926 C -0.35885 0.4118 -0.33368 0.45995 -0.325 0.51759 C -0.32066 0.42361 -0.23576 0.42569 -0.18333 0.42222 C -0.16093 0.42407 -0.13854 0.425 -0.11597 0.42777 C -0.10243 0.42939 -0.08958 0.43564 -0.07638 0.43981 C -0.05486 0.44629 -0.03316 0.44745 -0.01111 0.45 C 0.02483 0.44699 0.05087 0.45185 0.07778 0.42129 C 0.07969 0.41319 0.07882 0.41759 0.07987 0.40833 C 0.07848 0.39467 0.07622 0.38125 0.0757 0.36759 C 0.075 0.35393 0.079 0.35324 0.08542 0.34444 C 0.09219 0.33449 0.09705 0.32477 0.1 0.31203 C 0.10122 0.28657 0.10417 0.26527 0.09375 0.24259 C 0.09323 0.2243 0.0941 0.20602 0.09237 0.18796 C 0.0915 0.17963 0.08855 0.17222 0.08612 0.16481 C 0.0665 0.10532 0.02483 0.09398 -0.01666 0.06852 C -0.0309 0.05972 -0.04809 0.0493 -0.05694 0.03148 C -0.05208 0.02801 -0.04809 0.02384 -0.04305 0.02129 C -0.03593 0.02152 -0.02881 0.02129 -0.02152 0.02222 C -0.02083 0.02222 -0.02031 0.02361 -0.01944 0.02407 C -0.01909 0.02407 -0.01857 0.02407 -0.01805 0.02407 " pathEditMode="relative" ptsTypes="ffffffffffffffffffffffffffffffffffffffffffffffA">
                                      <p:cBhvr>
                                        <p:cTn id="14" dur="2000" fill="hold"/>
                                        <p:tgtEl>
                                          <p:spTgt spid="94211"/>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1" grpId="0"/>
      <p:bldP spid="94211"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b="1" dirty="0" smtClean="0">
                <a:latin typeface="Bernard MT Condensed"/>
                <a:cs typeface="Bernard MT Condensed"/>
              </a:rPr>
              <a:t>Progress</a:t>
            </a:r>
            <a:endParaRPr lang="en-US" dirty="0"/>
          </a:p>
        </p:txBody>
      </p:sp>
      <p:sp>
        <p:nvSpPr>
          <p:cNvPr id="3" name="Content Placeholder 2"/>
          <p:cNvSpPr>
            <a:spLocks noGrp="1"/>
          </p:cNvSpPr>
          <p:nvPr>
            <p:ph idx="1"/>
          </p:nvPr>
        </p:nvSpPr>
        <p:spPr/>
        <p:txBody>
          <a:bodyPr>
            <a:normAutofit/>
          </a:bodyPr>
          <a:lstStyle/>
          <a:p>
            <a:pPr>
              <a:buNone/>
            </a:pPr>
            <a:r>
              <a:rPr lang="en-US" sz="3600" b="1" dirty="0" smtClean="0">
                <a:latin typeface="Abadi MT Condensed Light"/>
                <a:cs typeface="Abadi MT Condensed Light"/>
              </a:rPr>
              <a:t>Discussed at Partner’s meeting following complaints from District Nurses about his:</a:t>
            </a:r>
          </a:p>
          <a:p>
            <a:endParaRPr lang="en-US" sz="3600" b="1" dirty="0" smtClean="0">
              <a:latin typeface="Abadi MT Condensed Light"/>
              <a:cs typeface="Abadi MT Condensed Light"/>
            </a:endParaRPr>
          </a:p>
          <a:p>
            <a:pPr>
              <a:buNone/>
            </a:pPr>
            <a:r>
              <a:rPr lang="en-US" sz="3600" b="1" dirty="0" smtClean="0">
                <a:latin typeface="Abadi MT Condensed Light"/>
                <a:cs typeface="Abadi MT Condensed Light"/>
              </a:rPr>
              <a:t>FEROCIOUS…………..</a:t>
            </a:r>
            <a:endParaRPr lang="en-US" sz="3600" b="1" dirty="0">
              <a:latin typeface="Abadi MT Condensed Light"/>
              <a:cs typeface="Abadi MT Condensed Light"/>
            </a:endParaRPr>
          </a:p>
        </p:txBody>
      </p:sp>
    </p:spTree>
  </p:cSld>
  <p:clrMapOvr>
    <a:masterClrMapping/>
  </p:clrMapOvr>
  <p:transition xmlns:p14="http://schemas.microsoft.com/office/powerpoint/2010/main" spd="med">
    <p:pull/>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z="4800" b="1" dirty="0" smtClean="0"/>
              <a:t>NO MORE EXCUSES</a:t>
            </a:r>
            <a:endParaRPr lang="en-US" sz="4800" b="1" dirty="0"/>
          </a:p>
        </p:txBody>
      </p:sp>
      <p:pic>
        <p:nvPicPr>
          <p:cNvPr id="5" name="IMG_3589.MOV">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5"/>
          <a:stretch>
            <a:fillRect/>
          </a:stretch>
        </p:blipFill>
        <p:spPr>
          <a:xfrm>
            <a:off x="549275" y="1600200"/>
            <a:ext cx="8045450" cy="4525963"/>
          </a:xfrm>
        </p:spPr>
      </p:pic>
      <p:pic>
        <p:nvPicPr>
          <p:cNvPr id="4" name="Picture 3"/>
          <p:cNvPicPr>
            <a:picLocks noChangeAspect="1"/>
          </p:cNvPicPr>
          <p:nvPr/>
        </p:nvPicPr>
        <p:blipFill>
          <a:blip r:embed="rId6"/>
          <a:stretch>
            <a:fillRect/>
          </a:stretch>
        </p:blipFill>
        <p:spPr>
          <a:xfrm>
            <a:off x="219488" y="533116"/>
            <a:ext cx="7932900" cy="5943883"/>
          </a:xfrm>
          <a:prstGeom prst="rect">
            <a:avLst/>
          </a:prstGeom>
        </p:spPr>
      </p:pic>
    </p:spTree>
  </p:cSld>
  <p:clrMapOvr>
    <a:masterClrMapping/>
  </p:clrMapOvr>
  <p:transition xmlns:p14="http://schemas.microsoft.com/office/powerpoint/2010/main" spd="med">
    <p:pull/>
  </p:transition>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vol="80000">
                <p:cTn id="7" fill="hold" display="0">
                  <p:stCondLst>
                    <p:cond delay="indefinite"/>
                  </p:stCondLst>
                </p:cTn>
                <p:tgtEl>
                  <p:spTgt spid="5"/>
                </p:tgtEl>
              </p:cMediaNode>
            </p:vide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NAME" val="Pharmacology"/>
  <p:tag name="PXID" val="1"/>
  <p:tag name="SID" val="589"/>
</p:tagLst>
</file>

<file path=ppt/tags/tag2.xml><?xml version="1.0" encoding="utf-8"?>
<p:tagLst xmlns:a="http://schemas.openxmlformats.org/drawingml/2006/main" xmlns:r="http://schemas.openxmlformats.org/officeDocument/2006/relationships" xmlns:p="http://schemas.openxmlformats.org/presentationml/2006/main">
  <p:tag name="PXID" val="1"/>
  <p:tag name="SID" val="620"/>
  <p:tag name="NAME" val=""/>
</p:tagLst>
</file>

<file path=ppt/tags/tag3.xml><?xml version="1.0" encoding="utf-8"?>
<p:tagLst xmlns:a="http://schemas.openxmlformats.org/drawingml/2006/main" xmlns:r="http://schemas.openxmlformats.org/officeDocument/2006/relationships" xmlns:p="http://schemas.openxmlformats.org/presentationml/2006/main">
  <p:tag name="NAME" val=""/>
  <p:tag name="PXID" val="1"/>
  <p:tag name="SID" val="622"/>
</p:tagLst>
</file>

<file path=ppt/tags/tag4.xml><?xml version="1.0" encoding="utf-8"?>
<p:tagLst xmlns:a="http://schemas.openxmlformats.org/drawingml/2006/main" xmlns:r="http://schemas.openxmlformats.org/officeDocument/2006/relationships" xmlns:p="http://schemas.openxmlformats.org/presentationml/2006/main">
  <p:tag name="PXID" val="1"/>
  <p:tag name="SID" val="621"/>
  <p:tag name="NAME" val=""/>
</p:tagLst>
</file>

<file path=ppt/tags/tag5.xml><?xml version="1.0" encoding="utf-8"?>
<p:tagLst xmlns:a="http://schemas.openxmlformats.org/drawingml/2006/main" xmlns:r="http://schemas.openxmlformats.org/officeDocument/2006/relationships" xmlns:p="http://schemas.openxmlformats.org/presentationml/2006/main">
  <p:tag name="NAME" val=""/>
  <p:tag name="PXID" val="1"/>
  <p:tag name="SID" val="624"/>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Travelogue.thmx</Template>
  <TotalTime>3168</TotalTime>
  <Words>5681</Words>
  <Application>Microsoft Macintosh PowerPoint</Application>
  <PresentationFormat>On-screen Show (4:3)</PresentationFormat>
  <Paragraphs>1020</Paragraphs>
  <Slides>70</Slides>
  <Notes>54</Notes>
  <HiddenSlides>0</HiddenSlides>
  <MMClips>1</MMClips>
  <ScaleCrop>false</ScaleCrop>
  <HeadingPairs>
    <vt:vector size="8" baseType="variant">
      <vt:variant>
        <vt:lpstr>Theme</vt:lpstr>
      </vt:variant>
      <vt:variant>
        <vt:i4>1</vt:i4>
      </vt:variant>
      <vt:variant>
        <vt:lpstr>Embedded OLE Servers</vt:lpstr>
      </vt:variant>
      <vt:variant>
        <vt:i4>2</vt:i4>
      </vt:variant>
      <vt:variant>
        <vt:lpstr>Slide Titles</vt:lpstr>
      </vt:variant>
      <vt:variant>
        <vt:i4>70</vt:i4>
      </vt:variant>
      <vt:variant>
        <vt:lpstr>Custom Shows</vt:lpstr>
      </vt:variant>
      <vt:variant>
        <vt:i4>1</vt:i4>
      </vt:variant>
    </vt:vector>
  </HeadingPairs>
  <TitlesOfParts>
    <vt:vector size="74" baseType="lpstr">
      <vt:lpstr>Office Theme</vt:lpstr>
      <vt:lpstr>Chart</vt:lpstr>
      <vt:lpstr>Document</vt:lpstr>
      <vt:lpstr>PowerPoint Presentation</vt:lpstr>
      <vt:lpstr> </vt:lpstr>
      <vt:lpstr>Mr. M. R.  62 Years of age </vt:lpstr>
      <vt:lpstr>Past History</vt:lpstr>
      <vt:lpstr>Background</vt:lpstr>
      <vt:lpstr> Background </vt:lpstr>
      <vt:lpstr>Progress</vt:lpstr>
      <vt:lpstr>Progress</vt:lpstr>
      <vt:lpstr>NO MORE EXCUSES</vt:lpstr>
      <vt:lpstr>Discussions</vt:lpstr>
      <vt:lpstr>Started on NOAC November 2012</vt:lpstr>
      <vt:lpstr>One has to do what one has to do!</vt:lpstr>
      <vt:lpstr>Mrs. D.W.  82 Years of age </vt:lpstr>
      <vt:lpstr>Background</vt:lpstr>
      <vt:lpstr>Background</vt:lpstr>
      <vt:lpstr>July 2012 </vt:lpstr>
      <vt:lpstr>ECG</vt:lpstr>
      <vt:lpstr>Progress</vt:lpstr>
      <vt:lpstr>Progress</vt:lpstr>
      <vt:lpstr>One week later….</vt:lpstr>
      <vt:lpstr>PowerPoint Presentation</vt:lpstr>
      <vt:lpstr> A Worried Doctor! </vt:lpstr>
      <vt:lpstr>No show…..</vt:lpstr>
      <vt:lpstr>What happened?</vt:lpstr>
      <vt:lpstr>PowerPoint Presentation</vt:lpstr>
      <vt:lpstr>PowerPoint Presentation</vt:lpstr>
      <vt:lpstr>Patients with AF have an approximately fivefold increased risk of ischaemic stroke1 </vt:lpstr>
      <vt:lpstr>PowerPoint Presentation</vt:lpstr>
      <vt:lpstr>PowerPoint Presentation</vt:lpstr>
      <vt:lpstr>AF-related stroke can be preventable</vt:lpstr>
      <vt:lpstr>Many Factors Elevate AF Stroke Risk</vt:lpstr>
      <vt:lpstr>The CHADS2 index has been routinely used as an initial, rapid,  and easy-to-remember means of assessing stroke risk1–4 </vt:lpstr>
      <vt:lpstr>The CHA2DS2-VASc scheme was adopted by the ESC to complement the CHADS2 scoring system</vt:lpstr>
      <vt:lpstr>CHA2DS2 - VASc Risk Scoring for AF patients  and Thromboprophylaxis Guidelines (ESC)1</vt:lpstr>
      <vt:lpstr>The 2010/2012 ESC guidelines recommend the use  of a simple bleeding risk score: HAS-BLED</vt:lpstr>
      <vt:lpstr>CHADS2 and CHA2DS2-VASc both available in GRASP-AF</vt:lpstr>
      <vt:lpstr>ESC 2012 recommendations – risk assessment</vt:lpstr>
      <vt:lpstr>ESC 2012 recommendations – antithrombotic therapy</vt:lpstr>
      <vt:lpstr>Traditional anticoagulants: drawbacks</vt:lpstr>
      <vt:lpstr>Coagulation pathway</vt:lpstr>
      <vt:lpstr>Oral anti-coagulation is shown to be effective for stroke prevention in AF</vt:lpstr>
      <vt:lpstr>Limitations of Warfarin Therapy in AF</vt:lpstr>
      <vt:lpstr>Narrow Therapeutic Window</vt:lpstr>
      <vt:lpstr>Drug and food interactions with warfarin</vt:lpstr>
      <vt:lpstr>Reasons for warfarin omission</vt:lpstr>
      <vt:lpstr>Ideal Anticoagulant?</vt:lpstr>
      <vt:lpstr>SPAF trials versus warfarin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BNSSG guidance on anticoagulation in AF</vt:lpstr>
      <vt:lpstr>PowerPoint Presentation</vt:lpstr>
      <vt:lpstr>ESC 2012 recommendations – choice of anticoagulant</vt:lpstr>
      <vt:lpstr>PowerPoint Presentation</vt:lpstr>
      <vt:lpstr>PowerPoint Presentation</vt:lpstr>
      <vt:lpstr>    YVMP   Audit of Patients on Rivaroxaban  </vt:lpstr>
      <vt:lpstr>Before Treatment</vt:lpstr>
      <vt:lpstr>Before Treatment </vt:lpstr>
      <vt:lpstr>After treatment started</vt:lpstr>
      <vt:lpstr>PowerPoint Presentation</vt:lpstr>
      <vt:lpstr>Up to 31st July 2013 </vt:lpstr>
      <vt:lpstr>Follow up</vt:lpstr>
      <vt:lpstr>When give the choice:</vt:lpstr>
      <vt:lpstr>Absolutely Crucial</vt:lpstr>
      <vt:lpstr>PowerPoint Presentation</vt:lpstr>
      <vt:lpstr>ANY QUESTIONS?</vt:lpstr>
      <vt:lpstr>Custom Show 1</vt:lpstr>
    </vt:vector>
  </TitlesOfParts>
  <Company>YEO VALE MEDICAL PRACTICE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FAROOQ FAHEEM</dc:creator>
  <cp:lastModifiedBy>Richard Brown</cp:lastModifiedBy>
  <cp:revision>140</cp:revision>
  <dcterms:created xsi:type="dcterms:W3CDTF">2013-05-11T16:10:14Z</dcterms:created>
  <dcterms:modified xsi:type="dcterms:W3CDTF">2014-01-29T19:28:07Z</dcterms:modified>
</cp:coreProperties>
</file>