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5" r:id="rId5"/>
    <p:sldId id="266" r:id="rId6"/>
    <p:sldId id="267" r:id="rId7"/>
    <p:sldId id="268" r:id="rId8"/>
    <p:sldId id="269" r:id="rId9"/>
    <p:sldId id="264" r:id="rId10"/>
    <p:sldId id="270" r:id="rId11"/>
    <p:sldId id="257" r:id="rId12"/>
    <p:sldId id="260" r:id="rId13"/>
    <p:sldId id="261" r:id="rId14"/>
    <p:sldId id="258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050"/>
    <a:srgbClr val="312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312160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3121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9972" y="6428692"/>
            <a:ext cx="44669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312160"/>
                </a:solidFill>
              </a:defRPr>
            </a:lvl1pPr>
          </a:lstStyle>
          <a:p>
            <a:r>
              <a:rPr lang="en-US" dirty="0" smtClean="0"/>
              <a:t>Supporting Community Pharmacy across Avon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4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9972" y="6428692"/>
            <a:ext cx="4466957" cy="365125"/>
          </a:xfrm>
          <a:prstGeom prst="rect">
            <a:avLst/>
          </a:prstGeom>
        </p:spPr>
        <p:txBody>
          <a:bodyPr/>
          <a:lstStyle/>
          <a:p>
            <a:fld id="{7FCAA5E5-B4A7-5D4F-8133-390A2969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4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9972" y="6428692"/>
            <a:ext cx="4466957" cy="365125"/>
          </a:xfrm>
          <a:prstGeom prst="rect">
            <a:avLst/>
          </a:prstGeom>
        </p:spPr>
        <p:txBody>
          <a:bodyPr/>
          <a:lstStyle/>
          <a:p>
            <a:fld id="{7FCAA5E5-B4A7-5D4F-8133-390A2969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6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12160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6840"/>
            <a:ext cx="8229600" cy="4844276"/>
          </a:xfrm>
        </p:spPr>
        <p:txBody>
          <a:bodyPr/>
          <a:lstStyle>
            <a:lvl1pPr>
              <a:defRPr>
                <a:solidFill>
                  <a:srgbClr val="312160"/>
                </a:solidFill>
              </a:defRPr>
            </a:lvl1pPr>
            <a:lvl2pPr>
              <a:defRPr>
                <a:solidFill>
                  <a:srgbClr val="312160"/>
                </a:solidFill>
              </a:defRPr>
            </a:lvl2pPr>
            <a:lvl3pPr>
              <a:defRPr>
                <a:solidFill>
                  <a:srgbClr val="312160"/>
                </a:solidFill>
              </a:defRPr>
            </a:lvl3pPr>
            <a:lvl4pPr>
              <a:defRPr>
                <a:solidFill>
                  <a:srgbClr val="312160"/>
                </a:solidFill>
              </a:defRPr>
            </a:lvl4pPr>
            <a:lvl5pPr>
              <a:defRPr sz="1600">
                <a:solidFill>
                  <a:srgbClr val="312160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2467604" y="6412616"/>
            <a:ext cx="6677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rgbClr val="31216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Supporting Community Pharmacy across Avon</a:t>
            </a:r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41" y="8128"/>
            <a:ext cx="1439263" cy="795617"/>
          </a:xfrm>
          <a:prstGeom prst="rect">
            <a:avLst/>
          </a:prstGeom>
        </p:spPr>
      </p:pic>
      <p:pic>
        <p:nvPicPr>
          <p:cNvPr id="9" name="Picture 8" descr="LPC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7055" y="8128"/>
            <a:ext cx="1106945" cy="795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01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9972" y="6428692"/>
            <a:ext cx="4466957" cy="365125"/>
          </a:xfrm>
          <a:prstGeom prst="rect">
            <a:avLst/>
          </a:prstGeom>
        </p:spPr>
        <p:txBody>
          <a:bodyPr/>
          <a:lstStyle/>
          <a:p>
            <a:fld id="{7FCAA5E5-B4A7-5D4F-8133-390A2969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3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69972" y="6428692"/>
            <a:ext cx="4466957" cy="365125"/>
          </a:xfrm>
          <a:prstGeom prst="rect">
            <a:avLst/>
          </a:prstGeom>
        </p:spPr>
        <p:txBody>
          <a:bodyPr/>
          <a:lstStyle/>
          <a:p>
            <a:fld id="{7FCAA5E5-B4A7-5D4F-8133-390A2969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1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69972" y="6428692"/>
            <a:ext cx="4466957" cy="365125"/>
          </a:xfrm>
          <a:prstGeom prst="rect">
            <a:avLst/>
          </a:prstGeom>
        </p:spPr>
        <p:txBody>
          <a:bodyPr/>
          <a:lstStyle/>
          <a:p>
            <a:fld id="{7FCAA5E5-B4A7-5D4F-8133-390A2969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3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69972" y="6428692"/>
            <a:ext cx="4466957" cy="365125"/>
          </a:xfrm>
          <a:prstGeom prst="rect">
            <a:avLst/>
          </a:prstGeom>
        </p:spPr>
        <p:txBody>
          <a:bodyPr/>
          <a:lstStyle/>
          <a:p>
            <a:fld id="{7FCAA5E5-B4A7-5D4F-8133-390A2969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69972" y="6428692"/>
            <a:ext cx="4466957" cy="365125"/>
          </a:xfrm>
          <a:prstGeom prst="rect">
            <a:avLst/>
          </a:prstGeom>
        </p:spPr>
        <p:txBody>
          <a:bodyPr/>
          <a:lstStyle/>
          <a:p>
            <a:fld id="{7FCAA5E5-B4A7-5D4F-8133-390A2969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3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69972" y="6428692"/>
            <a:ext cx="4466957" cy="365125"/>
          </a:xfrm>
          <a:prstGeom prst="rect">
            <a:avLst/>
          </a:prstGeom>
        </p:spPr>
        <p:txBody>
          <a:bodyPr/>
          <a:lstStyle/>
          <a:p>
            <a:fld id="{7FCAA5E5-B4A7-5D4F-8133-390A2969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6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69972" y="6428692"/>
            <a:ext cx="4466957" cy="365125"/>
          </a:xfrm>
          <a:prstGeom prst="rect">
            <a:avLst/>
          </a:prstGeom>
        </p:spPr>
        <p:txBody>
          <a:bodyPr/>
          <a:lstStyle/>
          <a:p>
            <a:fld id="{7FCAA5E5-B4A7-5D4F-8133-390A2969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7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5650"/>
            <a:ext cx="8229600" cy="802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8613"/>
            <a:ext cx="8229600" cy="482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555F7-B952-3441-A988-64479F40ADF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 descr="Screen Shot 2013-10-07 at 14.03.53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3658" y="5814850"/>
            <a:ext cx="9211317" cy="54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8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60930"/>
            <a:ext cx="7772400" cy="1470025"/>
          </a:xfrm>
        </p:spPr>
        <p:txBody>
          <a:bodyPr/>
          <a:lstStyle/>
          <a:p>
            <a:r>
              <a:rPr lang="en-US" dirty="0" smtClean="0"/>
              <a:t>Going live with EPS</a:t>
            </a:r>
            <a:r>
              <a:rPr lang="en-US" smtClean="0"/>
              <a:t/>
            </a:r>
            <a:br>
              <a:rPr lang="en-US" smtClean="0"/>
            </a:br>
            <a:r>
              <a:rPr lang="en-US" sz="3200" smtClean="0"/>
              <a:t>26</a:t>
            </a:r>
            <a:r>
              <a:rPr lang="en-US" sz="3200" baseline="30000" smtClean="0"/>
              <a:t>th</a:t>
            </a:r>
            <a:r>
              <a:rPr lang="en-US" sz="3200" smtClean="0"/>
              <a:t> </a:t>
            </a:r>
            <a:r>
              <a:rPr lang="en-US" sz="3200" dirty="0" smtClean="0"/>
              <a:t>March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634185"/>
            <a:ext cx="7086600" cy="671304"/>
          </a:xfrm>
        </p:spPr>
        <p:txBody>
          <a:bodyPr/>
          <a:lstStyle/>
          <a:p>
            <a:r>
              <a:rPr lang="en-US" dirty="0" smtClean="0"/>
              <a:t>Supporting Community Pharmacy across Avon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1124126"/>
            <a:ext cx="20320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14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 for Bob?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900" y="199390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568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Before go live</a:t>
            </a:r>
          </a:p>
          <a:p>
            <a:pPr lvl="1"/>
            <a:r>
              <a:rPr lang="en-GB" dirty="0" smtClean="0"/>
              <a:t>Concerns</a:t>
            </a:r>
          </a:p>
          <a:p>
            <a:pPr lvl="2"/>
            <a:r>
              <a:rPr lang="en-GB" dirty="0" smtClean="0"/>
              <a:t>What are tokens</a:t>
            </a:r>
          </a:p>
          <a:p>
            <a:pPr lvl="2"/>
            <a:r>
              <a:rPr lang="en-GB" dirty="0" smtClean="0"/>
              <a:t>What happens if the spine goes down</a:t>
            </a:r>
          </a:p>
          <a:p>
            <a:pPr lvl="2"/>
            <a:r>
              <a:rPr lang="en-GB" dirty="0" smtClean="0"/>
              <a:t>Smart cards</a:t>
            </a:r>
          </a:p>
          <a:p>
            <a:pPr lvl="2"/>
            <a:r>
              <a:rPr lang="en-GB" dirty="0" smtClean="0"/>
              <a:t>Getting people nominated</a:t>
            </a:r>
          </a:p>
          <a:p>
            <a:pPr lvl="2"/>
            <a:r>
              <a:rPr lang="en-GB" dirty="0" smtClean="0"/>
              <a:t>Nervous about computer system</a:t>
            </a:r>
          </a:p>
          <a:p>
            <a:pPr lvl="2"/>
            <a:r>
              <a:rPr lang="en-GB" dirty="0" smtClean="0"/>
              <a:t>End of month process</a:t>
            </a:r>
          </a:p>
          <a:p>
            <a:r>
              <a:rPr lang="en-GB" dirty="0" smtClean="0"/>
              <a:t>Before go Live</a:t>
            </a:r>
          </a:p>
          <a:p>
            <a:pPr lvl="1"/>
            <a:r>
              <a:rPr lang="en-GB" dirty="0" smtClean="0"/>
              <a:t>Printers</a:t>
            </a:r>
          </a:p>
          <a:p>
            <a:pPr lvl="2"/>
            <a:r>
              <a:rPr lang="en-GB" dirty="0" smtClean="0"/>
              <a:t>Amount of use</a:t>
            </a:r>
          </a:p>
          <a:p>
            <a:pPr lvl="2"/>
            <a:r>
              <a:rPr lang="en-GB" dirty="0" smtClean="0"/>
              <a:t>Amount of toner</a:t>
            </a:r>
          </a:p>
          <a:p>
            <a:pPr lvl="2"/>
            <a:r>
              <a:rPr lang="en-GB" dirty="0" smtClean="0"/>
              <a:t>Not ‘man’ enough for the job</a:t>
            </a:r>
          </a:p>
        </p:txBody>
      </p:sp>
    </p:spTree>
    <p:extLst>
      <p:ext uri="{BB962C8B-B14F-4D97-AF65-F5344CB8AC3E}">
        <p14:creationId xmlns:p14="http://schemas.microsoft.com/office/powerpoint/2010/main" val="367497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Before go live</a:t>
            </a:r>
          </a:p>
          <a:p>
            <a:pPr lvl="1"/>
            <a:r>
              <a:rPr lang="en-GB" dirty="0" smtClean="0"/>
              <a:t>Test script to ensure system worked ok</a:t>
            </a:r>
          </a:p>
          <a:p>
            <a:pPr lvl="1"/>
            <a:r>
              <a:rPr lang="en-GB" dirty="0" smtClean="0"/>
              <a:t>See system live in another pharmacy</a:t>
            </a:r>
          </a:p>
          <a:p>
            <a:pPr lvl="1"/>
            <a:r>
              <a:rPr lang="en-GB" dirty="0" smtClean="0"/>
              <a:t>Speak to your local GP practices </a:t>
            </a:r>
          </a:p>
          <a:p>
            <a:r>
              <a:rPr lang="en-GB" dirty="0" smtClean="0"/>
              <a:t>End of day process</a:t>
            </a:r>
          </a:p>
          <a:p>
            <a:pPr lvl="1"/>
            <a:r>
              <a:rPr lang="en-GB" dirty="0" smtClean="0"/>
              <a:t>Mark exemptions on the patient electronic record before the script goes to the PPA.  No exemption = lose money</a:t>
            </a:r>
          </a:p>
          <a:p>
            <a:pPr lvl="1"/>
            <a:r>
              <a:rPr lang="en-GB" dirty="0" smtClean="0"/>
              <a:t>Count them separately</a:t>
            </a:r>
          </a:p>
          <a:p>
            <a:pPr lvl="1"/>
            <a:r>
              <a:rPr lang="en-GB" dirty="0" smtClean="0"/>
              <a:t>Once someone has picked up the script </a:t>
            </a:r>
          </a:p>
          <a:p>
            <a:pPr lvl="1"/>
            <a:r>
              <a:rPr lang="en-GB" dirty="0" smtClean="0"/>
              <a:t>Mark script as being collected by patient and then mark them to go to the PPA</a:t>
            </a:r>
          </a:p>
          <a:p>
            <a:pPr lvl="2"/>
            <a:r>
              <a:rPr lang="en-GB" dirty="0" smtClean="0"/>
              <a:t>Sometimes further endorsing is required.</a:t>
            </a:r>
          </a:p>
          <a:p>
            <a:pPr lvl="1"/>
            <a:r>
              <a:rPr lang="en-GB" dirty="0" smtClean="0"/>
              <a:t>Once sent to the PPA it takes time and may require the system to be logged on to complete the whole transfer</a:t>
            </a:r>
          </a:p>
          <a:p>
            <a:pPr lvl="1"/>
            <a:r>
              <a:rPr lang="en-GB" dirty="0" smtClean="0"/>
              <a:t>Returned scripts may appear in an ‘outbox’</a:t>
            </a:r>
          </a:p>
          <a:p>
            <a:pPr lvl="1"/>
            <a:r>
              <a:rPr lang="en-GB" dirty="0" smtClean="0"/>
              <a:t>At the </a:t>
            </a:r>
          </a:p>
        </p:txBody>
      </p:sp>
    </p:spTree>
    <p:extLst>
      <p:ext uri="{BB962C8B-B14F-4D97-AF65-F5344CB8AC3E}">
        <p14:creationId xmlns:p14="http://schemas.microsoft.com/office/powerpoint/2010/main" val="287823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End of month process (paper form)</a:t>
            </a:r>
          </a:p>
          <a:p>
            <a:pPr lvl="1"/>
            <a:r>
              <a:rPr lang="en-GB" dirty="0" smtClean="0"/>
              <a:t>Box to tick at the end of the month to claim £200</a:t>
            </a:r>
          </a:p>
          <a:p>
            <a:pPr lvl="1"/>
            <a:r>
              <a:rPr lang="en-GB" dirty="0" smtClean="0"/>
              <a:t>Tokens with signed exemption go in the end of month box, but don</a:t>
            </a:r>
            <a:r>
              <a:rPr lang="fr-FR" dirty="0" smtClean="0"/>
              <a:t>’</a:t>
            </a:r>
            <a:r>
              <a:rPr lang="en-GB" dirty="0" smtClean="0"/>
              <a:t>t need to be organised at all.</a:t>
            </a:r>
          </a:p>
          <a:p>
            <a:pPr lvl="1"/>
            <a:r>
              <a:rPr lang="en-GB" dirty="0" smtClean="0"/>
              <a:t>Paid tokens don’t need to be sent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54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Getting smart cards for everyone</a:t>
            </a:r>
          </a:p>
          <a:p>
            <a:r>
              <a:rPr lang="en-GB" dirty="0" smtClean="0"/>
              <a:t>Waiting for passwords</a:t>
            </a:r>
          </a:p>
          <a:p>
            <a:r>
              <a:rPr lang="en-GB" dirty="0" smtClean="0"/>
              <a:t>Nominating people to have admin rights</a:t>
            </a:r>
          </a:p>
          <a:p>
            <a:pPr lvl="1"/>
            <a:r>
              <a:rPr lang="en-GB" dirty="0" smtClean="0"/>
              <a:t>Need a couple of colleagues who can reset passwords and have full admin role (they can also nominate)</a:t>
            </a:r>
          </a:p>
          <a:p>
            <a:r>
              <a:rPr lang="en-GB" dirty="0" smtClean="0"/>
              <a:t>How you get tokens</a:t>
            </a:r>
          </a:p>
          <a:p>
            <a:pPr lvl="1"/>
            <a:r>
              <a:rPr lang="en-GB" dirty="0" smtClean="0"/>
              <a:t>From NHS Stores (fax / phone request) same place as FP57s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/>
            <a:r>
              <a:rPr lang="en-GB" dirty="0" smtClean="0"/>
              <a:t>Order boxes in advance</a:t>
            </a:r>
          </a:p>
          <a:p>
            <a:pPr lvl="1"/>
            <a:r>
              <a:rPr lang="en-GB" dirty="0" smtClean="0"/>
              <a:t>Take 2-3 days to turn up</a:t>
            </a:r>
          </a:p>
          <a:p>
            <a:pPr lvl="1"/>
            <a:r>
              <a:rPr lang="en-GB" dirty="0"/>
              <a:t>~</a:t>
            </a:r>
            <a:r>
              <a:rPr lang="en-GB" dirty="0" smtClean="0"/>
              <a:t>2,000 sheets / box</a:t>
            </a:r>
          </a:p>
          <a:p>
            <a:pPr lvl="1"/>
            <a:r>
              <a:rPr lang="en-GB" dirty="0" smtClean="0"/>
              <a:t>Use tokens for</a:t>
            </a:r>
          </a:p>
          <a:p>
            <a:pPr lvl="2"/>
            <a:r>
              <a:rPr lang="en-GB" dirty="0" smtClean="0"/>
              <a:t>Printing all scripts if you need them for the dispensing process</a:t>
            </a:r>
          </a:p>
          <a:p>
            <a:pPr lvl="2"/>
            <a:r>
              <a:rPr lang="en-GB" dirty="0" smtClean="0"/>
              <a:t>Patients to sign on the back if 16&lt;x&lt;60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8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Print token</a:t>
            </a:r>
          </a:p>
          <a:p>
            <a:pPr lvl="1"/>
            <a:r>
              <a:rPr lang="en-GB" dirty="0" smtClean="0"/>
              <a:t>Good idea to make certain your system either automatically contacts the spine regularly or you do it manually</a:t>
            </a:r>
          </a:p>
          <a:p>
            <a:pPr lvl="1"/>
            <a:r>
              <a:rPr lang="en-GB" dirty="0" smtClean="0"/>
              <a:t>Scan barcode</a:t>
            </a:r>
          </a:p>
          <a:p>
            <a:pPr lvl="1"/>
            <a:r>
              <a:rPr lang="en-GB" dirty="0" smtClean="0"/>
              <a:t>Adjust any problems on the labels (in particular directions)</a:t>
            </a:r>
          </a:p>
          <a:p>
            <a:pPr lvl="1"/>
            <a:r>
              <a:rPr lang="en-GB" dirty="0" smtClean="0"/>
              <a:t>Print dispensing labels</a:t>
            </a:r>
          </a:p>
          <a:p>
            <a:pPr lvl="1"/>
            <a:r>
              <a:rPr lang="en-GB" dirty="0" smtClean="0"/>
              <a:t>Dispense and check as normal</a:t>
            </a:r>
          </a:p>
          <a:p>
            <a:pPr lvl="1"/>
            <a:r>
              <a:rPr lang="en-GB" dirty="0" smtClean="0"/>
              <a:t>Use back of script to enable patient to sign exemption if &gt;16 and &lt;60</a:t>
            </a:r>
          </a:p>
          <a:p>
            <a:pPr lvl="1"/>
            <a:r>
              <a:rPr lang="en-GB" dirty="0" smtClean="0"/>
              <a:t>Need to print token to generate repeat slip for either the pharmacy or patient to manage</a:t>
            </a:r>
          </a:p>
        </p:txBody>
      </p:sp>
    </p:spTree>
    <p:extLst>
      <p:ext uri="{BB962C8B-B14F-4D97-AF65-F5344CB8AC3E}">
        <p14:creationId xmlns:p14="http://schemas.microsoft.com/office/powerpoint/2010/main" val="17362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Meet Bob</a:t>
            </a:r>
            <a:endParaRPr lang="en-GB" dirty="0"/>
          </a:p>
        </p:txBody>
      </p:sp>
      <p:sp>
        <p:nvSpPr>
          <p:cNvPr id="6" name="Cloud Callout 5"/>
          <p:cNvSpPr/>
          <p:nvPr/>
        </p:nvSpPr>
        <p:spPr>
          <a:xfrm>
            <a:off x="7062510" y="2101309"/>
            <a:ext cx="2081490" cy="1407269"/>
          </a:xfrm>
          <a:prstGeom prst="cloudCallout">
            <a:avLst>
              <a:gd name="adj1" fmla="val -104731"/>
              <a:gd name="adj2" fmla="val 436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are tokens?</a:t>
            </a:r>
            <a:endParaRPr lang="en-GB" dirty="0"/>
          </a:p>
        </p:txBody>
      </p:sp>
      <p:sp>
        <p:nvSpPr>
          <p:cNvPr id="7" name="Cloud Callout 6"/>
          <p:cNvSpPr/>
          <p:nvPr/>
        </p:nvSpPr>
        <p:spPr>
          <a:xfrm>
            <a:off x="6808939" y="3905312"/>
            <a:ext cx="2081490" cy="1407269"/>
          </a:xfrm>
          <a:prstGeom prst="cloudCallout">
            <a:avLst>
              <a:gd name="adj1" fmla="val -83545"/>
              <a:gd name="adj2" fmla="val -5032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is the spine goes down?</a:t>
            </a:r>
            <a:endParaRPr lang="en-GB" dirty="0"/>
          </a:p>
        </p:txBody>
      </p:sp>
      <p:sp>
        <p:nvSpPr>
          <p:cNvPr id="8" name="Cloud Callout 7"/>
          <p:cNvSpPr/>
          <p:nvPr/>
        </p:nvSpPr>
        <p:spPr>
          <a:xfrm>
            <a:off x="564471" y="2564520"/>
            <a:ext cx="2081490" cy="1407269"/>
          </a:xfrm>
          <a:prstGeom prst="cloudCallout">
            <a:avLst>
              <a:gd name="adj1" fmla="val 67303"/>
              <a:gd name="adj2" fmla="val 449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Smart card issues?</a:t>
            </a:r>
            <a:endParaRPr lang="en-GB" dirty="0"/>
          </a:p>
        </p:txBody>
      </p:sp>
      <p:sp>
        <p:nvSpPr>
          <p:cNvPr id="9" name="Cloud Callout 8"/>
          <p:cNvSpPr/>
          <p:nvPr/>
        </p:nvSpPr>
        <p:spPr>
          <a:xfrm>
            <a:off x="963827" y="694040"/>
            <a:ext cx="2334804" cy="1407269"/>
          </a:xfrm>
          <a:prstGeom prst="cloudCallout">
            <a:avLst>
              <a:gd name="adj1" fmla="val 65295"/>
              <a:gd name="adj2" fmla="val 7754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Patient nominations?</a:t>
            </a:r>
            <a:endParaRPr lang="en-GB" dirty="0"/>
          </a:p>
        </p:txBody>
      </p:sp>
      <p:sp>
        <p:nvSpPr>
          <p:cNvPr id="10" name="Cloud Callout 9"/>
          <p:cNvSpPr/>
          <p:nvPr/>
        </p:nvSpPr>
        <p:spPr>
          <a:xfrm>
            <a:off x="6021765" y="694040"/>
            <a:ext cx="2081490" cy="1407269"/>
          </a:xfrm>
          <a:prstGeom prst="cloudCallout">
            <a:avLst>
              <a:gd name="adj1" fmla="val -60664"/>
              <a:gd name="adj2" fmla="val 10888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Computer system?</a:t>
            </a:r>
            <a:endParaRPr lang="en-GB" dirty="0"/>
          </a:p>
        </p:txBody>
      </p:sp>
      <p:sp>
        <p:nvSpPr>
          <p:cNvPr id="11" name="Cloud Callout 10"/>
          <p:cNvSpPr/>
          <p:nvPr/>
        </p:nvSpPr>
        <p:spPr>
          <a:xfrm>
            <a:off x="3695239" y="918210"/>
            <a:ext cx="2081490" cy="1407269"/>
          </a:xfrm>
          <a:prstGeom prst="cloudCallout">
            <a:avLst>
              <a:gd name="adj1" fmla="val 19845"/>
              <a:gd name="adj2" fmla="val 9634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End of month process?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900" y="2717187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49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Bob makes a plan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1778000"/>
            <a:ext cx="2463800" cy="3302000"/>
          </a:xfrm>
          <a:prstGeom prst="rect">
            <a:avLst/>
          </a:prstGeom>
        </p:spPr>
      </p:pic>
      <p:sp>
        <p:nvSpPr>
          <p:cNvPr id="5" name="Vertical Scroll 4"/>
          <p:cNvSpPr/>
          <p:nvPr/>
        </p:nvSpPr>
        <p:spPr>
          <a:xfrm>
            <a:off x="3651427" y="1428934"/>
            <a:ext cx="5035374" cy="3881054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r>
              <a:rPr lang="en-GB" sz="2000" dirty="0" smtClean="0"/>
              <a:t>Attend LPC training event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 smtClean="0"/>
              <a:t>Spend time speaking to people already live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 smtClean="0"/>
              <a:t>Speak to local GP practice to see how they are approaching EPS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 smtClean="0"/>
              <a:t>Make sure printer is up to the job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 smtClean="0"/>
              <a:t>Process a test script before go live to check connections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 smtClean="0"/>
              <a:t>Request enough tokens</a:t>
            </a:r>
          </a:p>
          <a:p>
            <a:pPr marL="285750" indent="-285750">
              <a:buFont typeface="Arial"/>
              <a:buChar char="•"/>
            </a:pPr>
            <a:r>
              <a:rPr lang="en-GB" sz="2000" dirty="0" smtClean="0"/>
              <a:t>Sort out smart cards for team</a:t>
            </a:r>
          </a:p>
          <a:p>
            <a:pPr marL="285750" indent="-285750">
              <a:buFont typeface="Arial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0060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Bob start to get moving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40071"/>
            <a:ext cx="2819400" cy="2882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6600" y="1570063"/>
            <a:ext cx="5119916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200" dirty="0" smtClean="0">
                <a:solidFill>
                  <a:srgbClr val="312160"/>
                </a:solidFill>
              </a:rPr>
              <a:t>Smart cards</a:t>
            </a:r>
          </a:p>
          <a:p>
            <a:pPr marL="742950" lvl="1" indent="-285750">
              <a:buFont typeface="Arial"/>
              <a:buChar char="•"/>
            </a:pPr>
            <a:r>
              <a:rPr lang="en-GB" sz="2200" dirty="0" smtClean="0">
                <a:solidFill>
                  <a:srgbClr val="312160"/>
                </a:solidFill>
              </a:rPr>
              <a:t>Filling </a:t>
            </a:r>
            <a:r>
              <a:rPr lang="en-GB" sz="2200" dirty="0">
                <a:solidFill>
                  <a:srgbClr val="312160"/>
                </a:solidFill>
              </a:rPr>
              <a:t>in all the forms</a:t>
            </a:r>
          </a:p>
          <a:p>
            <a:pPr marL="742950" lvl="1" indent="-285750">
              <a:buFont typeface="Arial"/>
              <a:buChar char="•"/>
            </a:pPr>
            <a:r>
              <a:rPr lang="en-GB" sz="2200" dirty="0">
                <a:solidFill>
                  <a:srgbClr val="312160"/>
                </a:solidFill>
              </a:rPr>
              <a:t>Sorting out smart cards for team</a:t>
            </a:r>
          </a:p>
          <a:p>
            <a:pPr marL="742950" lvl="1" indent="-285750">
              <a:buFont typeface="Arial"/>
              <a:buChar char="•"/>
            </a:pPr>
            <a:r>
              <a:rPr lang="en-GB" sz="2200" dirty="0">
                <a:solidFill>
                  <a:srgbClr val="312160"/>
                </a:solidFill>
              </a:rPr>
              <a:t>If appropriate becoming a sponsor</a:t>
            </a:r>
          </a:p>
          <a:p>
            <a:pPr marL="285750" indent="-285750">
              <a:buFont typeface="Arial"/>
              <a:buChar char="•"/>
            </a:pPr>
            <a:endParaRPr lang="en-GB" sz="2200" dirty="0" smtClean="0">
              <a:solidFill>
                <a:srgbClr val="31216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GB" sz="2200" dirty="0" smtClean="0">
                <a:solidFill>
                  <a:srgbClr val="312160"/>
                </a:solidFill>
              </a:rPr>
              <a:t>Tokens</a:t>
            </a:r>
            <a:endParaRPr lang="en-GB" sz="2200" dirty="0">
              <a:solidFill>
                <a:srgbClr val="312160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GB" sz="2200" dirty="0">
                <a:solidFill>
                  <a:srgbClr val="312160"/>
                </a:solidFill>
              </a:rPr>
              <a:t>Ordering tokens from NHS Stores</a:t>
            </a:r>
          </a:p>
          <a:p>
            <a:pPr marL="1200150" lvl="2" indent="-285750">
              <a:buFont typeface="Arial"/>
              <a:buChar char="•"/>
            </a:pPr>
            <a:r>
              <a:rPr lang="en-GB" sz="2200" dirty="0">
                <a:solidFill>
                  <a:srgbClr val="312160"/>
                </a:solidFill>
              </a:rPr>
              <a:t>Same place as FP57s </a:t>
            </a:r>
            <a:r>
              <a:rPr lang="en-GB" sz="2200" dirty="0" err="1">
                <a:solidFill>
                  <a:srgbClr val="312160"/>
                </a:solidFill>
              </a:rPr>
              <a:t>etc</a:t>
            </a:r>
            <a:endParaRPr lang="en-GB" sz="2200" dirty="0">
              <a:solidFill>
                <a:srgbClr val="312160"/>
              </a:solidFill>
            </a:endParaRPr>
          </a:p>
          <a:p>
            <a:pPr marL="1200150" lvl="2" indent="-285750">
              <a:buFont typeface="Arial"/>
              <a:buChar char="•"/>
            </a:pPr>
            <a:r>
              <a:rPr lang="en-GB" sz="2200" dirty="0">
                <a:solidFill>
                  <a:srgbClr val="312160"/>
                </a:solidFill>
              </a:rPr>
              <a:t>Phone / fax</a:t>
            </a:r>
          </a:p>
          <a:p>
            <a:pPr marL="742950" lvl="1" indent="-285750">
              <a:buFont typeface="Arial"/>
              <a:buChar char="•"/>
            </a:pPr>
            <a:r>
              <a:rPr lang="en-GB" sz="2200" dirty="0">
                <a:solidFill>
                  <a:srgbClr val="312160"/>
                </a:solidFill>
              </a:rPr>
              <a:t>Order takes about 2-3 days to arrive</a:t>
            </a:r>
          </a:p>
          <a:p>
            <a:pPr marL="742950" lvl="1" indent="-285750">
              <a:buFont typeface="Arial"/>
              <a:buChar char="•"/>
            </a:pPr>
            <a:r>
              <a:rPr lang="en-GB" sz="2200" dirty="0">
                <a:solidFill>
                  <a:srgbClr val="312160"/>
                </a:solidFill>
              </a:rPr>
              <a:t>Contains ~2,000 tokens</a:t>
            </a:r>
          </a:p>
          <a:p>
            <a:pPr marL="742950" lvl="1" indent="-285750">
              <a:buFont typeface="Arial"/>
              <a:buChar char="•"/>
            </a:pPr>
            <a:r>
              <a:rPr lang="en-GB" sz="2200" dirty="0">
                <a:solidFill>
                  <a:srgbClr val="312160"/>
                </a:solidFill>
              </a:rPr>
              <a:t>Make sure you have spares</a:t>
            </a:r>
          </a:p>
        </p:txBody>
      </p:sp>
    </p:spTree>
    <p:extLst>
      <p:ext uri="{BB962C8B-B14F-4D97-AF65-F5344CB8AC3E}">
        <p14:creationId xmlns:p14="http://schemas.microsoft.com/office/powerpoint/2010/main" val="375131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Bob is really motoring now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48" y="1138991"/>
            <a:ext cx="2819400" cy="2882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4056431" y="585322"/>
            <a:ext cx="3153854" cy="37192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5630164" y="2351879"/>
            <a:ext cx="2981820" cy="353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Bob and tokens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2225726" y="547100"/>
            <a:ext cx="4692548" cy="557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27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7701" y="65650"/>
            <a:ext cx="5997512" cy="1363284"/>
          </a:xfrm>
        </p:spPr>
        <p:txBody>
          <a:bodyPr>
            <a:noAutofit/>
          </a:bodyPr>
          <a:lstStyle/>
          <a:p>
            <a:r>
              <a:rPr lang="en-GB" dirty="0" smtClean="0"/>
              <a:t>Bob works out how to dispense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981200"/>
            <a:ext cx="2819400" cy="2882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62300" y="1469607"/>
            <a:ext cx="576340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400" dirty="0">
                <a:solidFill>
                  <a:srgbClr val="312160"/>
                </a:solidFill>
              </a:rPr>
              <a:t>Print token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>
                <a:solidFill>
                  <a:srgbClr val="312160"/>
                </a:solidFill>
              </a:rPr>
              <a:t>Good idea to make certain your system either automatically contacts the spine regularly or you do it manually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>
                <a:solidFill>
                  <a:srgbClr val="312160"/>
                </a:solidFill>
              </a:rPr>
              <a:t>Scan barcode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>
                <a:solidFill>
                  <a:srgbClr val="312160"/>
                </a:solidFill>
              </a:rPr>
              <a:t>Adjust any problems on the labels (in particular directions)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>
                <a:solidFill>
                  <a:srgbClr val="312160"/>
                </a:solidFill>
              </a:rPr>
              <a:t>Print dispensing labels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>
                <a:solidFill>
                  <a:srgbClr val="312160"/>
                </a:solidFill>
              </a:rPr>
              <a:t>Dispense and check as normal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>
                <a:solidFill>
                  <a:srgbClr val="312160"/>
                </a:solidFill>
              </a:rPr>
              <a:t>Use back of script to enable patient to sign exemption if &gt;16 and &lt;60</a:t>
            </a:r>
          </a:p>
          <a:p>
            <a:pPr marL="742950" lvl="1" indent="-285750">
              <a:buFont typeface="Arial"/>
              <a:buChar char="•"/>
            </a:pPr>
            <a:r>
              <a:rPr lang="en-GB" sz="2000" dirty="0">
                <a:solidFill>
                  <a:srgbClr val="312160"/>
                </a:solidFill>
              </a:rPr>
              <a:t>Keep repeat slip or give back to patient</a:t>
            </a:r>
          </a:p>
        </p:txBody>
      </p:sp>
    </p:spTree>
    <p:extLst>
      <p:ext uri="{BB962C8B-B14F-4D97-AF65-F5344CB8AC3E}">
        <p14:creationId xmlns:p14="http://schemas.microsoft.com/office/powerpoint/2010/main" val="360575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Bob has this sorted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834533" y="25403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933" y="1790700"/>
            <a:ext cx="2489200" cy="3263900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928197" y="1075318"/>
            <a:ext cx="6215803" cy="484427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End of day process</a:t>
            </a:r>
          </a:p>
          <a:p>
            <a:pPr lvl="1"/>
            <a:r>
              <a:rPr lang="en-GB" dirty="0" smtClean="0"/>
              <a:t>Mark exemptions on the patient electronic record before the script goes to the PPA.  </a:t>
            </a:r>
          </a:p>
          <a:p>
            <a:pPr lvl="1"/>
            <a:r>
              <a:rPr lang="en-GB" b="1" dirty="0" smtClean="0"/>
              <a:t>No exemption = lose money</a:t>
            </a:r>
          </a:p>
          <a:p>
            <a:pPr lvl="1"/>
            <a:r>
              <a:rPr lang="en-GB" dirty="0" smtClean="0"/>
              <a:t>Once someone has picked up the script, mark script as being collected by patient and then set them to go to the PPA</a:t>
            </a:r>
          </a:p>
          <a:p>
            <a:pPr lvl="2"/>
            <a:r>
              <a:rPr lang="en-GB" sz="2200" dirty="0" smtClean="0"/>
              <a:t>Sometimes further endorsing is required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Once sent to the PPA it takes time and may require the system to be logged on to complete the whole transfer</a:t>
            </a:r>
          </a:p>
          <a:p>
            <a:pPr lvl="1"/>
            <a:r>
              <a:rPr lang="en-GB" dirty="0" smtClean="0"/>
              <a:t>Returned scripts may appear in an ‘outbox’</a:t>
            </a:r>
          </a:p>
          <a:p>
            <a:r>
              <a:rPr lang="en-GB" dirty="0" smtClean="0"/>
              <a:t>End of month process</a:t>
            </a:r>
          </a:p>
          <a:p>
            <a:pPr lvl="1"/>
            <a:r>
              <a:rPr lang="en-GB" dirty="0"/>
              <a:t>Box to tick at the end of the month to claim £200</a:t>
            </a:r>
          </a:p>
          <a:p>
            <a:pPr lvl="1"/>
            <a:r>
              <a:rPr lang="en-GB" dirty="0"/>
              <a:t>Tokens with signed exemption go in the end of month box, but don</a:t>
            </a:r>
            <a:r>
              <a:rPr lang="fr-FR" dirty="0"/>
              <a:t>’</a:t>
            </a:r>
            <a:r>
              <a:rPr lang="en-GB" dirty="0"/>
              <a:t>t need to be organised at all.</a:t>
            </a:r>
          </a:p>
          <a:p>
            <a:pPr lvl="1"/>
            <a:r>
              <a:rPr lang="en-GB" dirty="0"/>
              <a:t>Paid tokens don’t need to be sent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8871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Bob is now EPS LIVE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900" y="199390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0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9000</TotalTime>
  <Words>738</Words>
  <Application>Microsoft Office PowerPoint</Application>
  <PresentationFormat>On-screen Show (4:3)</PresentationFormat>
  <Paragraphs>105</Paragraphs>
  <Slides>15</Slides>
  <Notes>0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Going live with EPS 26th March 2014</vt:lpstr>
      <vt:lpstr>Meet Bob</vt:lpstr>
      <vt:lpstr>Bob makes a plan</vt:lpstr>
      <vt:lpstr>Bob start to get moving</vt:lpstr>
      <vt:lpstr>Bob is really motoring now</vt:lpstr>
      <vt:lpstr>Bob and tokens</vt:lpstr>
      <vt:lpstr>Bob works out how to dispense</vt:lpstr>
      <vt:lpstr>Bob has this sorted</vt:lpstr>
      <vt:lpstr>Bob is now EPS LIVE</vt:lpstr>
      <vt:lpstr>Any questions for Bob?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BRR Consulting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</dc:title>
  <dc:creator>Richard Brown</dc:creator>
  <cp:lastModifiedBy>AvonLPC</cp:lastModifiedBy>
  <cp:revision>44</cp:revision>
  <dcterms:created xsi:type="dcterms:W3CDTF">2013-09-24T15:35:25Z</dcterms:created>
  <dcterms:modified xsi:type="dcterms:W3CDTF">2014-04-22T09:30:18Z</dcterms:modified>
</cp:coreProperties>
</file>