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660" r:id="rId6"/>
  </p:sldMasterIdLst>
  <p:notesMasterIdLst>
    <p:notesMasterId r:id="rId24"/>
  </p:notesMasterIdLst>
  <p:handoutMasterIdLst>
    <p:handoutMasterId r:id="rId25"/>
  </p:handoutMasterIdLst>
  <p:sldIdLst>
    <p:sldId id="541" r:id="rId7"/>
    <p:sldId id="574" r:id="rId8"/>
    <p:sldId id="469" r:id="rId9"/>
    <p:sldId id="524" r:id="rId10"/>
    <p:sldId id="575" r:id="rId11"/>
    <p:sldId id="576" r:id="rId12"/>
    <p:sldId id="578" r:id="rId13"/>
    <p:sldId id="537" r:id="rId14"/>
    <p:sldId id="546" r:id="rId15"/>
    <p:sldId id="547" r:id="rId16"/>
    <p:sldId id="558" r:id="rId17"/>
    <p:sldId id="582" r:id="rId18"/>
    <p:sldId id="583" r:id="rId19"/>
    <p:sldId id="585" r:id="rId20"/>
    <p:sldId id="586" r:id="rId21"/>
    <p:sldId id="587" r:id="rId22"/>
    <p:sldId id="550" r:id="rId23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il foss" initials="Nf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A9"/>
    <a:srgbClr val="0192FF"/>
    <a:srgbClr val="2DA5FF"/>
    <a:srgbClr val="D1FFF4"/>
    <a:srgbClr val="FFFF9F"/>
    <a:srgbClr val="FFFFAF"/>
    <a:srgbClr val="FFFFA3"/>
    <a:srgbClr val="FFFFCC"/>
    <a:srgbClr val="D8EEC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89192" autoAdjust="0"/>
  </p:normalViewPr>
  <p:slideViewPr>
    <p:cSldViewPr>
      <p:cViewPr>
        <p:scale>
          <a:sx n="90" d="100"/>
          <a:sy n="90" d="100"/>
        </p:scale>
        <p:origin x="-882" y="-72"/>
      </p:cViewPr>
      <p:guideLst>
        <p:guide orient="horz" pos="663"/>
        <p:guide pos="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62" y="-7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AAC139-D8E0-4281-884C-11956066229B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AA1F426-59CE-4125-863B-C38577FB79B0}">
      <dgm:prSet phldrT="[Text]" custT="1"/>
      <dgm:spPr/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Professional regulation</a:t>
          </a:r>
          <a:endParaRPr lang="en-GB" sz="2400" b="1" dirty="0">
            <a:solidFill>
              <a:schemeClr val="tx1"/>
            </a:solidFill>
          </a:endParaRPr>
        </a:p>
      </dgm:t>
    </dgm:pt>
    <dgm:pt modelId="{CDAAE133-F2AC-44A8-89DE-E1A90796DEEC}" type="parTrans" cxnId="{DBDFAA71-E010-4398-BCA7-7989378E9E30}">
      <dgm:prSet/>
      <dgm:spPr/>
      <dgm:t>
        <a:bodyPr/>
        <a:lstStyle/>
        <a:p>
          <a:endParaRPr lang="en-GB"/>
        </a:p>
      </dgm:t>
    </dgm:pt>
    <dgm:pt modelId="{7B7EAF1F-F739-4C90-885D-7E1DDA98E9A6}" type="sibTrans" cxnId="{DBDFAA71-E010-4398-BCA7-7989378E9E30}">
      <dgm:prSet/>
      <dgm:spPr/>
      <dgm:t>
        <a:bodyPr/>
        <a:lstStyle/>
        <a:p>
          <a:endParaRPr lang="en-GB"/>
        </a:p>
      </dgm:t>
    </dgm:pt>
    <dgm:pt modelId="{962A786B-00E8-4F2D-83DE-55D97F74DDC3}">
      <dgm:prSet phldrT="[Text]"/>
      <dgm:spPr/>
      <dgm:t>
        <a:bodyPr/>
        <a:lstStyle/>
        <a:p>
          <a:r>
            <a:rPr lang="en-GB" dirty="0" smtClean="0"/>
            <a:t>Regulating pharmacy professionals through standards for conduct, ethics and performance</a:t>
          </a:r>
          <a:endParaRPr lang="en-GB" dirty="0"/>
        </a:p>
      </dgm:t>
    </dgm:pt>
    <dgm:pt modelId="{0A5D25D4-C7D2-46CD-9DAF-2DC4763A8614}" type="parTrans" cxnId="{2CFE0171-837C-4C05-9528-E30F6B3DDA37}">
      <dgm:prSet/>
      <dgm:spPr/>
      <dgm:t>
        <a:bodyPr/>
        <a:lstStyle/>
        <a:p>
          <a:endParaRPr lang="en-GB"/>
        </a:p>
      </dgm:t>
    </dgm:pt>
    <dgm:pt modelId="{48235344-4E94-40C1-8DA8-66BC9CC1BE24}" type="sibTrans" cxnId="{2CFE0171-837C-4C05-9528-E30F6B3DDA37}">
      <dgm:prSet/>
      <dgm:spPr/>
      <dgm:t>
        <a:bodyPr/>
        <a:lstStyle/>
        <a:p>
          <a:endParaRPr lang="en-GB"/>
        </a:p>
      </dgm:t>
    </dgm:pt>
    <dgm:pt modelId="{9ADC3444-8A1F-4EA6-833E-D543301962BB}">
      <dgm:prSet phldrT="[Text]" custT="1"/>
      <dgm:spPr/>
      <dgm:t>
        <a:bodyPr/>
        <a:lstStyle/>
        <a:p>
          <a:r>
            <a:rPr lang="en-GB" sz="2400" b="1" dirty="0" smtClean="0"/>
            <a:t>‘System’ regulation</a:t>
          </a:r>
          <a:endParaRPr lang="en-GB" sz="2400" b="1" dirty="0"/>
        </a:p>
      </dgm:t>
    </dgm:pt>
    <dgm:pt modelId="{BF71F74C-0CB4-4818-96A0-6A59D3DBC272}" type="parTrans" cxnId="{E9AF30E6-9FE4-4553-A953-88B728F7C9F8}">
      <dgm:prSet/>
      <dgm:spPr/>
      <dgm:t>
        <a:bodyPr/>
        <a:lstStyle/>
        <a:p>
          <a:endParaRPr lang="en-GB"/>
        </a:p>
      </dgm:t>
    </dgm:pt>
    <dgm:pt modelId="{9EB28C34-4742-495A-8FE3-4CE38F958967}" type="sibTrans" cxnId="{E9AF30E6-9FE4-4553-A953-88B728F7C9F8}">
      <dgm:prSet/>
      <dgm:spPr/>
      <dgm:t>
        <a:bodyPr/>
        <a:lstStyle/>
        <a:p>
          <a:endParaRPr lang="en-GB"/>
        </a:p>
      </dgm:t>
    </dgm:pt>
    <dgm:pt modelId="{048B11A1-DE10-4198-9B38-29377F27A2AB}">
      <dgm:prSet phldrT="[Text]"/>
      <dgm:spPr/>
      <dgm:t>
        <a:bodyPr/>
        <a:lstStyle/>
        <a:p>
          <a:r>
            <a:rPr lang="en-GB" dirty="0" smtClean="0"/>
            <a:t>Regulating pharmacies through standards for registered pharmacies</a:t>
          </a:r>
          <a:endParaRPr lang="en-GB" dirty="0"/>
        </a:p>
      </dgm:t>
    </dgm:pt>
    <dgm:pt modelId="{B1C03E62-7549-49B4-B857-F78632356FAB}" type="parTrans" cxnId="{E5D7197F-91AB-4CAA-B0A1-0B29C6FFF876}">
      <dgm:prSet/>
      <dgm:spPr/>
      <dgm:t>
        <a:bodyPr/>
        <a:lstStyle/>
        <a:p>
          <a:endParaRPr lang="en-GB"/>
        </a:p>
      </dgm:t>
    </dgm:pt>
    <dgm:pt modelId="{FC2C174A-9121-4B7F-9FA7-78079AD92D48}" type="sibTrans" cxnId="{E5D7197F-91AB-4CAA-B0A1-0B29C6FFF876}">
      <dgm:prSet/>
      <dgm:spPr/>
      <dgm:t>
        <a:bodyPr/>
        <a:lstStyle/>
        <a:p>
          <a:endParaRPr lang="en-GB"/>
        </a:p>
      </dgm:t>
    </dgm:pt>
    <dgm:pt modelId="{12C10429-80C5-492A-9B11-7D50B64450B5}">
      <dgm:prSet phldrT="[Text]"/>
      <dgm:spPr/>
      <dgm:t>
        <a:bodyPr/>
        <a:lstStyle/>
        <a:p>
          <a:endParaRPr lang="en-GB" dirty="0"/>
        </a:p>
      </dgm:t>
    </dgm:pt>
    <dgm:pt modelId="{1FDC4892-F158-4B09-BD46-4C9AB683764F}" type="parTrans" cxnId="{798CE443-2A5B-4020-9C1B-B202F30040E7}">
      <dgm:prSet/>
      <dgm:spPr/>
      <dgm:t>
        <a:bodyPr/>
        <a:lstStyle/>
        <a:p>
          <a:endParaRPr lang="en-GB"/>
        </a:p>
      </dgm:t>
    </dgm:pt>
    <dgm:pt modelId="{DA6F767E-6EE4-47B4-B392-DBF3F5600779}" type="sibTrans" cxnId="{798CE443-2A5B-4020-9C1B-B202F30040E7}">
      <dgm:prSet/>
      <dgm:spPr/>
      <dgm:t>
        <a:bodyPr/>
        <a:lstStyle/>
        <a:p>
          <a:endParaRPr lang="en-GB"/>
        </a:p>
      </dgm:t>
    </dgm:pt>
    <dgm:pt modelId="{1A87F944-436D-42D8-A692-372F6D97D956}">
      <dgm:prSet/>
      <dgm:spPr/>
      <dgm:t>
        <a:bodyPr/>
        <a:lstStyle/>
        <a:p>
          <a:r>
            <a:rPr lang="en-GB" dirty="0" smtClean="0"/>
            <a:t>Taking action where the fitness to practise of a registered pharmacy professional may be impaired</a:t>
          </a:r>
          <a:endParaRPr lang="en-GB" dirty="0"/>
        </a:p>
      </dgm:t>
    </dgm:pt>
    <dgm:pt modelId="{DC491848-B1EB-4959-B4A6-D1FF4BAF4023}" type="parTrans" cxnId="{285332A5-F1B6-4C1B-A01A-5617282704A4}">
      <dgm:prSet/>
      <dgm:spPr/>
      <dgm:t>
        <a:bodyPr/>
        <a:lstStyle/>
        <a:p>
          <a:endParaRPr lang="en-GB"/>
        </a:p>
      </dgm:t>
    </dgm:pt>
    <dgm:pt modelId="{FFDA2D5F-5A0A-47C3-8EDB-F4BBF72D8A5C}" type="sibTrans" cxnId="{285332A5-F1B6-4C1B-A01A-5617282704A4}">
      <dgm:prSet/>
      <dgm:spPr/>
      <dgm:t>
        <a:bodyPr/>
        <a:lstStyle/>
        <a:p>
          <a:endParaRPr lang="en-GB"/>
        </a:p>
      </dgm:t>
    </dgm:pt>
    <dgm:pt modelId="{F4D65FAF-FBDB-4674-91EF-2DC6EEF38C94}">
      <dgm:prSet/>
      <dgm:spPr/>
      <dgm:t>
        <a:bodyPr/>
        <a:lstStyle/>
        <a:p>
          <a:endParaRPr lang="en-GB" dirty="0"/>
        </a:p>
      </dgm:t>
    </dgm:pt>
    <dgm:pt modelId="{B3F378B8-6410-44C3-95EF-8B6CBD92AB8B}" type="parTrans" cxnId="{8402A8D7-63FD-4447-9FC2-BA38D65FE2F9}">
      <dgm:prSet/>
      <dgm:spPr/>
      <dgm:t>
        <a:bodyPr/>
        <a:lstStyle/>
        <a:p>
          <a:endParaRPr lang="en-GB"/>
        </a:p>
      </dgm:t>
    </dgm:pt>
    <dgm:pt modelId="{5CC498BD-215F-4A4B-B848-36042C7679F5}" type="sibTrans" cxnId="{8402A8D7-63FD-4447-9FC2-BA38D65FE2F9}">
      <dgm:prSet/>
      <dgm:spPr/>
      <dgm:t>
        <a:bodyPr/>
        <a:lstStyle/>
        <a:p>
          <a:endParaRPr lang="en-GB"/>
        </a:p>
      </dgm:t>
    </dgm:pt>
    <dgm:pt modelId="{18EC135F-56CF-4F35-8CE0-4CDEF8B7706F}">
      <dgm:prSet/>
      <dgm:spPr/>
      <dgm:t>
        <a:bodyPr/>
        <a:lstStyle/>
        <a:p>
          <a:r>
            <a:rPr lang="en-GB" b="1" dirty="0" smtClean="0"/>
            <a:t>If the standards not met, registration of that pharmacy professional at stake</a:t>
          </a:r>
          <a:endParaRPr lang="en-GB" b="1" dirty="0"/>
        </a:p>
      </dgm:t>
    </dgm:pt>
    <dgm:pt modelId="{2BD5C6EE-9097-407D-A376-4A86212EAA5B}" type="parTrans" cxnId="{D26204A8-A1EA-4DA5-B145-BB3996868175}">
      <dgm:prSet/>
      <dgm:spPr/>
      <dgm:t>
        <a:bodyPr/>
        <a:lstStyle/>
        <a:p>
          <a:endParaRPr lang="en-GB"/>
        </a:p>
      </dgm:t>
    </dgm:pt>
    <dgm:pt modelId="{960509D0-4883-445F-906C-B370C4A85CCD}" type="sibTrans" cxnId="{D26204A8-A1EA-4DA5-B145-BB3996868175}">
      <dgm:prSet/>
      <dgm:spPr/>
      <dgm:t>
        <a:bodyPr/>
        <a:lstStyle/>
        <a:p>
          <a:endParaRPr lang="en-GB"/>
        </a:p>
      </dgm:t>
    </dgm:pt>
    <dgm:pt modelId="{BEC0DAA3-251D-43C8-B28A-D60B065A64B5}">
      <dgm:prSet/>
      <dgm:spPr/>
      <dgm:t>
        <a:bodyPr/>
        <a:lstStyle/>
        <a:p>
          <a:r>
            <a:rPr lang="en-GB" b="1" dirty="0" smtClean="0"/>
            <a:t>Analogous to GMC/NMC </a:t>
          </a:r>
          <a:endParaRPr lang="en-GB" b="1" dirty="0"/>
        </a:p>
      </dgm:t>
    </dgm:pt>
    <dgm:pt modelId="{81CBE726-91BA-4CE6-B179-91130D676055}" type="parTrans" cxnId="{0F9C3FFF-3925-4CDC-A07E-DE1C133924ED}">
      <dgm:prSet/>
      <dgm:spPr/>
      <dgm:t>
        <a:bodyPr/>
        <a:lstStyle/>
        <a:p>
          <a:endParaRPr lang="en-GB"/>
        </a:p>
      </dgm:t>
    </dgm:pt>
    <dgm:pt modelId="{0AF81C1E-09B0-4447-BFB1-570570B88BC5}" type="sibTrans" cxnId="{0F9C3FFF-3925-4CDC-A07E-DE1C133924ED}">
      <dgm:prSet/>
      <dgm:spPr/>
      <dgm:t>
        <a:bodyPr/>
        <a:lstStyle/>
        <a:p>
          <a:endParaRPr lang="en-GB"/>
        </a:p>
      </dgm:t>
    </dgm:pt>
    <dgm:pt modelId="{AA2C239B-3CBF-4A8A-A38A-8377AF350C82}">
      <dgm:prSet/>
      <dgm:spPr/>
      <dgm:t>
        <a:bodyPr/>
        <a:lstStyle/>
        <a:p>
          <a:r>
            <a:rPr lang="en-GB" dirty="0" smtClean="0"/>
            <a:t>Requiring owners and superintendents to secure compliance with those standards</a:t>
          </a:r>
          <a:endParaRPr lang="en-GB" dirty="0"/>
        </a:p>
      </dgm:t>
    </dgm:pt>
    <dgm:pt modelId="{4CECBEBB-4D9F-440F-9C20-37C32EA9C141}" type="parTrans" cxnId="{50A7B2D7-3462-4A67-ADCA-A1FA1415563F}">
      <dgm:prSet/>
      <dgm:spPr/>
      <dgm:t>
        <a:bodyPr/>
        <a:lstStyle/>
        <a:p>
          <a:endParaRPr lang="en-GB"/>
        </a:p>
      </dgm:t>
    </dgm:pt>
    <dgm:pt modelId="{3494DDDB-B6CB-48C0-9E0F-E39F70017900}" type="sibTrans" cxnId="{50A7B2D7-3462-4A67-ADCA-A1FA1415563F}">
      <dgm:prSet/>
      <dgm:spPr/>
      <dgm:t>
        <a:bodyPr/>
        <a:lstStyle/>
        <a:p>
          <a:endParaRPr lang="en-GB"/>
        </a:p>
      </dgm:t>
    </dgm:pt>
    <dgm:pt modelId="{A9476046-9628-4B4F-B247-56096F51F52B}">
      <dgm:prSet/>
      <dgm:spPr/>
      <dgm:t>
        <a:bodyPr/>
        <a:lstStyle/>
        <a:p>
          <a:r>
            <a:rPr lang="en-GB" b="1" dirty="0" smtClean="0"/>
            <a:t>If the standards are not met, registration of the pharmacy is at stake</a:t>
          </a:r>
          <a:endParaRPr lang="en-GB" b="1" dirty="0"/>
        </a:p>
      </dgm:t>
    </dgm:pt>
    <dgm:pt modelId="{609E3A6C-AD2F-4BEC-8A5B-EAB2EDC795CB}" type="parTrans" cxnId="{1BCEEE22-560A-4D5D-B200-8A702B575D1A}">
      <dgm:prSet/>
      <dgm:spPr/>
      <dgm:t>
        <a:bodyPr/>
        <a:lstStyle/>
        <a:p>
          <a:endParaRPr lang="en-GB"/>
        </a:p>
      </dgm:t>
    </dgm:pt>
    <dgm:pt modelId="{C59118F0-BA28-4C46-9A94-253D6DDFD4F4}" type="sibTrans" cxnId="{1BCEEE22-560A-4D5D-B200-8A702B575D1A}">
      <dgm:prSet/>
      <dgm:spPr/>
      <dgm:t>
        <a:bodyPr/>
        <a:lstStyle/>
        <a:p>
          <a:endParaRPr lang="en-GB"/>
        </a:p>
      </dgm:t>
    </dgm:pt>
    <dgm:pt modelId="{012823D2-4277-42AD-AEB0-C83DFB4DDBF8}">
      <dgm:prSet/>
      <dgm:spPr/>
      <dgm:t>
        <a:bodyPr/>
        <a:lstStyle/>
        <a:p>
          <a:endParaRPr lang="en-GB" dirty="0"/>
        </a:p>
      </dgm:t>
    </dgm:pt>
    <dgm:pt modelId="{CD88A07F-C0DB-4AF0-A00F-61FA281F9576}" type="parTrans" cxnId="{6A29E89B-97B2-4A73-BC5C-791EA63DFF5B}">
      <dgm:prSet/>
      <dgm:spPr/>
      <dgm:t>
        <a:bodyPr/>
        <a:lstStyle/>
        <a:p>
          <a:endParaRPr lang="en-GB"/>
        </a:p>
      </dgm:t>
    </dgm:pt>
    <dgm:pt modelId="{48A5FBD6-863B-4BD2-92BE-4A6C5346F803}" type="sibTrans" cxnId="{6A29E89B-97B2-4A73-BC5C-791EA63DFF5B}">
      <dgm:prSet/>
      <dgm:spPr/>
      <dgm:t>
        <a:bodyPr/>
        <a:lstStyle/>
        <a:p>
          <a:endParaRPr lang="en-GB"/>
        </a:p>
      </dgm:t>
    </dgm:pt>
    <dgm:pt modelId="{3E48CC5B-594B-456E-9F2D-33D54C0CA8FB}">
      <dgm:prSet/>
      <dgm:spPr/>
      <dgm:t>
        <a:bodyPr/>
        <a:lstStyle/>
        <a:p>
          <a:endParaRPr lang="en-GB" dirty="0"/>
        </a:p>
      </dgm:t>
    </dgm:pt>
    <dgm:pt modelId="{3867D753-2279-463F-870B-37FDF1187E04}" type="parTrans" cxnId="{3410A532-806D-4678-964E-82EE63855423}">
      <dgm:prSet/>
      <dgm:spPr/>
      <dgm:t>
        <a:bodyPr/>
        <a:lstStyle/>
        <a:p>
          <a:endParaRPr lang="en-GB"/>
        </a:p>
      </dgm:t>
    </dgm:pt>
    <dgm:pt modelId="{9D59197F-6801-447A-B32F-5E568B928A73}" type="sibTrans" cxnId="{3410A532-806D-4678-964E-82EE63855423}">
      <dgm:prSet/>
      <dgm:spPr/>
      <dgm:t>
        <a:bodyPr/>
        <a:lstStyle/>
        <a:p>
          <a:endParaRPr lang="en-GB"/>
        </a:p>
      </dgm:t>
    </dgm:pt>
    <dgm:pt modelId="{8F397C8D-0545-43B0-A529-B43688744734}">
      <dgm:prSet/>
      <dgm:spPr/>
      <dgm:t>
        <a:bodyPr/>
        <a:lstStyle/>
        <a:p>
          <a:r>
            <a:rPr lang="en-GB" b="1" dirty="0" smtClean="0"/>
            <a:t>Analogous to Care Quality Commission</a:t>
          </a:r>
          <a:endParaRPr lang="en-GB" b="1" dirty="0"/>
        </a:p>
      </dgm:t>
    </dgm:pt>
    <dgm:pt modelId="{ECAED6E0-281C-482D-806E-0D88BB94BB18}" type="parTrans" cxnId="{B2260272-C933-49F0-B8F7-7EA18E80345C}">
      <dgm:prSet/>
      <dgm:spPr/>
      <dgm:t>
        <a:bodyPr/>
        <a:lstStyle/>
        <a:p>
          <a:endParaRPr lang="en-GB"/>
        </a:p>
      </dgm:t>
    </dgm:pt>
    <dgm:pt modelId="{51BEE626-7586-4DF2-90D3-092A12349678}" type="sibTrans" cxnId="{B2260272-C933-49F0-B8F7-7EA18E80345C}">
      <dgm:prSet/>
      <dgm:spPr/>
      <dgm:t>
        <a:bodyPr/>
        <a:lstStyle/>
        <a:p>
          <a:endParaRPr lang="en-GB"/>
        </a:p>
      </dgm:t>
    </dgm:pt>
    <dgm:pt modelId="{0D074C78-51F5-4736-8E65-3C56F4C19055}">
      <dgm:prSet/>
      <dgm:spPr/>
      <dgm:t>
        <a:bodyPr/>
        <a:lstStyle/>
        <a:p>
          <a:r>
            <a:rPr lang="en-GB" b="1" dirty="0" smtClean="0"/>
            <a:t>Individual professional accountability</a:t>
          </a:r>
          <a:endParaRPr lang="en-GB" b="1" dirty="0"/>
        </a:p>
      </dgm:t>
    </dgm:pt>
    <dgm:pt modelId="{BEC9A9A9-5BBF-487F-B896-535A200E8DE8}" type="parTrans" cxnId="{EB4C2DCA-051C-43A9-A6CE-2D814C78465A}">
      <dgm:prSet/>
      <dgm:spPr/>
      <dgm:t>
        <a:bodyPr/>
        <a:lstStyle/>
        <a:p>
          <a:endParaRPr lang="en-GB"/>
        </a:p>
      </dgm:t>
    </dgm:pt>
    <dgm:pt modelId="{8ABCF11F-FDC5-482D-83DD-3CD7F069E78D}" type="sibTrans" cxnId="{EB4C2DCA-051C-43A9-A6CE-2D814C78465A}">
      <dgm:prSet/>
      <dgm:spPr/>
      <dgm:t>
        <a:bodyPr/>
        <a:lstStyle/>
        <a:p>
          <a:endParaRPr lang="en-GB"/>
        </a:p>
      </dgm:t>
    </dgm:pt>
    <dgm:pt modelId="{CB0948C5-409F-4232-B472-4BEB03D6A6B1}">
      <dgm:prSet/>
      <dgm:spPr/>
      <dgm:t>
        <a:bodyPr/>
        <a:lstStyle/>
        <a:p>
          <a:r>
            <a:rPr lang="en-GB" b="1" dirty="0" smtClean="0"/>
            <a:t>Organisational accountability (through owner/superintendent)</a:t>
          </a:r>
          <a:endParaRPr lang="en-GB" b="1" dirty="0"/>
        </a:p>
      </dgm:t>
    </dgm:pt>
    <dgm:pt modelId="{651A925B-323F-4C64-9C9C-FCBEFB74538F}" type="parTrans" cxnId="{7AF9A908-2803-4E19-9250-0C5D1FE3AB9B}">
      <dgm:prSet/>
      <dgm:spPr/>
      <dgm:t>
        <a:bodyPr/>
        <a:lstStyle/>
        <a:p>
          <a:endParaRPr lang="en-GB"/>
        </a:p>
      </dgm:t>
    </dgm:pt>
    <dgm:pt modelId="{651E4F80-47C5-44DB-85DA-BF59CB14F367}" type="sibTrans" cxnId="{7AF9A908-2803-4E19-9250-0C5D1FE3AB9B}">
      <dgm:prSet/>
      <dgm:spPr/>
      <dgm:t>
        <a:bodyPr/>
        <a:lstStyle/>
        <a:p>
          <a:endParaRPr lang="en-GB"/>
        </a:p>
      </dgm:t>
    </dgm:pt>
    <dgm:pt modelId="{0CD2D0F2-F708-4CA1-82A8-00D3AFA6E636}" type="pres">
      <dgm:prSet presAssocID="{25AAC139-D8E0-4281-884C-1195606622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37D51AB-9CAA-420E-8307-1CB80E6DE06F}" type="pres">
      <dgm:prSet presAssocID="{2AA1F426-59CE-4125-863B-C38577FB79B0}" presName="composite" presStyleCnt="0"/>
      <dgm:spPr/>
      <dgm:t>
        <a:bodyPr/>
        <a:lstStyle/>
        <a:p>
          <a:endParaRPr lang="en-GB"/>
        </a:p>
      </dgm:t>
    </dgm:pt>
    <dgm:pt modelId="{8A665C06-D79B-4CAA-BAE8-2ABC2071E8D8}" type="pres">
      <dgm:prSet presAssocID="{2AA1F426-59CE-4125-863B-C38577FB79B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26A7D5-617E-4877-B1B2-E4A1A06B0031}" type="pres">
      <dgm:prSet presAssocID="{2AA1F426-59CE-4125-863B-C38577FB79B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90B56B-0733-4421-895E-D87B00139149}" type="pres">
      <dgm:prSet presAssocID="{7B7EAF1F-F739-4C90-885D-7E1DDA98E9A6}" presName="space" presStyleCnt="0"/>
      <dgm:spPr/>
      <dgm:t>
        <a:bodyPr/>
        <a:lstStyle/>
        <a:p>
          <a:endParaRPr lang="en-GB"/>
        </a:p>
      </dgm:t>
    </dgm:pt>
    <dgm:pt modelId="{3E781B98-044A-4AD3-B7B2-ECD9A03E598E}" type="pres">
      <dgm:prSet presAssocID="{9ADC3444-8A1F-4EA6-833E-D543301962BB}" presName="composite" presStyleCnt="0"/>
      <dgm:spPr/>
      <dgm:t>
        <a:bodyPr/>
        <a:lstStyle/>
        <a:p>
          <a:endParaRPr lang="en-GB"/>
        </a:p>
      </dgm:t>
    </dgm:pt>
    <dgm:pt modelId="{B87C37E2-23E3-4D0F-A6A3-B35DD7376C19}" type="pres">
      <dgm:prSet presAssocID="{9ADC3444-8A1F-4EA6-833E-D543301962B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A3CD46-BA46-4BBB-BF99-875F06128EF5}" type="pres">
      <dgm:prSet presAssocID="{9ADC3444-8A1F-4EA6-833E-D543301962B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CFE0171-837C-4C05-9528-E30F6B3DDA37}" srcId="{2AA1F426-59CE-4125-863B-C38577FB79B0}" destId="{962A786B-00E8-4F2D-83DE-55D97F74DDC3}" srcOrd="0" destOrd="0" parTransId="{0A5D25D4-C7D2-46CD-9DAF-2DC4763A8614}" sibTransId="{48235344-4E94-40C1-8DA8-66BC9CC1BE24}"/>
    <dgm:cxn modelId="{E9AF30E6-9FE4-4553-A953-88B728F7C9F8}" srcId="{25AAC139-D8E0-4281-884C-11956066229B}" destId="{9ADC3444-8A1F-4EA6-833E-D543301962BB}" srcOrd="1" destOrd="0" parTransId="{BF71F74C-0CB4-4818-96A0-6A59D3DBC272}" sibTransId="{9EB28C34-4742-495A-8FE3-4CE38F958967}"/>
    <dgm:cxn modelId="{CC4FB301-84A2-4EBA-959A-AB6D734A5493}" type="presOf" srcId="{3E48CC5B-594B-456E-9F2D-33D54C0CA8FB}" destId="{18A3CD46-BA46-4BBB-BF99-875F06128EF5}" srcOrd="0" destOrd="2" presId="urn:microsoft.com/office/officeart/2005/8/layout/hList1"/>
    <dgm:cxn modelId="{E5D7197F-91AB-4CAA-B0A1-0B29C6FFF876}" srcId="{9ADC3444-8A1F-4EA6-833E-D543301962BB}" destId="{048B11A1-DE10-4198-9B38-29377F27A2AB}" srcOrd="0" destOrd="0" parTransId="{B1C03E62-7549-49B4-B857-F78632356FAB}" sibTransId="{FC2C174A-9121-4B7F-9FA7-78079AD92D48}"/>
    <dgm:cxn modelId="{5466D891-4725-4334-AAA7-400458B592BC}" type="presOf" srcId="{012823D2-4277-42AD-AEB0-C83DFB4DDBF8}" destId="{18A3CD46-BA46-4BBB-BF99-875F06128EF5}" srcOrd="0" destOrd="3" presId="urn:microsoft.com/office/officeart/2005/8/layout/hList1"/>
    <dgm:cxn modelId="{AA397020-64A6-43A8-BEB3-5F9783AAE11C}" type="presOf" srcId="{25AAC139-D8E0-4281-884C-11956066229B}" destId="{0CD2D0F2-F708-4CA1-82A8-00D3AFA6E636}" srcOrd="0" destOrd="0" presId="urn:microsoft.com/office/officeart/2005/8/layout/hList1"/>
    <dgm:cxn modelId="{3FE246E2-F103-45DE-AF5F-6E2698083110}" type="presOf" srcId="{0D074C78-51F5-4736-8E65-3C56F4C19055}" destId="{6626A7D5-617E-4877-B1B2-E4A1A06B0031}" srcOrd="0" destOrd="4" presId="urn:microsoft.com/office/officeart/2005/8/layout/hList1"/>
    <dgm:cxn modelId="{3410A532-806D-4678-964E-82EE63855423}" srcId="{9ADC3444-8A1F-4EA6-833E-D543301962BB}" destId="{3E48CC5B-594B-456E-9F2D-33D54C0CA8FB}" srcOrd="2" destOrd="0" parTransId="{3867D753-2279-463F-870B-37FDF1187E04}" sibTransId="{9D59197F-6801-447A-B32F-5E568B928A73}"/>
    <dgm:cxn modelId="{F42BB07C-EF39-4966-97C4-C6A024CA620C}" type="presOf" srcId="{F4D65FAF-FBDB-4674-91EF-2DC6EEF38C94}" destId="{6626A7D5-617E-4877-B1B2-E4A1A06B0031}" srcOrd="0" destOrd="2" presId="urn:microsoft.com/office/officeart/2005/8/layout/hList1"/>
    <dgm:cxn modelId="{91DA802C-D733-4934-8075-F984664C2925}" type="presOf" srcId="{AA2C239B-3CBF-4A8A-A38A-8377AF350C82}" destId="{18A3CD46-BA46-4BBB-BF99-875F06128EF5}" srcOrd="0" destOrd="1" presId="urn:microsoft.com/office/officeart/2005/8/layout/hList1"/>
    <dgm:cxn modelId="{50A7B2D7-3462-4A67-ADCA-A1FA1415563F}" srcId="{9ADC3444-8A1F-4EA6-833E-D543301962BB}" destId="{AA2C239B-3CBF-4A8A-A38A-8377AF350C82}" srcOrd="1" destOrd="0" parTransId="{4CECBEBB-4D9F-440F-9C20-37C32EA9C141}" sibTransId="{3494DDDB-B6CB-48C0-9E0F-E39F70017900}"/>
    <dgm:cxn modelId="{FBB8493B-DA35-4ABA-9E35-31BEE7BA73FB}" type="presOf" srcId="{CB0948C5-409F-4232-B472-4BEB03D6A6B1}" destId="{18A3CD46-BA46-4BBB-BF99-875F06128EF5}" srcOrd="0" destOrd="5" presId="urn:microsoft.com/office/officeart/2005/8/layout/hList1"/>
    <dgm:cxn modelId="{4458FB18-8A86-4817-BBF4-94E0333A87D7}" type="presOf" srcId="{12C10429-80C5-492A-9B11-7D50B64450B5}" destId="{18A3CD46-BA46-4BBB-BF99-875F06128EF5}" srcOrd="0" destOrd="7" presId="urn:microsoft.com/office/officeart/2005/8/layout/hList1"/>
    <dgm:cxn modelId="{382CFE19-6EB5-4B46-83D3-8A2BC0AA59E0}" type="presOf" srcId="{1A87F944-436D-42D8-A692-372F6D97D956}" destId="{6626A7D5-617E-4877-B1B2-E4A1A06B0031}" srcOrd="0" destOrd="1" presId="urn:microsoft.com/office/officeart/2005/8/layout/hList1"/>
    <dgm:cxn modelId="{798CE443-2A5B-4020-9C1B-B202F30040E7}" srcId="{9ADC3444-8A1F-4EA6-833E-D543301962BB}" destId="{12C10429-80C5-492A-9B11-7D50B64450B5}" srcOrd="7" destOrd="0" parTransId="{1FDC4892-F158-4B09-BD46-4C9AB683764F}" sibTransId="{DA6F767E-6EE4-47B4-B392-DBF3F5600779}"/>
    <dgm:cxn modelId="{45B34A04-F554-44A0-BEF1-F34E1371E145}" type="presOf" srcId="{BEC0DAA3-251D-43C8-B28A-D60B065A64B5}" destId="{6626A7D5-617E-4877-B1B2-E4A1A06B0031}" srcOrd="0" destOrd="5" presId="urn:microsoft.com/office/officeart/2005/8/layout/hList1"/>
    <dgm:cxn modelId="{F7F7D566-D9E1-40B4-A693-AE3CEBBABA44}" type="presOf" srcId="{962A786B-00E8-4F2D-83DE-55D97F74DDC3}" destId="{6626A7D5-617E-4877-B1B2-E4A1A06B0031}" srcOrd="0" destOrd="0" presId="urn:microsoft.com/office/officeart/2005/8/layout/hList1"/>
    <dgm:cxn modelId="{F6A2E01A-3B71-4A28-AD7D-910399C7F7C9}" type="presOf" srcId="{2AA1F426-59CE-4125-863B-C38577FB79B0}" destId="{8A665C06-D79B-4CAA-BAE8-2ABC2071E8D8}" srcOrd="0" destOrd="0" presId="urn:microsoft.com/office/officeart/2005/8/layout/hList1"/>
    <dgm:cxn modelId="{68E9838F-D763-46E4-AFB3-9034F9A5B4B1}" type="presOf" srcId="{9ADC3444-8A1F-4EA6-833E-D543301962BB}" destId="{B87C37E2-23E3-4D0F-A6A3-B35DD7376C19}" srcOrd="0" destOrd="0" presId="urn:microsoft.com/office/officeart/2005/8/layout/hList1"/>
    <dgm:cxn modelId="{2E9F3B05-C0D3-4767-81F6-464131F30F7A}" type="presOf" srcId="{A9476046-9628-4B4F-B247-56096F51F52B}" destId="{18A3CD46-BA46-4BBB-BF99-875F06128EF5}" srcOrd="0" destOrd="4" presId="urn:microsoft.com/office/officeart/2005/8/layout/hList1"/>
    <dgm:cxn modelId="{D5CE190E-DAE2-429B-BCCF-F3575E749BFF}" type="presOf" srcId="{8F397C8D-0545-43B0-A529-B43688744734}" destId="{18A3CD46-BA46-4BBB-BF99-875F06128EF5}" srcOrd="0" destOrd="6" presId="urn:microsoft.com/office/officeart/2005/8/layout/hList1"/>
    <dgm:cxn modelId="{DBDFAA71-E010-4398-BCA7-7989378E9E30}" srcId="{25AAC139-D8E0-4281-884C-11956066229B}" destId="{2AA1F426-59CE-4125-863B-C38577FB79B0}" srcOrd="0" destOrd="0" parTransId="{CDAAE133-F2AC-44A8-89DE-E1A90796DEEC}" sibTransId="{7B7EAF1F-F739-4C90-885D-7E1DDA98E9A6}"/>
    <dgm:cxn modelId="{0F9C3FFF-3925-4CDC-A07E-DE1C133924ED}" srcId="{2AA1F426-59CE-4125-863B-C38577FB79B0}" destId="{BEC0DAA3-251D-43C8-B28A-D60B065A64B5}" srcOrd="5" destOrd="0" parTransId="{81CBE726-91BA-4CE6-B179-91130D676055}" sibTransId="{0AF81C1E-09B0-4447-BFB1-570570B88BC5}"/>
    <dgm:cxn modelId="{D26204A8-A1EA-4DA5-B145-BB3996868175}" srcId="{2AA1F426-59CE-4125-863B-C38577FB79B0}" destId="{18EC135F-56CF-4F35-8CE0-4CDEF8B7706F}" srcOrd="3" destOrd="0" parTransId="{2BD5C6EE-9097-407D-A376-4A86212EAA5B}" sibTransId="{960509D0-4883-445F-906C-B370C4A85CCD}"/>
    <dgm:cxn modelId="{285332A5-F1B6-4C1B-A01A-5617282704A4}" srcId="{2AA1F426-59CE-4125-863B-C38577FB79B0}" destId="{1A87F944-436D-42D8-A692-372F6D97D956}" srcOrd="1" destOrd="0" parTransId="{DC491848-B1EB-4959-B4A6-D1FF4BAF4023}" sibTransId="{FFDA2D5F-5A0A-47C3-8EDB-F4BBF72D8A5C}"/>
    <dgm:cxn modelId="{7AF9A908-2803-4E19-9250-0C5D1FE3AB9B}" srcId="{9ADC3444-8A1F-4EA6-833E-D543301962BB}" destId="{CB0948C5-409F-4232-B472-4BEB03D6A6B1}" srcOrd="5" destOrd="0" parTransId="{651A925B-323F-4C64-9C9C-FCBEFB74538F}" sibTransId="{651E4F80-47C5-44DB-85DA-BF59CB14F367}"/>
    <dgm:cxn modelId="{8402A8D7-63FD-4447-9FC2-BA38D65FE2F9}" srcId="{2AA1F426-59CE-4125-863B-C38577FB79B0}" destId="{F4D65FAF-FBDB-4674-91EF-2DC6EEF38C94}" srcOrd="2" destOrd="0" parTransId="{B3F378B8-6410-44C3-95EF-8B6CBD92AB8B}" sibTransId="{5CC498BD-215F-4A4B-B848-36042C7679F5}"/>
    <dgm:cxn modelId="{1BCEEE22-560A-4D5D-B200-8A702B575D1A}" srcId="{9ADC3444-8A1F-4EA6-833E-D543301962BB}" destId="{A9476046-9628-4B4F-B247-56096F51F52B}" srcOrd="4" destOrd="0" parTransId="{609E3A6C-AD2F-4BEC-8A5B-EAB2EDC795CB}" sibTransId="{C59118F0-BA28-4C46-9A94-253D6DDFD4F4}"/>
    <dgm:cxn modelId="{0148E0A4-2EBA-4F3C-A727-65C27640DBD6}" type="presOf" srcId="{18EC135F-56CF-4F35-8CE0-4CDEF8B7706F}" destId="{6626A7D5-617E-4877-B1B2-E4A1A06B0031}" srcOrd="0" destOrd="3" presId="urn:microsoft.com/office/officeart/2005/8/layout/hList1"/>
    <dgm:cxn modelId="{6A29E89B-97B2-4A73-BC5C-791EA63DFF5B}" srcId="{9ADC3444-8A1F-4EA6-833E-D543301962BB}" destId="{012823D2-4277-42AD-AEB0-C83DFB4DDBF8}" srcOrd="3" destOrd="0" parTransId="{CD88A07F-C0DB-4AF0-A00F-61FA281F9576}" sibTransId="{48A5FBD6-863B-4BD2-92BE-4A6C5346F803}"/>
    <dgm:cxn modelId="{4D5255F0-F2E7-4BCC-A246-98B6673401AC}" type="presOf" srcId="{048B11A1-DE10-4198-9B38-29377F27A2AB}" destId="{18A3CD46-BA46-4BBB-BF99-875F06128EF5}" srcOrd="0" destOrd="0" presId="urn:microsoft.com/office/officeart/2005/8/layout/hList1"/>
    <dgm:cxn modelId="{EB4C2DCA-051C-43A9-A6CE-2D814C78465A}" srcId="{2AA1F426-59CE-4125-863B-C38577FB79B0}" destId="{0D074C78-51F5-4736-8E65-3C56F4C19055}" srcOrd="4" destOrd="0" parTransId="{BEC9A9A9-5BBF-487F-B896-535A200E8DE8}" sibTransId="{8ABCF11F-FDC5-482D-83DD-3CD7F069E78D}"/>
    <dgm:cxn modelId="{B2260272-C933-49F0-B8F7-7EA18E80345C}" srcId="{9ADC3444-8A1F-4EA6-833E-D543301962BB}" destId="{8F397C8D-0545-43B0-A529-B43688744734}" srcOrd="6" destOrd="0" parTransId="{ECAED6E0-281C-482D-806E-0D88BB94BB18}" sibTransId="{51BEE626-7586-4DF2-90D3-092A12349678}"/>
    <dgm:cxn modelId="{938C80AE-F883-43D3-BD53-770DEEBF4448}" type="presParOf" srcId="{0CD2D0F2-F708-4CA1-82A8-00D3AFA6E636}" destId="{137D51AB-9CAA-420E-8307-1CB80E6DE06F}" srcOrd="0" destOrd="0" presId="urn:microsoft.com/office/officeart/2005/8/layout/hList1"/>
    <dgm:cxn modelId="{42BEBE95-F2BA-4D2C-9910-90D21DBF3DBB}" type="presParOf" srcId="{137D51AB-9CAA-420E-8307-1CB80E6DE06F}" destId="{8A665C06-D79B-4CAA-BAE8-2ABC2071E8D8}" srcOrd="0" destOrd="0" presId="urn:microsoft.com/office/officeart/2005/8/layout/hList1"/>
    <dgm:cxn modelId="{63C91B28-2B59-41D9-8D28-E5615BFCA254}" type="presParOf" srcId="{137D51AB-9CAA-420E-8307-1CB80E6DE06F}" destId="{6626A7D5-617E-4877-B1B2-E4A1A06B0031}" srcOrd="1" destOrd="0" presId="urn:microsoft.com/office/officeart/2005/8/layout/hList1"/>
    <dgm:cxn modelId="{F24E2251-5309-4707-A5D5-83A0E3828F5F}" type="presParOf" srcId="{0CD2D0F2-F708-4CA1-82A8-00D3AFA6E636}" destId="{C790B56B-0733-4421-895E-D87B00139149}" srcOrd="1" destOrd="0" presId="urn:microsoft.com/office/officeart/2005/8/layout/hList1"/>
    <dgm:cxn modelId="{42912514-FECF-4586-94FD-53F3DD4377DC}" type="presParOf" srcId="{0CD2D0F2-F708-4CA1-82A8-00D3AFA6E636}" destId="{3E781B98-044A-4AD3-B7B2-ECD9A03E598E}" srcOrd="2" destOrd="0" presId="urn:microsoft.com/office/officeart/2005/8/layout/hList1"/>
    <dgm:cxn modelId="{F73115E0-E5E4-4E22-A0B0-093F987E1F81}" type="presParOf" srcId="{3E781B98-044A-4AD3-B7B2-ECD9A03E598E}" destId="{B87C37E2-23E3-4D0F-A6A3-B35DD7376C19}" srcOrd="0" destOrd="0" presId="urn:microsoft.com/office/officeart/2005/8/layout/hList1"/>
    <dgm:cxn modelId="{51C12BC8-D1C6-4873-B7E4-BA7E143F0319}" type="presParOf" srcId="{3E781B98-044A-4AD3-B7B2-ECD9A03E598E}" destId="{18A3CD46-BA46-4BBB-BF99-875F06128E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65C06-D79B-4CAA-BAE8-2ABC2071E8D8}">
      <dsp:nvSpPr>
        <dsp:cNvPr id="0" name=""/>
        <dsp:cNvSpPr/>
      </dsp:nvSpPr>
      <dsp:spPr>
        <a:xfrm>
          <a:off x="37" y="266830"/>
          <a:ext cx="3600364" cy="5580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</a:rPr>
            <a:t>Professional regulation</a:t>
          </a:r>
          <a:endParaRPr lang="en-GB" sz="2400" b="1" kern="1200" dirty="0">
            <a:solidFill>
              <a:schemeClr val="tx1"/>
            </a:solidFill>
          </a:endParaRPr>
        </a:p>
      </dsp:txBody>
      <dsp:txXfrm>
        <a:off x="37" y="266830"/>
        <a:ext cx="3600364" cy="558018"/>
      </dsp:txXfrm>
    </dsp:sp>
    <dsp:sp modelId="{6626A7D5-617E-4877-B1B2-E4A1A06B0031}">
      <dsp:nvSpPr>
        <dsp:cNvPr id="0" name=""/>
        <dsp:cNvSpPr/>
      </dsp:nvSpPr>
      <dsp:spPr>
        <a:xfrm>
          <a:off x="37" y="824848"/>
          <a:ext cx="3600364" cy="297232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Regulating pharmacy professionals through standards for conduct, ethics and performance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Taking action where the fitness to practise of a registered pharmacy professional may be impaired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dirty="0" smtClean="0"/>
            <a:t>If the standards not met, registration of that pharmacy professional at stake</a:t>
          </a:r>
          <a:endParaRPr lang="en-GB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dirty="0" smtClean="0"/>
            <a:t>Individual professional accountability</a:t>
          </a:r>
          <a:endParaRPr lang="en-GB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dirty="0" smtClean="0"/>
            <a:t>Analogous to GMC/NMC </a:t>
          </a:r>
          <a:endParaRPr lang="en-GB" sz="1500" b="1" kern="1200" dirty="0"/>
        </a:p>
      </dsp:txBody>
      <dsp:txXfrm>
        <a:off x="37" y="824848"/>
        <a:ext cx="3600364" cy="2972320"/>
      </dsp:txXfrm>
    </dsp:sp>
    <dsp:sp modelId="{B87C37E2-23E3-4D0F-A6A3-B35DD7376C19}">
      <dsp:nvSpPr>
        <dsp:cNvPr id="0" name=""/>
        <dsp:cNvSpPr/>
      </dsp:nvSpPr>
      <dsp:spPr>
        <a:xfrm>
          <a:off x="4104453" y="266830"/>
          <a:ext cx="3600364" cy="558018"/>
        </a:xfrm>
        <a:prstGeom prst="rect">
          <a:avLst/>
        </a:prstGeom>
        <a:solidFill>
          <a:schemeClr val="accent5">
            <a:hueOff val="3257024"/>
            <a:satOff val="11196"/>
            <a:lumOff val="-53726"/>
            <a:alphaOff val="0"/>
          </a:schemeClr>
        </a:solidFill>
        <a:ln w="25400" cap="flat" cmpd="sng" algn="ctr">
          <a:solidFill>
            <a:schemeClr val="accent5">
              <a:hueOff val="3257024"/>
              <a:satOff val="11196"/>
              <a:lumOff val="-5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‘System’ regulation</a:t>
          </a:r>
          <a:endParaRPr lang="en-GB" sz="2400" b="1" kern="1200" dirty="0"/>
        </a:p>
      </dsp:txBody>
      <dsp:txXfrm>
        <a:off x="4104453" y="266830"/>
        <a:ext cx="3600364" cy="558018"/>
      </dsp:txXfrm>
    </dsp:sp>
    <dsp:sp modelId="{18A3CD46-BA46-4BBB-BF99-875F06128EF5}">
      <dsp:nvSpPr>
        <dsp:cNvPr id="0" name=""/>
        <dsp:cNvSpPr/>
      </dsp:nvSpPr>
      <dsp:spPr>
        <a:xfrm>
          <a:off x="4104453" y="824848"/>
          <a:ext cx="3600364" cy="2972320"/>
        </a:xfrm>
        <a:prstGeom prst="rect">
          <a:avLst/>
        </a:prstGeom>
        <a:solidFill>
          <a:schemeClr val="accent5">
            <a:tint val="40000"/>
            <a:alpha val="90000"/>
            <a:hueOff val="3245083"/>
            <a:satOff val="-23015"/>
            <a:lumOff val="-13095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3245083"/>
              <a:satOff val="-23015"/>
              <a:lumOff val="-130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Regulating pharmacies through standards for registered pharmacies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smtClean="0"/>
            <a:t>Requiring owners and superintendents to secure compliance with those standards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dirty="0" smtClean="0"/>
            <a:t>If the standards are not met, registration of the pharmacy is at stake</a:t>
          </a:r>
          <a:endParaRPr lang="en-GB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dirty="0" smtClean="0"/>
            <a:t>Organisational accountability (through owner/superintendent)</a:t>
          </a:r>
          <a:endParaRPr lang="en-GB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kern="1200" dirty="0" smtClean="0"/>
            <a:t>Analogous to Care Quality Commission</a:t>
          </a:r>
          <a:endParaRPr lang="en-GB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</dsp:txBody>
      <dsp:txXfrm>
        <a:off x="4104453" y="824848"/>
        <a:ext cx="3600364" cy="297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6144" cy="496411"/>
          </a:xfrm>
          <a:prstGeom prst="rect">
            <a:avLst/>
          </a:prstGeom>
        </p:spPr>
        <p:txBody>
          <a:bodyPr vert="horz" lIns="92603" tIns="46301" rIns="92603" bIns="4630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12" y="2"/>
            <a:ext cx="2946143" cy="496411"/>
          </a:xfrm>
          <a:prstGeom prst="rect">
            <a:avLst/>
          </a:prstGeom>
        </p:spPr>
        <p:txBody>
          <a:bodyPr vert="horz" lIns="92603" tIns="46301" rIns="92603" bIns="46301" rtlCol="0"/>
          <a:lstStyle>
            <a:lvl1pPr algn="r">
              <a:defRPr sz="1200"/>
            </a:lvl1pPr>
          </a:lstStyle>
          <a:p>
            <a:fld id="{2D2DF500-69FB-4B4D-85EE-CA603115A8D1}" type="datetimeFigureOut">
              <a:rPr lang="en-GB" smtClean="0"/>
              <a:pPr/>
              <a:t>14/02/2014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30227"/>
            <a:ext cx="2946144" cy="496411"/>
          </a:xfrm>
          <a:prstGeom prst="rect">
            <a:avLst/>
          </a:prstGeom>
        </p:spPr>
        <p:txBody>
          <a:bodyPr vert="horz" lIns="92603" tIns="46301" rIns="92603" bIns="4630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12" y="9430227"/>
            <a:ext cx="2946143" cy="496411"/>
          </a:xfrm>
          <a:prstGeom prst="rect">
            <a:avLst/>
          </a:prstGeom>
        </p:spPr>
        <p:txBody>
          <a:bodyPr vert="horz" lIns="92603" tIns="46301" rIns="92603" bIns="46301" rtlCol="0" anchor="b"/>
          <a:lstStyle>
            <a:lvl1pPr algn="r">
              <a:defRPr sz="1200"/>
            </a:lvl1pPr>
          </a:lstStyle>
          <a:p>
            <a:fld id="{7128BDC6-B5DA-409F-AA27-C3679189038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503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6144" cy="496411"/>
          </a:xfrm>
          <a:prstGeom prst="rect">
            <a:avLst/>
          </a:prstGeom>
        </p:spPr>
        <p:txBody>
          <a:bodyPr vert="horz" lIns="92603" tIns="46301" rIns="92603" bIns="4630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2" y="2"/>
            <a:ext cx="2946143" cy="496411"/>
          </a:xfrm>
          <a:prstGeom prst="rect">
            <a:avLst/>
          </a:prstGeom>
        </p:spPr>
        <p:txBody>
          <a:bodyPr vert="horz" lIns="92603" tIns="46301" rIns="92603" bIns="46301" rtlCol="0"/>
          <a:lstStyle>
            <a:lvl1pPr algn="r">
              <a:defRPr sz="1200"/>
            </a:lvl1pPr>
          </a:lstStyle>
          <a:p>
            <a:fld id="{13B2EC5D-D306-4EBF-92A7-93D64347713F}" type="datetimeFigureOut">
              <a:rPr lang="en-GB" smtClean="0"/>
              <a:pPr/>
              <a:t>14/02/2014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03" tIns="46301" rIns="92603" bIns="4630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7" y="4715907"/>
            <a:ext cx="5437168" cy="4467701"/>
          </a:xfrm>
          <a:prstGeom prst="rect">
            <a:avLst/>
          </a:prstGeom>
        </p:spPr>
        <p:txBody>
          <a:bodyPr vert="horz" lIns="92603" tIns="46301" rIns="92603" bIns="463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30227"/>
            <a:ext cx="2946144" cy="496411"/>
          </a:xfrm>
          <a:prstGeom prst="rect">
            <a:avLst/>
          </a:prstGeom>
        </p:spPr>
        <p:txBody>
          <a:bodyPr vert="horz" lIns="92603" tIns="46301" rIns="92603" bIns="4630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2" y="9430227"/>
            <a:ext cx="2946143" cy="496411"/>
          </a:xfrm>
          <a:prstGeom prst="rect">
            <a:avLst/>
          </a:prstGeom>
        </p:spPr>
        <p:txBody>
          <a:bodyPr vert="horz" lIns="92603" tIns="46301" rIns="92603" bIns="46301" rtlCol="0" anchor="b"/>
          <a:lstStyle>
            <a:lvl1pPr algn="r">
              <a:defRPr sz="1200"/>
            </a:lvl1pPr>
          </a:lstStyle>
          <a:p>
            <a:fld id="{E5E14DF9-C884-49F2-8A25-7786D714AB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8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51197" indent="-28892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5687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7962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80237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42512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04787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67062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29337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794DB98-C6CB-4035-A38E-62E7FDFD9967}" type="slidenum">
              <a:rPr lang="en-GB" altLang="en-US">
                <a:solidFill>
                  <a:srgbClr val="000000"/>
                </a:solidFill>
              </a:rPr>
              <a:pPr eaLnBrk="1" hangingPunct="1"/>
              <a:t>15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51197" indent="-28892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5687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7962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80237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42512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04787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67062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29337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170AD6-3CDF-41E0-BB2F-3A98D2583108}" type="slidenum">
              <a:rPr lang="en-GB" altLang="en-US">
                <a:solidFill>
                  <a:srgbClr val="000000"/>
                </a:solidFill>
              </a:rPr>
              <a:pPr eaLnBrk="1" hangingPunct="1"/>
              <a:t>16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62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32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14DF9-C884-49F2-8A25-7786D714ABCF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51197" indent="-28892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55687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17962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80237" indent="-2311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42512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04787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67062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29337" indent="-2311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898FDA6-ED61-48FD-9D44-4522BCD43688}" type="slidenum">
              <a:rPr lang="en-GB" altLang="en-US">
                <a:solidFill>
                  <a:srgbClr val="000000"/>
                </a:solidFill>
              </a:rPr>
              <a:pPr eaLnBrk="1" hangingPunct="1"/>
              <a:t>14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PhC 746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688" y="436563"/>
            <a:ext cx="10795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ill bottles solo AW"/>
          <p:cNvPicPr>
            <a:picLocks noChangeAspect="1" noChangeArrowheads="1"/>
          </p:cNvPicPr>
          <p:nvPr userDrawn="1"/>
        </p:nvPicPr>
        <p:blipFill>
          <a:blip r:embed="rId3" cstate="print"/>
          <a:srcRect b="4886"/>
          <a:stretch>
            <a:fillRect/>
          </a:stretch>
        </p:blipFill>
        <p:spPr bwMode="auto">
          <a:xfrm>
            <a:off x="6459538" y="3378200"/>
            <a:ext cx="2216150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3068638"/>
            <a:ext cx="9144000" cy="3789362"/>
          </a:xfrm>
          <a:prstGeom prst="rect">
            <a:avLst/>
          </a:prstGeom>
          <a:solidFill>
            <a:srgbClr val="F7F6F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7" name="Picture 10" descr="GPhC Bottles group RGB v0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0000" y="2341563"/>
            <a:ext cx="4224338" cy="452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052513"/>
            <a:ext cx="6337300" cy="1655762"/>
          </a:xfrm>
        </p:spPr>
        <p:txBody>
          <a:bodyPr/>
          <a:lstStyle>
            <a:lvl1pPr>
              <a:defRPr sz="5900">
                <a:solidFill>
                  <a:srgbClr val="DD9526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949950"/>
            <a:ext cx="3935412" cy="550863"/>
          </a:xfrm>
        </p:spPr>
        <p:txBody>
          <a:bodyPr/>
          <a:lstStyle>
            <a:lvl1pPr marL="0" indent="0">
              <a:buFontTx/>
              <a:buNone/>
              <a:defRPr sz="1800" b="1"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1052513"/>
            <a:ext cx="2057400" cy="5389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052513"/>
            <a:ext cx="6019800" cy="5389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GPhC 746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9688" y="436563"/>
            <a:ext cx="10795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3068638"/>
            <a:ext cx="9144000" cy="3789362"/>
          </a:xfrm>
          <a:prstGeom prst="rect">
            <a:avLst/>
          </a:prstGeom>
          <a:solidFill>
            <a:srgbClr val="0075A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7" descr="Placed pills AW"/>
          <p:cNvPicPr>
            <a:picLocks noChangeAspect="1" noChangeArrowheads="1"/>
          </p:cNvPicPr>
          <p:nvPr userDrawn="1"/>
        </p:nvPicPr>
        <p:blipFill>
          <a:blip r:embed="rId3" cstate="print"/>
          <a:srcRect r="1709" b="6657"/>
          <a:stretch>
            <a:fillRect/>
          </a:stretch>
        </p:blipFill>
        <p:spPr bwMode="auto">
          <a:xfrm>
            <a:off x="2843213" y="2428875"/>
            <a:ext cx="6300787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2513"/>
            <a:ext cx="6985000" cy="1752600"/>
          </a:xfrm>
        </p:spPr>
        <p:txBody>
          <a:bodyPr/>
          <a:lstStyle>
            <a:lvl1pPr>
              <a:defRPr sz="5900"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0525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0525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530383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5303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9161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9161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052513"/>
            <a:ext cx="8229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9161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8" name="Picture 8" descr="GPhC 746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59688" y="436563"/>
            <a:ext cx="10795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75A9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rgbClr val="0075A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rgbClr val="0075A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rgbClr val="0075A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75A9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75A9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0075A9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0075A9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0075A9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0075A9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0525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051" name="Picture 8" descr="GPhC 746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59688" y="436563"/>
            <a:ext cx="10795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4500">
          <a:solidFill>
            <a:srgbClr val="0075A9"/>
          </a:solidFill>
          <a:latin typeface="+mn-lt"/>
          <a:ea typeface="+mn-ea"/>
          <a:cs typeface="+mn-cs"/>
        </a:defRPr>
      </a:lvl1pPr>
      <a:lvl2pPr marL="820738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j-lt"/>
        </a:defRPr>
      </a:lvl2pPr>
      <a:lvl3pPr marL="1228725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j-lt"/>
        </a:defRPr>
      </a:lvl3pPr>
      <a:lvl4pPr marL="1636713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GPhC 746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59688" y="436563"/>
            <a:ext cx="10795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49" name="Rectangle 9"/>
          <p:cNvSpPr>
            <a:spLocks noChangeArrowheads="1"/>
          </p:cNvSpPr>
          <p:nvPr userDrawn="1"/>
        </p:nvSpPr>
        <p:spPr bwMode="auto">
          <a:xfrm>
            <a:off x="0" y="3068638"/>
            <a:ext cx="9144000" cy="3789362"/>
          </a:xfrm>
          <a:prstGeom prst="rect">
            <a:avLst/>
          </a:prstGeom>
          <a:solidFill>
            <a:srgbClr val="0075A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3076" name="Picture 10" descr="GPhC Bottles group RGB v0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80000" y="2341563"/>
            <a:ext cx="4224338" cy="452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51" name="Rectangle 11"/>
          <p:cNvSpPr>
            <a:spLocks noChangeArrowheads="1"/>
          </p:cNvSpPr>
          <p:nvPr/>
        </p:nvSpPr>
        <p:spPr bwMode="auto">
          <a:xfrm>
            <a:off x="395288" y="1052513"/>
            <a:ext cx="698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GB" sz="3200"/>
              <a:t>Click to edit Master divider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losingtheloop.org.uk/?attachment_id=5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harmacyregulation.org/pharmacystandardsguid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440160"/>
          </a:xfrm>
        </p:spPr>
        <p:txBody>
          <a:bodyPr/>
          <a:lstStyle/>
          <a:p>
            <a:r>
              <a:rPr lang="en-GB" sz="3200" b="1" dirty="0" smtClean="0">
                <a:solidFill>
                  <a:srgbClr val="DD9526"/>
                </a:solidFill>
              </a:rPr>
              <a:t>Modernising Pharmacy Regulation</a:t>
            </a:r>
            <a:br>
              <a:rPr lang="en-GB" sz="3200" b="1" dirty="0" smtClean="0">
                <a:solidFill>
                  <a:srgbClr val="DD9526"/>
                </a:solidFill>
              </a:rPr>
            </a:br>
            <a:r>
              <a:rPr lang="en-GB" sz="3200" b="1" dirty="0" smtClean="0">
                <a:solidFill>
                  <a:srgbClr val="DD9526"/>
                </a:solidFill>
              </a:rPr>
              <a:t/>
            </a:r>
            <a:br>
              <a:rPr lang="en-GB" sz="3200" b="1" dirty="0" smtClean="0">
                <a:solidFill>
                  <a:srgbClr val="DD9526"/>
                </a:solidFill>
              </a:rPr>
            </a:br>
            <a:r>
              <a:rPr lang="en-GB" sz="3200" b="1" dirty="0" smtClean="0">
                <a:solidFill>
                  <a:srgbClr val="DD9526"/>
                </a:solidFill>
              </a:rPr>
              <a:t>An inspector calls: A new regulatory model in pharmacy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05064"/>
            <a:ext cx="8301360" cy="2437010"/>
          </a:xfrm>
        </p:spPr>
        <p:txBody>
          <a:bodyPr/>
          <a:lstStyle/>
          <a:p>
            <a:pPr marL="0" indent="0">
              <a:buNone/>
            </a:pPr>
            <a:endParaRPr lang="en-GB" sz="3200" dirty="0" smtClean="0"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2800" dirty="0" smtClean="0">
                <a:ea typeface="+mj-ea"/>
                <a:cs typeface="+mj-cs"/>
              </a:rPr>
              <a:t>Deborah Hylands</a:t>
            </a:r>
          </a:p>
          <a:p>
            <a:pPr marL="0" indent="0">
              <a:buNone/>
            </a:pPr>
            <a:r>
              <a:rPr lang="en-GB" sz="2800" dirty="0" smtClean="0">
                <a:ea typeface="+mj-ea"/>
                <a:cs typeface="+mj-cs"/>
              </a:rPr>
              <a:t>Inspector, </a:t>
            </a:r>
            <a:r>
              <a:rPr lang="en-GB" sz="2800" dirty="0" smtClean="0">
                <a:ea typeface="+mj-ea"/>
                <a:cs typeface="+mj-cs"/>
              </a:rPr>
              <a:t>GPhC</a:t>
            </a:r>
          </a:p>
          <a:p>
            <a:pPr marL="0" indent="0">
              <a:buNone/>
            </a:pPr>
            <a:endParaRPr lang="en-US" sz="1800" dirty="0" smtClean="0"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1800" dirty="0" smtClean="0">
                <a:ea typeface="+mj-ea"/>
                <a:cs typeface="+mj-cs"/>
              </a:rPr>
              <a:t>19</a:t>
            </a:r>
            <a:r>
              <a:rPr lang="en-US" sz="1800" baseline="30000" dirty="0" smtClean="0">
                <a:ea typeface="+mj-ea"/>
                <a:cs typeface="+mj-cs"/>
              </a:rPr>
              <a:t>th</a:t>
            </a:r>
            <a:r>
              <a:rPr lang="en-US" sz="1800" dirty="0" smtClean="0">
                <a:ea typeface="+mj-ea"/>
                <a:cs typeface="+mj-cs"/>
              </a:rPr>
              <a:t> February 2014</a:t>
            </a:r>
            <a:endParaRPr lang="en-GB" sz="1800" dirty="0" smtClean="0"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5900" dirty="0" smtClean="0">
                <a:solidFill>
                  <a:srgbClr val="DD9526"/>
                </a:solidFill>
                <a:ea typeface="+mj-ea"/>
                <a:cs typeface="+mj-cs"/>
              </a:rPr>
              <a:t/>
            </a:r>
            <a:br>
              <a:rPr lang="en-GB" sz="5900" dirty="0" smtClean="0">
                <a:solidFill>
                  <a:srgbClr val="DD9526"/>
                </a:solidFill>
                <a:ea typeface="+mj-ea"/>
                <a:cs typeface="+mj-cs"/>
              </a:rPr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052736"/>
            <a:ext cx="8229600" cy="1368152"/>
          </a:xfrm>
        </p:spPr>
        <p:txBody>
          <a:bodyPr/>
          <a:lstStyle/>
          <a:p>
            <a:r>
              <a:rPr lang="en-GB" dirty="0" smtClean="0"/>
              <a:t>Standards for registered pharmacies: Five principles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420887"/>
            <a:ext cx="8229600" cy="4021187"/>
          </a:xfrm>
        </p:spPr>
        <p:txBody>
          <a:bodyPr/>
          <a:lstStyle/>
          <a:p>
            <a:r>
              <a:rPr lang="en-GB" dirty="0" smtClean="0"/>
              <a:t>Principle 1 – looks at how risk is managed</a:t>
            </a:r>
          </a:p>
          <a:p>
            <a:r>
              <a:rPr lang="en-GB" dirty="0" smtClean="0"/>
              <a:t>Principle 2 – looks at how people / staff are managed </a:t>
            </a:r>
          </a:p>
          <a:p>
            <a:r>
              <a:rPr lang="en-GB" dirty="0" smtClean="0"/>
              <a:t>Principle 3 – looks at how the building / premises is managed</a:t>
            </a:r>
          </a:p>
          <a:p>
            <a:r>
              <a:rPr lang="en-GB" dirty="0" smtClean="0"/>
              <a:t>Principle 4 – is about how pharmacy services are delivered</a:t>
            </a:r>
          </a:p>
          <a:p>
            <a:r>
              <a:rPr lang="en-GB" dirty="0" smtClean="0"/>
              <a:t>Principle 5 – is about the equipment and facilities they have and use to deliver services</a:t>
            </a:r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40768"/>
            <a:ext cx="8229600" cy="792088"/>
          </a:xfrm>
        </p:spPr>
        <p:txBody>
          <a:bodyPr/>
          <a:lstStyle/>
          <a:p>
            <a:r>
              <a:rPr lang="en-GB" dirty="0" smtClean="0"/>
              <a:t>Meeting the standards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564903"/>
            <a:ext cx="8229600" cy="3877171"/>
          </a:xfrm>
        </p:spPr>
        <p:txBody>
          <a:bodyPr/>
          <a:lstStyle/>
          <a:p>
            <a:r>
              <a:rPr lang="en-GB" dirty="0" smtClean="0"/>
              <a:t>Pharmacies should meet the standards every day – not just when an inspector calls</a:t>
            </a:r>
          </a:p>
          <a:p>
            <a:r>
              <a:rPr lang="en-GB" dirty="0" smtClean="0"/>
              <a:t>Our inspections are just one way that we assure that pharmacies are keeping patients and the public safe </a:t>
            </a:r>
          </a:p>
          <a:p>
            <a:r>
              <a:rPr lang="en-GB" dirty="0" smtClean="0"/>
              <a:t>For instance, owners and superintendents renewing the registration of their pharmacies need to declare that they have read the standards and undertake to meet them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922337"/>
          </a:xfrm>
        </p:spPr>
        <p:txBody>
          <a:bodyPr/>
          <a:lstStyle/>
          <a:p>
            <a:r>
              <a:rPr lang="en-GB" dirty="0" smtClean="0"/>
              <a:t>How will  we know the standards</a:t>
            </a:r>
            <a:br>
              <a:rPr lang="en-GB" dirty="0" smtClean="0"/>
            </a:br>
            <a:r>
              <a:rPr lang="en-GB" dirty="0" smtClean="0"/>
              <a:t> are being met?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95288" y="1628800"/>
            <a:ext cx="8229600" cy="4813275"/>
          </a:xfrm>
        </p:spPr>
        <p:txBody>
          <a:bodyPr/>
          <a:lstStyle/>
          <a:p>
            <a:r>
              <a:rPr lang="en-GB" dirty="0" smtClean="0"/>
              <a:t>Prototype of our approach to inspecting against the standards running from 4 November </a:t>
            </a:r>
          </a:p>
          <a:p>
            <a:r>
              <a:rPr lang="en-GB" dirty="0" smtClean="0"/>
              <a:t>Testing four indicative judgements of performance – poor, satisfactory, good and excellent</a:t>
            </a:r>
          </a:p>
          <a:p>
            <a:pPr lvl="1"/>
            <a:r>
              <a:rPr lang="en-GB" sz="2400" dirty="0" smtClean="0"/>
              <a:t>Inspection outcome decision framework to aid inspectors in making consistent judgements</a:t>
            </a:r>
          </a:p>
          <a:p>
            <a:r>
              <a:rPr lang="en-GB" dirty="0"/>
              <a:t>Improvement action plans operational </a:t>
            </a:r>
            <a:endParaRPr lang="en-GB" dirty="0" smtClean="0"/>
          </a:p>
          <a:p>
            <a:r>
              <a:rPr lang="en-GB" dirty="0" smtClean="0"/>
              <a:t>Pharmacy owner and superintendent will get a report, but no public reports during prototype phase</a:t>
            </a:r>
          </a:p>
          <a:p>
            <a:r>
              <a:rPr lang="en-GB" dirty="0" smtClean="0"/>
              <a:t>Strategic relationship management has started</a:t>
            </a:r>
          </a:p>
        </p:txBody>
      </p:sp>
    </p:spTree>
    <p:extLst>
      <p:ext uri="{BB962C8B-B14F-4D97-AF65-F5344CB8AC3E}">
        <p14:creationId xmlns:p14="http://schemas.microsoft.com/office/powerpoint/2010/main" val="305670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337"/>
          </a:xfrm>
        </p:spPr>
        <p:txBody>
          <a:bodyPr/>
          <a:lstStyle/>
          <a:p>
            <a:r>
              <a:rPr lang="en-GB" dirty="0" smtClean="0"/>
              <a:t>Inspection labels and descriptions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980728"/>
            <a:ext cx="3744416" cy="5245323"/>
          </a:xfrm>
        </p:spPr>
        <p:txBody>
          <a:bodyPr/>
          <a:lstStyle/>
          <a:p>
            <a:pPr lvl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Poor pharmacy</a:t>
            </a:r>
          </a:p>
          <a:p>
            <a:pPr lvl="0"/>
            <a:r>
              <a:rPr lang="en-GB" sz="2200" dirty="0"/>
              <a:t>has failed to achieve the pharmacy standards overall. There are major concerns that require immediate improvement</a:t>
            </a:r>
            <a:r>
              <a:rPr lang="en-GB" sz="2200" dirty="0" smtClean="0"/>
              <a:t>.</a:t>
            </a:r>
          </a:p>
          <a:p>
            <a:pPr marL="0" lvl="0" indent="0">
              <a:buNone/>
            </a:pPr>
            <a:endParaRPr lang="en-GB" sz="2200" dirty="0"/>
          </a:p>
          <a:p>
            <a:pPr lvl="0">
              <a:buNone/>
            </a:pPr>
            <a:r>
              <a:rPr lang="en-GB" sz="2400" dirty="0" smtClean="0">
                <a:solidFill>
                  <a:srgbClr val="FFC000"/>
                </a:solidFill>
              </a:rPr>
              <a:t>Satisfactory pharmacy</a:t>
            </a:r>
          </a:p>
          <a:p>
            <a:pPr lvl="0"/>
            <a:r>
              <a:rPr lang="en-GB" sz="2200" dirty="0"/>
              <a:t>achieves all or the majority of standards and may require some improvement action to address minor issues.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83968" y="980728"/>
            <a:ext cx="4464496" cy="5317331"/>
          </a:xfrm>
        </p:spPr>
        <p:txBody>
          <a:bodyPr/>
          <a:lstStyle/>
          <a:p>
            <a:pPr>
              <a:buNone/>
            </a:pPr>
            <a:r>
              <a:rPr lang="en-GB" sz="2400" dirty="0" smtClean="0">
                <a:solidFill>
                  <a:srgbClr val="00B050"/>
                </a:solidFill>
              </a:rPr>
              <a:t>Good pharmacy</a:t>
            </a:r>
          </a:p>
          <a:p>
            <a:pPr lvl="0"/>
            <a:r>
              <a:rPr lang="en-GB" sz="2200" dirty="0"/>
              <a:t>achieves all standards consistently well and has systematic review arrangements that ensure continual improvement in the quality and safety of pharmacy services delivered to patients.</a:t>
            </a:r>
          </a:p>
          <a:p>
            <a:pPr lvl="0">
              <a:buNone/>
            </a:pPr>
            <a:r>
              <a:rPr lang="en-GB" sz="2400" dirty="0" smtClean="0">
                <a:solidFill>
                  <a:srgbClr val="7030A0"/>
                </a:solidFill>
              </a:rPr>
              <a:t>Excellent pharmacy </a:t>
            </a:r>
          </a:p>
          <a:p>
            <a:pPr lvl="0"/>
            <a:r>
              <a:rPr lang="en-GB" sz="2200" dirty="0"/>
              <a:t>demonstrates all the hallmarks of a good pharmacy. In addition, it is either innovative and/or provides unique services that meet the health needs of the local community and that other pharmacies might learn from. </a:t>
            </a:r>
          </a:p>
          <a:p>
            <a:pPr marL="0" lv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65026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Action Learning Cycle">
            <a:hlinkClick r:id="rId3" tooltip="&quot;Action Learning Cycle&quot;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653136"/>
            <a:ext cx="2027237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922337"/>
          </a:xfrm>
        </p:spPr>
        <p:txBody>
          <a:bodyPr/>
          <a:lstStyle/>
          <a:p>
            <a:r>
              <a:rPr lang="en-GB" altLang="en-US" sz="3200" dirty="0" smtClean="0"/>
              <a:t>Action learning testing – what we’ve done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340768"/>
            <a:ext cx="4038600" cy="5101307"/>
          </a:xfrm>
        </p:spPr>
        <p:txBody>
          <a:bodyPr/>
          <a:lstStyle/>
          <a:p>
            <a:r>
              <a:rPr lang="en-GB" altLang="en-US" sz="2400" dirty="0" smtClean="0"/>
              <a:t>On site test inspections in 3 phases</a:t>
            </a:r>
          </a:p>
          <a:p>
            <a:r>
              <a:rPr lang="en-GB" altLang="en-US" sz="2400" dirty="0" smtClean="0"/>
              <a:t>Around 150 full test inspections completed</a:t>
            </a:r>
          </a:p>
          <a:p>
            <a:r>
              <a:rPr lang="en-GB" altLang="en-US" sz="2400" dirty="0" smtClean="0"/>
              <a:t>65:35 split independents to multiples </a:t>
            </a:r>
          </a:p>
          <a:p>
            <a:pPr marL="0" indent="0">
              <a:buNone/>
            </a:pPr>
            <a:r>
              <a:rPr lang="en-GB" altLang="en-US" sz="2400" dirty="0" smtClean="0"/>
              <a:t>Snapshot of what we found</a:t>
            </a:r>
          </a:p>
          <a:p>
            <a:r>
              <a:rPr lang="en-GB" altLang="en-US" sz="2400" dirty="0"/>
              <a:t>Most inspections identified a number of relatively minor </a:t>
            </a:r>
            <a:r>
              <a:rPr lang="en-GB" altLang="en-US" sz="2400" dirty="0" smtClean="0"/>
              <a:t>issues</a:t>
            </a:r>
          </a:p>
          <a:p>
            <a:r>
              <a:rPr lang="en-GB" altLang="en-US" sz="2400" dirty="0"/>
              <a:t>More rigorous assessment - triangulation of evidence 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4008" y="1321349"/>
            <a:ext cx="4038600" cy="4525962"/>
          </a:xfrm>
        </p:spPr>
        <p:txBody>
          <a:bodyPr/>
          <a:lstStyle/>
          <a:p>
            <a:r>
              <a:rPr lang="en-GB" sz="2400" dirty="0" smtClean="0"/>
              <a:t>New </a:t>
            </a:r>
            <a:r>
              <a:rPr lang="en-GB" sz="2400" dirty="0"/>
              <a:t>potential risks identified</a:t>
            </a:r>
          </a:p>
          <a:p>
            <a:r>
              <a:rPr lang="en-GB" sz="2400" dirty="0"/>
              <a:t>Quite a low level of awareness of new premises standards in general </a:t>
            </a:r>
          </a:p>
          <a:p>
            <a:r>
              <a:rPr lang="en-GB" sz="2400" dirty="0"/>
              <a:t>Language of governance and risk management is quite challenging</a:t>
            </a:r>
          </a:p>
          <a:p>
            <a:pPr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53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en-GB" altLang="en-US" sz="3600" dirty="0" smtClean="0"/>
              <a:t>Early indicative inspection trends from testing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4391025" cy="45259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400" dirty="0" smtClean="0"/>
              <a:t>Most common standards not met from early testing: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GB" sz="2200" dirty="0" smtClean="0"/>
              <a:t>Management of medicines &amp; medical devices (4.3)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GB" sz="2200" dirty="0" smtClean="0"/>
              <a:t>Risk management identification &amp; management (1.1)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GB" sz="2200" dirty="0" smtClean="0"/>
              <a:t>Records management (1.6)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GB" sz="2200" dirty="0" smtClean="0"/>
              <a:t>Risk reviewed &amp; monitored (1.2)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GB" sz="2200" dirty="0" smtClean="0"/>
              <a:t>Pharmacy services managed &amp; delivered safely (4.2)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GB" sz="2200" dirty="0" smtClean="0"/>
              <a:t>Premises safe, clean &amp; properly maintained (3.1) </a:t>
            </a:r>
            <a:endParaRPr lang="en-GB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48263" y="1484313"/>
            <a:ext cx="3816350" cy="45259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400" dirty="0" smtClean="0"/>
              <a:t>Most common combinations of standards not met: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200" dirty="0"/>
              <a:t>1.1 &amp; 1.2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200" dirty="0"/>
              <a:t>4.2 &amp; </a:t>
            </a:r>
            <a:r>
              <a:rPr lang="en-GB" sz="2200" dirty="0" smtClean="0"/>
              <a:t>4.3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200" dirty="0" smtClean="0"/>
              <a:t>1.1, 1.2, 4.2 &amp; 4.3</a:t>
            </a:r>
            <a:endParaRPr lang="en-GB" sz="2200" dirty="0"/>
          </a:p>
          <a:p>
            <a:pPr>
              <a:buFont typeface="Arial" pitchFamily="34" charset="0"/>
              <a:buChar char="•"/>
              <a:defRPr/>
            </a:pPr>
            <a:endParaRPr lang="en-GB" sz="2200" dirty="0" smtClean="0"/>
          </a:p>
          <a:p>
            <a:pPr>
              <a:buFont typeface="Arial" pitchFamily="34" charset="0"/>
              <a:buChar char="•"/>
              <a:defRPr/>
            </a:pPr>
            <a:endParaRPr lang="en-GB" sz="2200" dirty="0"/>
          </a:p>
          <a:p>
            <a:pPr>
              <a:buFont typeface="Arial" pitchFamily="34" charset="0"/>
              <a:buChar char="•"/>
              <a:defRPr/>
            </a:pPr>
            <a:endParaRPr lang="en-GB" sz="2400" dirty="0"/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00" y="4005263"/>
            <a:ext cx="289877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8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922337"/>
          </a:xfrm>
        </p:spPr>
        <p:txBody>
          <a:bodyPr/>
          <a:lstStyle/>
          <a:p>
            <a:r>
              <a:rPr lang="en-GB" altLang="en-US" smtClean="0"/>
              <a:t>What feedback was received?</a:t>
            </a:r>
            <a:br>
              <a:rPr lang="en-GB" altLang="en-US" smtClean="0"/>
            </a:br>
            <a:r>
              <a:rPr lang="en-GB" altLang="en-US" smtClean="0"/>
              <a:t/>
            </a:r>
            <a:br>
              <a:rPr lang="en-GB" altLang="en-US" smtClean="0"/>
            </a:br>
            <a:endParaRPr lang="en-GB" altLang="en-US" smtClean="0"/>
          </a:p>
        </p:txBody>
      </p:sp>
      <p:sp>
        <p:nvSpPr>
          <p:cNvPr id="24579" name="Content Placeholder 7"/>
          <p:cNvSpPr>
            <a:spLocks noGrp="1"/>
          </p:cNvSpPr>
          <p:nvPr>
            <p:ph sz="half" idx="1"/>
          </p:nvPr>
        </p:nvSpPr>
        <p:spPr>
          <a:xfrm>
            <a:off x="4572000" y="1341438"/>
            <a:ext cx="4321175" cy="5100637"/>
          </a:xfrm>
        </p:spPr>
        <p:txBody>
          <a:bodyPr/>
          <a:lstStyle/>
          <a:p>
            <a:r>
              <a:rPr lang="en-GB" altLang="en-US" smtClean="0"/>
              <a:t>Pharmacists value the instant feedback </a:t>
            </a:r>
          </a:p>
          <a:p>
            <a:r>
              <a:rPr lang="en-GB" altLang="en-US" smtClean="0"/>
              <a:t>Positive engagement with staff team</a:t>
            </a:r>
          </a:p>
          <a:p>
            <a:r>
              <a:rPr lang="en-GB" altLang="en-US" smtClean="0"/>
              <a:t>‘Show and tell’ approach welcomed</a:t>
            </a:r>
          </a:p>
          <a:p>
            <a:r>
              <a:rPr lang="en-GB" altLang="en-US" smtClean="0"/>
              <a:t>Seen as a learning and development opportunity for all pharmacy team</a:t>
            </a:r>
          </a:p>
          <a:p>
            <a:r>
              <a:rPr lang="en-GB" altLang="en-US" smtClean="0"/>
              <a:t>Inspector on site for longer</a:t>
            </a:r>
          </a:p>
          <a:p>
            <a:endParaRPr lang="en-GB" altLang="en-US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3600450" cy="266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08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564903"/>
            <a:ext cx="8229600" cy="3877171"/>
          </a:xfrm>
        </p:spPr>
        <p:txBody>
          <a:bodyPr/>
          <a:lstStyle/>
          <a:p>
            <a:r>
              <a:rPr lang="en-US" dirty="0" smtClean="0"/>
              <a:t>We have a new resource with more information at</a:t>
            </a:r>
          </a:p>
          <a:p>
            <a:pPr>
              <a:buNone/>
            </a:pPr>
            <a:r>
              <a:rPr lang="en-GB" dirty="0" smtClean="0">
                <a:hlinkClick r:id="rId3"/>
              </a:rPr>
              <a:t>http://pharmacyregulation.org/pharmacystandardsguide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statutory role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	“To protect, promote and maintain the health, safety and wellbeing of members of the public...by ensuring that registrants, and those persons carrying on a retail pharmacy business... Adhere to such standards as the Council considers necessary...”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797304" cy="792087"/>
          </a:xfrm>
        </p:spPr>
        <p:txBody>
          <a:bodyPr/>
          <a:lstStyle/>
          <a:p>
            <a:r>
              <a:rPr lang="en-GB" dirty="0" smtClean="0"/>
              <a:t>How?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608512"/>
          </a:xfrm>
        </p:spPr>
        <p:txBody>
          <a:bodyPr/>
          <a:lstStyle/>
          <a:p>
            <a:pPr lvl="0"/>
            <a:r>
              <a:rPr lang="en-GB" sz="2400" b="1" dirty="0" smtClean="0"/>
              <a:t>Education</a:t>
            </a:r>
            <a:r>
              <a:rPr lang="en-GB" sz="2400" dirty="0" smtClean="0"/>
              <a:t>: Approving qualifications for pharmacists and pharmacy technicians and accrediting education and training providers</a:t>
            </a:r>
          </a:p>
          <a:p>
            <a:pPr lvl="0"/>
            <a:r>
              <a:rPr lang="en-GB" sz="2400" b="1" dirty="0" smtClean="0"/>
              <a:t>Registration</a:t>
            </a:r>
            <a:r>
              <a:rPr lang="en-GB" sz="2400" dirty="0" smtClean="0"/>
              <a:t>: Maintaining the register of pharmacists, pharmacy technicians and pharmacy premises</a:t>
            </a:r>
          </a:p>
          <a:p>
            <a:pPr lvl="0"/>
            <a:r>
              <a:rPr lang="en-GB" sz="2400" b="1" dirty="0" smtClean="0"/>
              <a:t>Setting standards</a:t>
            </a:r>
            <a:r>
              <a:rPr lang="en-GB" sz="2400" dirty="0" smtClean="0"/>
              <a:t>: For conduct, ethics and performance; education and training;  and continuing professional development (CPD); and standards for the safe and effective practice of pharmacy at registered pharmacies</a:t>
            </a:r>
          </a:p>
          <a:p>
            <a:pPr lvl="0"/>
            <a:r>
              <a:rPr lang="en-GB" sz="2400" b="1" dirty="0" smtClean="0"/>
              <a:t>Fitness to practise: </a:t>
            </a:r>
            <a:r>
              <a:rPr lang="en-GB" sz="2400" dirty="0" smtClean="0"/>
              <a:t>Ensuring professionals on our register are fit to practise and dealing fairly and proportionately with complaints and concerns. 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11560" y="1052513"/>
            <a:ext cx="8013328" cy="922337"/>
          </a:xfrm>
        </p:spPr>
        <p:txBody>
          <a:bodyPr/>
          <a:lstStyle/>
          <a:p>
            <a:r>
              <a:rPr lang="en-GB" dirty="0" smtClean="0"/>
              <a:t>About us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611560" y="2060848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692696"/>
            <a:ext cx="8229600" cy="1138361"/>
          </a:xfrm>
        </p:spPr>
        <p:txBody>
          <a:bodyPr/>
          <a:lstStyle/>
          <a:p>
            <a:r>
              <a:rPr lang="en-GB" dirty="0" smtClean="0"/>
              <a:t>Summing up our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84784"/>
            <a:ext cx="8229600" cy="4669978"/>
          </a:xfrm>
        </p:spPr>
        <p:txBody>
          <a:bodyPr/>
          <a:lstStyle/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800" i="1" dirty="0" smtClean="0"/>
              <a:t>	Council’s vision is for pharmacy regulation to play its part in improving quality in pharmacy practice and ultimately health and well-being in England, Scotland and Wales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864095"/>
          </a:xfrm>
        </p:spPr>
        <p:txBody>
          <a:bodyPr/>
          <a:lstStyle/>
          <a:p>
            <a:r>
              <a:rPr lang="en-GB" dirty="0" smtClean="0"/>
              <a:t>Standards for registered pharmacies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204864"/>
            <a:ext cx="2665512" cy="3784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approach to standard 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2400" dirty="0" smtClean="0"/>
          </a:p>
          <a:p>
            <a:r>
              <a:rPr lang="en-US" altLang="en-US" sz="2400" dirty="0" smtClean="0"/>
              <a:t>A focus on outcomes, not prescriptive rules: set out what safe and effective pharmacy practice looks like for patients</a:t>
            </a:r>
          </a:p>
          <a:p>
            <a:r>
              <a:rPr lang="en-US" altLang="en-US" sz="2400" dirty="0" smtClean="0"/>
              <a:t>Leaves it to pharmacy professionals - they are the experts - to decide how to deliver that safe and effective practice</a:t>
            </a:r>
          </a:p>
          <a:p>
            <a:r>
              <a:rPr lang="en-US" altLang="en-US" sz="2400" dirty="0" smtClean="0"/>
              <a:t>New accountability structure: being accountable for what they are responsible for which is why pharmacy owners and superintendents are accountable for meeting the new standards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So what do we mean by outcome ...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2400" dirty="0" smtClean="0"/>
          </a:p>
          <a:p>
            <a:r>
              <a:rPr lang="en-GB" sz="2400" dirty="0" smtClean="0"/>
              <a:t>An outcome is the ultimate result of something being in place or for an action being undertaken</a:t>
            </a:r>
          </a:p>
          <a:p>
            <a:endParaRPr lang="en-GB" sz="2400" dirty="0"/>
          </a:p>
          <a:p>
            <a:r>
              <a:rPr lang="en-GB" sz="2400" dirty="0" smtClean="0"/>
              <a:t>Example: Putting in a pedestrian crossing is an</a:t>
            </a:r>
          </a:p>
          <a:p>
            <a:pPr>
              <a:buNone/>
            </a:pPr>
            <a:r>
              <a:rPr lang="en-GB" sz="2400" dirty="0" smtClean="0"/>
              <a:t>	</a:t>
            </a:r>
            <a:r>
              <a:rPr lang="en-GB" sz="2400" b="1" dirty="0" smtClean="0"/>
              <a:t>output</a:t>
            </a:r>
          </a:p>
          <a:p>
            <a:pPr lvl="1"/>
            <a:r>
              <a:rPr lang="en-GB" sz="2000" dirty="0" smtClean="0"/>
              <a:t>People are safer crossing the road is the </a:t>
            </a:r>
            <a:r>
              <a:rPr lang="en-GB" sz="2000" b="1" dirty="0" smtClean="0">
                <a:solidFill>
                  <a:srgbClr val="FF0000"/>
                </a:solidFill>
              </a:rPr>
              <a:t>outcome</a:t>
            </a:r>
          </a:p>
          <a:p>
            <a:pPr lvl="1"/>
            <a:r>
              <a:rPr lang="en-GB" sz="2000" dirty="0" smtClean="0"/>
              <a:t>Easier for those with mobility difficulties to get about is also the </a:t>
            </a:r>
            <a:r>
              <a:rPr lang="en-GB" sz="2000" b="1" dirty="0" smtClean="0">
                <a:solidFill>
                  <a:srgbClr val="FF0000"/>
                </a:solidFill>
              </a:rPr>
              <a:t>outcome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492896"/>
            <a:ext cx="3574489" cy="268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4622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941320" cy="792088"/>
          </a:xfrm>
        </p:spPr>
        <p:txBody>
          <a:bodyPr/>
          <a:lstStyle/>
          <a:p>
            <a:r>
              <a:rPr lang="en-GB" dirty="0" smtClean="0"/>
              <a:t>What does this mean in pharmacy?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852935"/>
            <a:ext cx="8229600" cy="3589139"/>
          </a:xfrm>
        </p:spPr>
        <p:txBody>
          <a:bodyPr/>
          <a:lstStyle/>
          <a:p>
            <a:r>
              <a:rPr lang="en-GB" dirty="0" smtClean="0"/>
              <a:t>In practice, this means pharmacies should have as their top priority, patients and keeping them safe, and should be able to show how they do that, every day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It will be up to pharmacies to provide the evidence and examples in whatever way they choose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 - pills">
  <a:themeElements>
    <a:clrScheme name="1_Custom Design - pill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 - pills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- pill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- pill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- pill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- pill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- pill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- pill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- pill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- pill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- pill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- pill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- pill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- pill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 - bottles">
  <a:themeElements>
    <a:clrScheme name="3_Custom Design - bottl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 - bott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ustom Design - bott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- bottl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- bottl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- bottl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- bottl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- bottl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- bottl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- bottl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- bottl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- bottl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- bottl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- bottl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376EB94A99BB48B705F1A5469EA37A" ma:contentTypeVersion="0" ma:contentTypeDescription="Create a new document." ma:contentTypeScope="" ma:versionID="26a0a4fecc4d866ae7ec0fb48c764a19">
  <xsd:schema xmlns:xsd="http://www.w3.org/2001/XMLSchema" xmlns:p="http://schemas.microsoft.com/office/2006/metadata/properties" targetNamespace="http://schemas.microsoft.com/office/2006/metadata/properties" ma:root="true" ma:fieldsID="ed40670a35eb426a3b3d25d5bab69a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Project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6774D44-AAA0-4314-80EF-2B66F15F3B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5957AA-FC3F-4981-96B5-B1459A1A5663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4B8BCF3-E112-496D-9CCD-4F8DCAA2C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6268</TotalTime>
  <Words>891</Words>
  <Application>Microsoft Office PowerPoint</Application>
  <PresentationFormat>On-screen Show (4:3)</PresentationFormat>
  <Paragraphs>123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Default Design</vt:lpstr>
      <vt:lpstr>1_Custom Design - pills</vt:lpstr>
      <vt:lpstr>3_Custom Design - bottles</vt:lpstr>
      <vt:lpstr>Modernising Pharmacy Regulation  An inspector calls: A new regulatory model in pharmacy</vt:lpstr>
      <vt:lpstr>Our statutory role</vt:lpstr>
      <vt:lpstr>How?</vt:lpstr>
      <vt:lpstr>About us</vt:lpstr>
      <vt:lpstr>Summing up our approach</vt:lpstr>
      <vt:lpstr>Standards for registered pharmacies</vt:lpstr>
      <vt:lpstr>Our approach to standard setting</vt:lpstr>
      <vt:lpstr>So what do we mean by outcome ... </vt:lpstr>
      <vt:lpstr>What does this mean in pharmacy?</vt:lpstr>
      <vt:lpstr>Standards for registered pharmacies: Five principles </vt:lpstr>
      <vt:lpstr>Meeting the standards</vt:lpstr>
      <vt:lpstr>How will  we know the standards  are being met?</vt:lpstr>
      <vt:lpstr>Inspection labels and descriptions</vt:lpstr>
      <vt:lpstr>Action learning testing – what we’ve done</vt:lpstr>
      <vt:lpstr>Early indicative inspection trends from testing</vt:lpstr>
      <vt:lpstr>What feedback was received?  </vt:lpstr>
      <vt:lpstr>Resources </vt:lpstr>
    </vt:vector>
  </TitlesOfParts>
  <Company>Central Office of Information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Davey</dc:creator>
  <cp:lastModifiedBy>Deborah Hylands</cp:lastModifiedBy>
  <cp:revision>621</cp:revision>
  <cp:lastPrinted>2014-02-14T10:26:31Z</cp:lastPrinted>
  <dcterms:created xsi:type="dcterms:W3CDTF">2011-04-03T22:48:36Z</dcterms:created>
  <dcterms:modified xsi:type="dcterms:W3CDTF">2014-02-14T10:43:19Z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0x010100DD376EB94A99BB48B705F1A5469EA37A</vt:lpwstr>
  </property>
</Properties>
</file>