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4" r:id="rId3"/>
    <p:sldId id="270" r:id="rId4"/>
    <p:sldId id="314" r:id="rId5"/>
    <p:sldId id="288" r:id="rId6"/>
    <p:sldId id="316" r:id="rId7"/>
    <p:sldId id="272" r:id="rId8"/>
    <p:sldId id="318" r:id="rId9"/>
    <p:sldId id="289" r:id="rId10"/>
    <p:sldId id="271" r:id="rId11"/>
    <p:sldId id="315" r:id="rId12"/>
    <p:sldId id="280" r:id="rId13"/>
    <p:sldId id="278" r:id="rId14"/>
    <p:sldId id="290" r:id="rId15"/>
    <p:sldId id="279" r:id="rId16"/>
    <p:sldId id="323" r:id="rId17"/>
    <p:sldId id="292" r:id="rId18"/>
    <p:sldId id="277" r:id="rId19"/>
    <p:sldId id="293" r:id="rId20"/>
    <p:sldId id="294" r:id="rId21"/>
    <p:sldId id="282" r:id="rId22"/>
    <p:sldId id="341" r:id="rId23"/>
    <p:sldId id="312" r:id="rId24"/>
    <p:sldId id="324" r:id="rId25"/>
    <p:sldId id="295" r:id="rId26"/>
    <p:sldId id="301" r:id="rId27"/>
    <p:sldId id="281" r:id="rId28"/>
    <p:sldId id="326" r:id="rId29"/>
    <p:sldId id="283" r:id="rId30"/>
    <p:sldId id="328" r:id="rId31"/>
    <p:sldId id="297" r:id="rId32"/>
    <p:sldId id="321" r:id="rId33"/>
    <p:sldId id="330" r:id="rId34"/>
    <p:sldId id="310" r:id="rId35"/>
    <p:sldId id="340" r:id="rId36"/>
    <p:sldId id="296" r:id="rId37"/>
    <p:sldId id="343" r:id="rId38"/>
    <p:sldId id="258" r:id="rId39"/>
    <p:sldId id="345" r:id="rId40"/>
    <p:sldId id="514" r:id="rId41"/>
    <p:sldId id="512" r:id="rId42"/>
    <p:sldId id="513" r:id="rId43"/>
    <p:sldId id="516" r:id="rId44"/>
    <p:sldId id="510" r:id="rId45"/>
    <p:sldId id="511" r:id="rId46"/>
    <p:sldId id="260" r:id="rId47"/>
    <p:sldId id="517" r:id="rId48"/>
    <p:sldId id="515" r:id="rId49"/>
    <p:sldId id="518" r:id="rId50"/>
    <p:sldId id="299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12160"/>
    <a:srgbClr val="DEA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43"/>
    <p:restoredTop sz="94663"/>
  </p:normalViewPr>
  <p:slideViewPr>
    <p:cSldViewPr snapToGrid="0" snapToObjects="1">
      <p:cViewPr varScale="1">
        <p:scale>
          <a:sx n="129" d="100"/>
          <a:sy n="129" d="100"/>
        </p:scale>
        <p:origin x="200" y="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NMS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52260</c:v>
                </c:pt>
                <c:pt idx="1">
                  <c:v>53640</c:v>
                </c:pt>
                <c:pt idx="2">
                  <c:v>62008</c:v>
                </c:pt>
                <c:pt idx="3">
                  <c:v>57383</c:v>
                </c:pt>
                <c:pt idx="4">
                  <c:v>49265</c:v>
                </c:pt>
                <c:pt idx="5">
                  <c:v>54038</c:v>
                </c:pt>
                <c:pt idx="6">
                  <c:v>95724</c:v>
                </c:pt>
                <c:pt idx="7">
                  <c:v>112533</c:v>
                </c:pt>
                <c:pt idx="8">
                  <c:v>102599</c:v>
                </c:pt>
                <c:pt idx="9">
                  <c:v>99938</c:v>
                </c:pt>
                <c:pt idx="10">
                  <c:v>115093</c:v>
                </c:pt>
                <c:pt idx="11">
                  <c:v>126348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AE-45E4-AB00-F7BDDF5DD96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90419</c:v>
                </c:pt>
                <c:pt idx="1">
                  <c:v>80838</c:v>
                </c:pt>
                <c:pt idx="2">
                  <c:v>93612</c:v>
                </c:pt>
                <c:pt idx="3">
                  <c:v>94132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E-45E4-AB00-F7BDDF5DD9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3608360"/>
        <c:axId val="823613608"/>
      </c:lineChart>
      <c:catAx>
        <c:axId val="82360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13608"/>
        <c:crosses val="autoZero"/>
        <c:auto val="1"/>
        <c:lblAlgn val="ctr"/>
        <c:lblOffset val="100"/>
        <c:noMultiLvlLbl val="0"/>
      </c:catAx>
      <c:valAx>
        <c:axId val="82361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0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Essential</a:t>
            </a:r>
            <a:r>
              <a:rPr lang="en-US" baseline="0" dirty="0"/>
              <a:t> and Advanced Service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88664</c:v>
                </c:pt>
                <c:pt idx="1">
                  <c:v>94428</c:v>
                </c:pt>
                <c:pt idx="2">
                  <c:v>107881</c:v>
                </c:pt>
                <c:pt idx="3">
                  <c:v>101154</c:v>
                </c:pt>
                <c:pt idx="4">
                  <c:v>90732</c:v>
                </c:pt>
                <c:pt idx="5">
                  <c:v>102855</c:v>
                </c:pt>
                <c:pt idx="6">
                  <c:v>154448</c:v>
                </c:pt>
                <c:pt idx="7">
                  <c:v>176880</c:v>
                </c:pt>
                <c:pt idx="8">
                  <c:v>159974</c:v>
                </c:pt>
                <c:pt idx="9">
                  <c:v>151105</c:v>
                </c:pt>
                <c:pt idx="10">
                  <c:v>180669</c:v>
                </c:pt>
                <c:pt idx="11">
                  <c:v>206900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08-4BC1-8281-4D501AFA01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155139</c:v>
                </c:pt>
                <c:pt idx="1">
                  <c:v>161092</c:v>
                </c:pt>
                <c:pt idx="2">
                  <c:v>171222</c:v>
                </c:pt>
                <c:pt idx="3">
                  <c:v>177773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08-4BC1-8281-4D501AFA01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2348736"/>
        <c:axId val="952349064"/>
      </c:lineChart>
      <c:catAx>
        <c:axId val="952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9064"/>
        <c:crosses val="autoZero"/>
        <c:auto val="1"/>
        <c:lblAlgn val="ctr"/>
        <c:lblOffset val="100"/>
        <c:noMultiLvlLbl val="0"/>
      </c:catAx>
      <c:valAx>
        <c:axId val="95234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Local Service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85632</c:v>
                </c:pt>
                <c:pt idx="1">
                  <c:v>82215</c:v>
                </c:pt>
                <c:pt idx="2">
                  <c:v>86666</c:v>
                </c:pt>
                <c:pt idx="3">
                  <c:v>84960</c:v>
                </c:pt>
                <c:pt idx="4">
                  <c:v>80638</c:v>
                </c:pt>
                <c:pt idx="5">
                  <c:v>81595</c:v>
                </c:pt>
                <c:pt idx="6">
                  <c:v>82072</c:v>
                </c:pt>
                <c:pt idx="7">
                  <c:v>80463</c:v>
                </c:pt>
                <c:pt idx="8">
                  <c:v>84925</c:v>
                </c:pt>
                <c:pt idx="9">
                  <c:v>79431</c:v>
                </c:pt>
                <c:pt idx="10">
                  <c:v>83244</c:v>
                </c:pt>
                <c:pt idx="11">
                  <c:v>80248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40-4465-9274-B373CD9A138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94278</c:v>
                </c:pt>
                <c:pt idx="1">
                  <c:v>81150</c:v>
                </c:pt>
                <c:pt idx="2">
                  <c:v>83376</c:v>
                </c:pt>
                <c:pt idx="3">
                  <c:v>78869</c:v>
                </c:pt>
                <c:pt idx="4">
                  <c:v>83424</c:v>
                </c:pt>
                <c:pt idx="5">
                  <c:v>72906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40-4465-9274-B373CD9A13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2348736"/>
        <c:axId val="952349064"/>
      </c:lineChart>
      <c:catAx>
        <c:axId val="952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9064"/>
        <c:crosses val="autoZero"/>
        <c:auto val="1"/>
        <c:lblAlgn val="ctr"/>
        <c:lblOffset val="100"/>
        <c:noMultiLvlLbl val="0"/>
      </c:catAx>
      <c:valAx>
        <c:axId val="952349064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Sheet3!$D$38:$D$42</c:f>
              <c:strCache>
                <c:ptCount val="5"/>
                <c:pt idx="0">
                  <c:v>Community pharmacy identifed </c:v>
                </c:pt>
                <c:pt idx="1">
                  <c:v>Self Referral</c:v>
                </c:pt>
                <c:pt idx="2">
                  <c:v>GP Referral</c:v>
                </c:pt>
                <c:pt idx="3">
                  <c:v>Sexual Health Clinic </c:v>
                </c:pt>
                <c:pt idx="4">
                  <c:v>Not specified </c:v>
                </c:pt>
              </c:strCache>
            </c:strRef>
          </c:cat>
          <c:val>
            <c:numRef>
              <c:f>Sheet3!$E$38:$E$42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154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5F-4758-ADAD-46BBA9080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072048"/>
        <c:axId val="530074128"/>
      </c:barChart>
      <c:catAx>
        <c:axId val="5300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74128"/>
        <c:crosses val="autoZero"/>
        <c:auto val="1"/>
        <c:lblAlgn val="ctr"/>
        <c:lblOffset val="100"/>
        <c:noMultiLvlLbl val="0"/>
      </c:catAx>
      <c:valAx>
        <c:axId val="53007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7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aseline="0" dirty="0"/>
              <a:t>DMS Income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6220</c:v>
                </c:pt>
                <c:pt idx="1">
                  <c:v>5452</c:v>
                </c:pt>
                <c:pt idx="2">
                  <c:v>6183</c:v>
                </c:pt>
                <c:pt idx="3">
                  <c:v>7413</c:v>
                </c:pt>
                <c:pt idx="4">
                  <c:v>6649</c:v>
                </c:pt>
                <c:pt idx="5">
                  <c:v>7853</c:v>
                </c:pt>
                <c:pt idx="6">
                  <c:v>6673</c:v>
                </c:pt>
                <c:pt idx="7">
                  <c:v>5469</c:v>
                </c:pt>
                <c:pt idx="8">
                  <c:v>5109</c:v>
                </c:pt>
                <c:pt idx="9">
                  <c:v>7093</c:v>
                </c:pt>
                <c:pt idx="10">
                  <c:v>7944</c:v>
                </c:pt>
                <c:pt idx="11">
                  <c:v>8933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12-4D3C-8F4D-D38D54B497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7319</c:v>
                </c:pt>
                <c:pt idx="1">
                  <c:v>8572</c:v>
                </c:pt>
                <c:pt idx="2">
                  <c:v>7807</c:v>
                </c:pt>
                <c:pt idx="3">
                  <c:v>7422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12-4D3C-8F4D-D38D54B497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3608360"/>
        <c:axId val="823613608"/>
      </c:lineChart>
      <c:catAx>
        <c:axId val="82360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13608"/>
        <c:crosses val="autoZero"/>
        <c:auto val="1"/>
        <c:lblAlgn val="ctr"/>
        <c:lblOffset val="100"/>
        <c:noMultiLvlLbl val="0"/>
      </c:catAx>
      <c:valAx>
        <c:axId val="823613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0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CPCS</a:t>
            </a:r>
            <a:r>
              <a:rPr lang="en-US" baseline="0" dirty="0"/>
              <a:t> Income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30184</c:v>
                </c:pt>
                <c:pt idx="1">
                  <c:v>35336</c:v>
                </c:pt>
                <c:pt idx="2">
                  <c:v>39690</c:v>
                </c:pt>
                <c:pt idx="3">
                  <c:v>36358</c:v>
                </c:pt>
                <c:pt idx="4">
                  <c:v>34818</c:v>
                </c:pt>
                <c:pt idx="5">
                  <c:v>40964</c:v>
                </c:pt>
                <c:pt idx="6">
                  <c:v>51015</c:v>
                </c:pt>
                <c:pt idx="7">
                  <c:v>55188</c:v>
                </c:pt>
                <c:pt idx="8">
                  <c:v>48426</c:v>
                </c:pt>
                <c:pt idx="9">
                  <c:v>39214</c:v>
                </c:pt>
                <c:pt idx="10">
                  <c:v>51842</c:v>
                </c:pt>
                <c:pt idx="11">
                  <c:v>63714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1D-45AF-92A2-75E107FBBAE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48146</c:v>
                </c:pt>
                <c:pt idx="1">
                  <c:v>56952</c:v>
                </c:pt>
                <c:pt idx="2">
                  <c:v>56378</c:v>
                </c:pt>
                <c:pt idx="3">
                  <c:v>58114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1D-45AF-92A2-75E107FBBA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3608360"/>
        <c:axId val="823613608"/>
      </c:lineChart>
      <c:catAx>
        <c:axId val="82360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13608"/>
        <c:crosses val="autoZero"/>
        <c:auto val="1"/>
        <c:lblAlgn val="ctr"/>
        <c:lblOffset val="100"/>
        <c:noMultiLvlLbl val="0"/>
      </c:catAx>
      <c:valAx>
        <c:axId val="823613608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0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Hypertension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BP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</c:numCache>
            </c:num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990</c:v>
                </c:pt>
                <c:pt idx="1">
                  <c:v>3375</c:v>
                </c:pt>
                <c:pt idx="2">
                  <c:v>3525</c:v>
                </c:pt>
                <c:pt idx="3">
                  <c:v>4365</c:v>
                </c:pt>
                <c:pt idx="4">
                  <c:v>4845</c:v>
                </c:pt>
                <c:pt idx="5">
                  <c:v>6600</c:v>
                </c:pt>
                <c:pt idx="6">
                  <c:v>7320</c:v>
                </c:pt>
                <c:pt idx="7">
                  <c:v>12975</c:v>
                </c:pt>
                <c:pt idx="8">
                  <c:v>11760</c:v>
                </c:pt>
                <c:pt idx="9">
                  <c:v>15360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F1-4570-A6A0-0CCD0B6CC2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ABPM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44470</c:v>
                </c:pt>
                <c:pt idx="1">
                  <c:v>44501</c:v>
                </c:pt>
                <c:pt idx="2">
                  <c:v>44531</c:v>
                </c:pt>
                <c:pt idx="3">
                  <c:v>44562</c:v>
                </c:pt>
                <c:pt idx="4">
                  <c:v>44593</c:v>
                </c:pt>
                <c:pt idx="5">
                  <c:v>44621</c:v>
                </c:pt>
                <c:pt idx="6">
                  <c:v>44652</c:v>
                </c:pt>
                <c:pt idx="7">
                  <c:v>44682</c:v>
                </c:pt>
                <c:pt idx="8">
                  <c:v>44713</c:v>
                </c:pt>
                <c:pt idx="9">
                  <c:v>44743</c:v>
                </c:pt>
              </c:numCache>
            </c:num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45</c:v>
                </c:pt>
                <c:pt idx="1">
                  <c:v>315</c:v>
                </c:pt>
                <c:pt idx="2">
                  <c:v>315</c:v>
                </c:pt>
                <c:pt idx="3">
                  <c:v>495</c:v>
                </c:pt>
                <c:pt idx="4">
                  <c:v>945</c:v>
                </c:pt>
                <c:pt idx="5">
                  <c:v>1305</c:v>
                </c:pt>
                <c:pt idx="6">
                  <c:v>1935</c:v>
                </c:pt>
                <c:pt idx="7">
                  <c:v>1755</c:v>
                </c:pt>
                <c:pt idx="8">
                  <c:v>1664</c:v>
                </c:pt>
                <c:pt idx="9">
                  <c:v>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F1-4570-A6A0-0CCD0B6CC2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3608360"/>
        <c:axId val="823613608"/>
      </c:lineChart>
      <c:dateAx>
        <c:axId val="823608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13608"/>
        <c:crosses val="autoZero"/>
        <c:auto val="1"/>
        <c:lblOffset val="100"/>
        <c:baseTimeUnit val="months"/>
      </c:dateAx>
      <c:valAx>
        <c:axId val="823613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60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BNSSG PGD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423</c:v>
                </c:pt>
                <c:pt idx="1">
                  <c:v>410</c:v>
                </c:pt>
                <c:pt idx="2">
                  <c:v>502</c:v>
                </c:pt>
                <c:pt idx="3">
                  <c:v>524</c:v>
                </c:pt>
                <c:pt idx="4">
                  <c:v>616</c:v>
                </c:pt>
                <c:pt idx="5">
                  <c:v>688</c:v>
                </c:pt>
                <c:pt idx="6">
                  <c:v>844</c:v>
                </c:pt>
                <c:pt idx="7">
                  <c:v>1007</c:v>
                </c:pt>
                <c:pt idx="8">
                  <c:v>919</c:v>
                </c:pt>
                <c:pt idx="9">
                  <c:v>736</c:v>
                </c:pt>
                <c:pt idx="10">
                  <c:v>787</c:v>
                </c:pt>
                <c:pt idx="11">
                  <c:v>1042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CC-4D49-B9D6-3EBDC5C411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853</c:v>
                </c:pt>
                <c:pt idx="1">
                  <c:v>898</c:v>
                </c:pt>
                <c:pt idx="2">
                  <c:v>891</c:v>
                </c:pt>
                <c:pt idx="3">
                  <c:v>963</c:v>
                </c:pt>
                <c:pt idx="4">
                  <c:v>923</c:v>
                </c:pt>
                <c:pt idx="5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CC-4D49-B9D6-3EBDC5C411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07353056"/>
        <c:axId val="707356336"/>
      </c:lineChart>
      <c:catAx>
        <c:axId val="7073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356336"/>
        <c:crosses val="autoZero"/>
        <c:auto val="1"/>
        <c:lblAlgn val="ctr"/>
        <c:lblOffset val="100"/>
        <c:noMultiLvlLbl val="0"/>
      </c:catAx>
      <c:valAx>
        <c:axId val="70735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35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BSW PGD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mmm\-yy</c:formatCode>
                <c:ptCount val="10"/>
                <c:pt idx="0">
                  <c:v>44531</c:v>
                </c:pt>
                <c:pt idx="1">
                  <c:v>44562</c:v>
                </c:pt>
                <c:pt idx="2">
                  <c:v>44593</c:v>
                </c:pt>
                <c:pt idx="3">
                  <c:v>44621</c:v>
                </c:pt>
                <c:pt idx="4">
                  <c:v>44652</c:v>
                </c:pt>
                <c:pt idx="5">
                  <c:v>44682</c:v>
                </c:pt>
                <c:pt idx="6">
                  <c:v>44713</c:v>
                </c:pt>
                <c:pt idx="7">
                  <c:v>44743</c:v>
                </c:pt>
                <c:pt idx="8">
                  <c:v>44774</c:v>
                </c:pt>
                <c:pt idx="9">
                  <c:v>44805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48</c:v>
                </c:pt>
                <c:pt idx="3">
                  <c:v>75</c:v>
                </c:pt>
                <c:pt idx="4">
                  <c:v>86</c:v>
                </c:pt>
                <c:pt idx="5">
                  <c:v>113</c:v>
                </c:pt>
                <c:pt idx="6">
                  <c:v>124</c:v>
                </c:pt>
                <c:pt idx="7">
                  <c:v>123</c:v>
                </c:pt>
                <c:pt idx="8">
                  <c:v>113</c:v>
                </c:pt>
                <c:pt idx="9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FB-432D-A7A9-2C8A62D976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28403040"/>
        <c:axId val="828401072"/>
      </c:lineChart>
      <c:dateAx>
        <c:axId val="828403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401072"/>
        <c:crosses val="autoZero"/>
        <c:auto val="1"/>
        <c:lblOffset val="100"/>
        <c:baseTimeUnit val="months"/>
      </c:dateAx>
      <c:valAx>
        <c:axId val="82840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4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PGD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5574</c:v>
                </c:pt>
                <c:pt idx="1">
                  <c:v>5169</c:v>
                </c:pt>
                <c:pt idx="2">
                  <c:v>6308</c:v>
                </c:pt>
                <c:pt idx="3">
                  <c:v>6553</c:v>
                </c:pt>
                <c:pt idx="4">
                  <c:v>7254</c:v>
                </c:pt>
                <c:pt idx="5">
                  <c:v>8303</c:v>
                </c:pt>
                <c:pt idx="6">
                  <c:v>10798</c:v>
                </c:pt>
                <c:pt idx="7">
                  <c:v>12954</c:v>
                </c:pt>
                <c:pt idx="8">
                  <c:v>12171</c:v>
                </c:pt>
                <c:pt idx="9">
                  <c:v>9762</c:v>
                </c:pt>
                <c:pt idx="10">
                  <c:v>10260</c:v>
                </c:pt>
                <c:pt idx="11">
                  <c:v>13610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64-4EF1-80B3-1511A88C031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11899</c:v>
                </c:pt>
                <c:pt idx="1">
                  <c:v>12793</c:v>
                </c:pt>
                <c:pt idx="2">
                  <c:v>12960</c:v>
                </c:pt>
                <c:pt idx="3">
                  <c:v>13566</c:v>
                </c:pt>
                <c:pt idx="4">
                  <c:v>12608</c:v>
                </c:pt>
                <c:pt idx="5">
                  <c:v>12193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4-4EF1-80B3-1511A88C03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2348736"/>
        <c:axId val="952349064"/>
      </c:lineChart>
      <c:catAx>
        <c:axId val="952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9064"/>
        <c:crosses val="autoZero"/>
        <c:auto val="1"/>
        <c:lblAlgn val="ctr"/>
        <c:lblOffset val="100"/>
        <c:noMultiLvlLbl val="0"/>
      </c:catAx>
      <c:valAx>
        <c:axId val="95234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Supervised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39422</c:v>
                </c:pt>
                <c:pt idx="1">
                  <c:v>35957</c:v>
                </c:pt>
                <c:pt idx="2">
                  <c:v>39133</c:v>
                </c:pt>
                <c:pt idx="3">
                  <c:v>36725</c:v>
                </c:pt>
                <c:pt idx="4">
                  <c:v>35285</c:v>
                </c:pt>
                <c:pt idx="5">
                  <c:v>33582</c:v>
                </c:pt>
                <c:pt idx="6">
                  <c:v>31685</c:v>
                </c:pt>
                <c:pt idx="7">
                  <c:v>32338</c:v>
                </c:pt>
                <c:pt idx="8">
                  <c:v>35360</c:v>
                </c:pt>
                <c:pt idx="9">
                  <c:v>35318</c:v>
                </c:pt>
                <c:pt idx="10">
                  <c:v>35082</c:v>
                </c:pt>
                <c:pt idx="11">
                  <c:v>32556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7A-4482-A758-BC84C2222AC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38919</c:v>
                </c:pt>
                <c:pt idx="1">
                  <c:v>30020</c:v>
                </c:pt>
                <c:pt idx="2">
                  <c:v>30906</c:v>
                </c:pt>
                <c:pt idx="3">
                  <c:v>32546</c:v>
                </c:pt>
                <c:pt idx="4">
                  <c:v>29903</c:v>
                </c:pt>
                <c:pt idx="5">
                  <c:v>30427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7A-4482-A758-BC84C2222A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2348736"/>
        <c:axId val="952349064"/>
      </c:lineChart>
      <c:catAx>
        <c:axId val="952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9064"/>
        <c:crosses val="autoZero"/>
        <c:auto val="1"/>
        <c:lblAlgn val="ctr"/>
        <c:lblOffset val="100"/>
        <c:noMultiLvlLbl val="0"/>
      </c:catAx>
      <c:valAx>
        <c:axId val="952349064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Sexual Health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Sheet1!$B$2:$M$2</c:f>
              <c:numCache>
                <c:formatCode>"£"#,##0</c:formatCode>
                <c:ptCount val="12"/>
                <c:pt idx="0">
                  <c:v>8489</c:v>
                </c:pt>
                <c:pt idx="1">
                  <c:v>10157</c:v>
                </c:pt>
                <c:pt idx="2">
                  <c:v>11311</c:v>
                </c:pt>
                <c:pt idx="3">
                  <c:v>10529</c:v>
                </c:pt>
                <c:pt idx="4">
                  <c:v>8451</c:v>
                </c:pt>
                <c:pt idx="5">
                  <c:v>11214</c:v>
                </c:pt>
                <c:pt idx="6">
                  <c:v>11583</c:v>
                </c:pt>
                <c:pt idx="7">
                  <c:v>11206</c:v>
                </c:pt>
                <c:pt idx="8">
                  <c:v>10191</c:v>
                </c:pt>
                <c:pt idx="9">
                  <c:v>10321</c:v>
                </c:pt>
                <c:pt idx="10">
                  <c:v>11572</c:v>
                </c:pt>
                <c:pt idx="11">
                  <c:v>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F-44A9-8E9A-13F94107AB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  <c:pt idx="6">
                  <c:v>October</c:v>
                </c:pt>
                <c:pt idx="7">
                  <c:v>November</c:v>
                </c:pt>
                <c:pt idx="8">
                  <c:v>December</c:v>
                </c:pt>
                <c:pt idx="9">
                  <c:v>January</c:v>
                </c:pt>
                <c:pt idx="10">
                  <c:v>February</c:v>
                </c:pt>
                <c:pt idx="11">
                  <c:v>March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8952</c:v>
                </c:pt>
                <c:pt idx="1">
                  <c:v>10715</c:v>
                </c:pt>
                <c:pt idx="2">
                  <c:v>9404</c:v>
                </c:pt>
                <c:pt idx="3">
                  <c:v>7014</c:v>
                </c:pt>
                <c:pt idx="4">
                  <c:v>8128</c:v>
                </c:pt>
                <c:pt idx="5">
                  <c:v>8094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6F-44A9-8E9A-13F94107AB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52348736"/>
        <c:axId val="952349064"/>
      </c:lineChart>
      <c:catAx>
        <c:axId val="9523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9064"/>
        <c:crosses val="autoZero"/>
        <c:auto val="1"/>
        <c:lblAlgn val="ctr"/>
        <c:lblOffset val="100"/>
        <c:noMultiLvlLbl val="0"/>
      </c:catAx>
      <c:valAx>
        <c:axId val="952349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hyperlink" Target="http://www.psnc.org.uk/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hyperlink" Target="https://avon.communitypharmacy.org.uk/clinical-commissioning-groups/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hyperlink" Target="http://www.psnc.org.uk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hyperlink" Target="https://avon.communitypharmacy.org.uk/clinical-commissioning-groups/" TargetMode="Externa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know all the 16 Therapeutic groups – get ready SSRI coming next year?</a:t>
          </a:r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all team members identifying NMS during the dispensing process?</a:t>
          </a:r>
          <a:endParaRPr lang="en-US" dirty="0"/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Put consent form in the basket with the prescription to highlight NMS opportunity to Pharmacist?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At prescription handover are you engaging EVERY patient into the NMS Service?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Is there a process in place in your pharmacy to identify your daily NMS workload?</a:t>
          </a:r>
          <a:endParaRPr lang="en-US" dirty="0"/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Does your team highlight that workload to the pharmacist or Locum to ensure none get missed?</a:t>
          </a:r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Are you claiming all your completed NMS each month in your prescription claim on MYS?</a:t>
          </a:r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7"/>
      <dgm:spPr/>
    </dgm:pt>
    <dgm:pt modelId="{C52F33BB-77E8-407A-B2DE-FCCA9EBB0DE1}" type="pres">
      <dgm:prSet presAssocID="{F019F412-FA3C-488B-9746-06C6620FC42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7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7"/>
      <dgm:spPr/>
    </dgm:pt>
    <dgm:pt modelId="{37A01DD3-338F-48E1-AF91-E1685175E467}" type="pres">
      <dgm:prSet presAssocID="{611F0816-D209-4BE8-82E1-9DE6FAAFD8E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7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7" custLinFactNeighborX="-4762"/>
      <dgm:spPr/>
    </dgm:pt>
    <dgm:pt modelId="{840D3AEF-0B42-4434-9254-A61F407811F5}" type="pres">
      <dgm:prSet presAssocID="{4872EFF1-EA02-4593-93FD-BCCD5D074D3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7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7"/>
      <dgm:spPr/>
    </dgm:pt>
    <dgm:pt modelId="{DCF87C06-AD48-48D1-8597-980ECD3E7F46}" type="pres">
      <dgm:prSet presAssocID="{DE58A188-F6C8-43AA-BF13-6DB01AB774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7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7" custLinFactNeighborX="-2381" custLinFactNeighborY="-3057"/>
      <dgm:spPr/>
    </dgm:pt>
    <dgm:pt modelId="{A4D09F43-3C6F-4217-81AF-2D7F5ECC1BC1}" type="pres">
      <dgm:prSet presAssocID="{205E109B-2054-4A23-9E38-C02FC673AC5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7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7"/>
      <dgm:spPr/>
    </dgm:pt>
    <dgm:pt modelId="{9E6B27B3-4B87-429E-9890-E40393483A11}" type="pres">
      <dgm:prSet presAssocID="{4A8D49D8-08CA-47B8-9957-7045CD41CC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7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7"/>
      <dgm:spPr/>
    </dgm:pt>
    <dgm:pt modelId="{70ACD387-91FA-4556-A7E2-16D5F82C05A3}" type="pres">
      <dgm:prSet presAssocID="{93286C3D-35D6-440C-8F7D-31A4A3F7FB5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8098C-3C14-46DF-ABB7-4244B6AC655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647481-43A6-46F6-A397-13DD0F906F6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Trends in performance align with trends in CPCS</a:t>
          </a:r>
          <a:endParaRPr lang="en-US" dirty="0"/>
        </a:p>
      </dgm:t>
    </dgm:pt>
    <dgm:pt modelId="{DBE9938E-B888-43BA-AEE1-2B877E41B1A2}" type="parTrans" cxnId="{F1A6E04D-ADA6-4367-BD1C-6E37D522382F}">
      <dgm:prSet/>
      <dgm:spPr/>
      <dgm:t>
        <a:bodyPr/>
        <a:lstStyle/>
        <a:p>
          <a:endParaRPr lang="en-US"/>
        </a:p>
      </dgm:t>
    </dgm:pt>
    <dgm:pt modelId="{D7ACB760-9807-47EE-A367-22CC2991C6BC}" type="sibTrans" cxnId="{F1A6E04D-ADA6-4367-BD1C-6E37D522382F}">
      <dgm:prSet/>
      <dgm:spPr/>
      <dgm:t>
        <a:bodyPr/>
        <a:lstStyle/>
        <a:p>
          <a:endParaRPr lang="en-US"/>
        </a:p>
      </dgm:t>
    </dgm:pt>
    <dgm:pt modelId="{F4CE47AC-369F-417F-B52B-7AEC301C077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Issues – </a:t>
          </a:r>
          <a:endParaRPr lang="en-US" dirty="0"/>
        </a:p>
      </dgm:t>
    </dgm:pt>
    <dgm:pt modelId="{C7FB18F9-D7FA-437D-A1BB-1BF1CA4ECDA6}" type="parTrans" cxnId="{0749874A-D6DC-4ADD-9DCF-050A596A0DC6}">
      <dgm:prSet/>
      <dgm:spPr/>
      <dgm:t>
        <a:bodyPr/>
        <a:lstStyle/>
        <a:p>
          <a:endParaRPr lang="en-US"/>
        </a:p>
      </dgm:t>
    </dgm:pt>
    <dgm:pt modelId="{6D65147A-0906-42A0-A14B-9A741ED93546}" type="sibTrans" cxnId="{0749874A-D6DC-4ADD-9DCF-050A596A0DC6}">
      <dgm:prSet/>
      <dgm:spPr/>
      <dgm:t>
        <a:bodyPr/>
        <a:lstStyle/>
        <a:p>
          <a:endParaRPr lang="en-US"/>
        </a:p>
      </dgm:t>
    </dgm:pt>
    <dgm:pt modelId="{475BF5FB-C21F-4BEA-A70D-D0CC4504F0D1}">
      <dgm:prSet/>
      <dgm:spPr/>
      <dgm:t>
        <a:bodyPr/>
        <a:lstStyle/>
        <a:p>
          <a:r>
            <a:rPr lang="en-GB" dirty="0"/>
            <a:t>Continuity of Service delivery especially around CPCS referrals </a:t>
          </a:r>
          <a:endParaRPr lang="en-US" dirty="0"/>
        </a:p>
      </dgm:t>
    </dgm:pt>
    <dgm:pt modelId="{3F4C8432-3971-47EB-8769-D64B6A4B3D7E}" type="parTrans" cxnId="{46249CA3-09D7-44EC-8EC9-D93AD92A7BDE}">
      <dgm:prSet/>
      <dgm:spPr/>
      <dgm:t>
        <a:bodyPr/>
        <a:lstStyle/>
        <a:p>
          <a:endParaRPr lang="en-US"/>
        </a:p>
      </dgm:t>
    </dgm:pt>
    <dgm:pt modelId="{9AFD8660-8EB8-4608-B00E-A9DE88170969}" type="sibTrans" cxnId="{46249CA3-09D7-44EC-8EC9-D93AD92A7BDE}">
      <dgm:prSet/>
      <dgm:spPr/>
      <dgm:t>
        <a:bodyPr/>
        <a:lstStyle/>
        <a:p>
          <a:endParaRPr lang="en-US"/>
        </a:p>
      </dgm:t>
    </dgm:pt>
    <dgm:pt modelId="{608BE65C-0E44-43D0-9145-E9C8DCCB5F9D}">
      <dgm:prSet/>
      <dgm:spPr/>
      <dgm:t>
        <a:bodyPr/>
        <a:lstStyle/>
        <a:p>
          <a:r>
            <a:rPr lang="en-GB" dirty="0"/>
            <a:t>Non accredited pharmacists / locums</a:t>
          </a:r>
          <a:endParaRPr lang="en-US" dirty="0"/>
        </a:p>
      </dgm:t>
    </dgm:pt>
    <dgm:pt modelId="{BEF49877-E306-4A3A-9A60-4F19F842B459}" type="parTrans" cxnId="{E69AF0E6-CF30-428C-B829-FA8B7CE41998}">
      <dgm:prSet/>
      <dgm:spPr/>
      <dgm:t>
        <a:bodyPr/>
        <a:lstStyle/>
        <a:p>
          <a:endParaRPr lang="en-US"/>
        </a:p>
      </dgm:t>
    </dgm:pt>
    <dgm:pt modelId="{C717CDE2-7596-4957-8A36-39727FB3DBF0}" type="sibTrans" cxnId="{E69AF0E6-CF30-428C-B829-FA8B7CE41998}">
      <dgm:prSet/>
      <dgm:spPr/>
      <dgm:t>
        <a:bodyPr/>
        <a:lstStyle/>
        <a:p>
          <a:endParaRPr lang="en-US"/>
        </a:p>
      </dgm:t>
    </dgm:pt>
    <dgm:pt modelId="{B57A3817-399A-400C-AB84-58C9473F3D27}">
      <dgm:prSet/>
      <dgm:spPr/>
      <dgm:t>
        <a:bodyPr/>
        <a:lstStyle/>
        <a:p>
          <a:r>
            <a:rPr lang="en-GB" dirty="0"/>
            <a:t>Supporting patient if pharmacy can’t provide</a:t>
          </a:r>
          <a:endParaRPr lang="en-US" dirty="0"/>
        </a:p>
      </dgm:t>
    </dgm:pt>
    <dgm:pt modelId="{0FAF7B61-25C1-41D4-87D5-38B5C63AADA4}" type="parTrans" cxnId="{9A838BF6-AAB1-418A-9375-8DE6AB7C8671}">
      <dgm:prSet/>
      <dgm:spPr/>
      <dgm:t>
        <a:bodyPr/>
        <a:lstStyle/>
        <a:p>
          <a:endParaRPr lang="en-US"/>
        </a:p>
      </dgm:t>
    </dgm:pt>
    <dgm:pt modelId="{FA942F8A-37C1-498B-9F52-AE51083A7085}" type="sibTrans" cxnId="{9A838BF6-AAB1-418A-9375-8DE6AB7C8671}">
      <dgm:prSet/>
      <dgm:spPr/>
      <dgm:t>
        <a:bodyPr/>
        <a:lstStyle/>
        <a:p>
          <a:endParaRPr lang="en-US"/>
        </a:p>
      </dgm:t>
    </dgm:pt>
    <dgm:pt modelId="{283823B9-99D2-480E-99FF-CB544BEE495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New PGD – UTI with only one symptom / no symptoms</a:t>
          </a:r>
        </a:p>
        <a:p>
          <a:r>
            <a:rPr lang="en-GB" dirty="0"/>
            <a:t>With a urine dip test – Due to go live shortly. </a:t>
          </a:r>
        </a:p>
        <a:p>
          <a:r>
            <a:rPr lang="en-GB" dirty="0"/>
            <a:t>Training for Dip test and PharmOutcomes hosted by Virtual Outcomes</a:t>
          </a:r>
          <a:endParaRPr lang="en-US" dirty="0"/>
        </a:p>
      </dgm:t>
    </dgm:pt>
    <dgm:pt modelId="{A86861FA-1EFF-4CA1-8749-6EC8FA384869}" type="parTrans" cxnId="{CB10F9F6-F6FF-4BF1-B462-B5DD87970E15}">
      <dgm:prSet/>
      <dgm:spPr/>
      <dgm:t>
        <a:bodyPr/>
        <a:lstStyle/>
        <a:p>
          <a:endParaRPr lang="en-US"/>
        </a:p>
      </dgm:t>
    </dgm:pt>
    <dgm:pt modelId="{6129CD1C-1CA2-47D1-8536-AAB8D3942159}" type="sibTrans" cxnId="{CB10F9F6-F6FF-4BF1-B462-B5DD87970E15}">
      <dgm:prSet/>
      <dgm:spPr/>
      <dgm:t>
        <a:bodyPr/>
        <a:lstStyle/>
        <a:p>
          <a:endParaRPr lang="en-US"/>
        </a:p>
      </dgm:t>
    </dgm:pt>
    <dgm:pt modelId="{BC402F1B-1B33-4DFD-AA25-1B9DD381EAFC}" type="pres">
      <dgm:prSet presAssocID="{F128098C-3C14-46DF-ABB7-4244B6AC655C}" presName="linear" presStyleCnt="0">
        <dgm:presLayoutVars>
          <dgm:dir/>
          <dgm:animLvl val="lvl"/>
          <dgm:resizeHandles val="exact"/>
        </dgm:presLayoutVars>
      </dgm:prSet>
      <dgm:spPr/>
    </dgm:pt>
    <dgm:pt modelId="{832EC017-3C0F-4029-996B-27712B3C4E04}" type="pres">
      <dgm:prSet presAssocID="{0F647481-43A6-46F6-A397-13DD0F906F61}" presName="parentLin" presStyleCnt="0"/>
      <dgm:spPr/>
    </dgm:pt>
    <dgm:pt modelId="{B1362B82-0E6E-4579-BB25-ED178B6918D0}" type="pres">
      <dgm:prSet presAssocID="{0F647481-43A6-46F6-A397-13DD0F906F61}" presName="parentLeftMargin" presStyleLbl="node1" presStyleIdx="0" presStyleCnt="3"/>
      <dgm:spPr/>
    </dgm:pt>
    <dgm:pt modelId="{BB471DF2-7740-41A4-B450-E9CDFB92FBBE}" type="pres">
      <dgm:prSet presAssocID="{0F647481-43A6-46F6-A397-13DD0F906F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531220-A9F6-4DEE-8479-223E2A2DACD3}" type="pres">
      <dgm:prSet presAssocID="{0F647481-43A6-46F6-A397-13DD0F906F61}" presName="negativeSpace" presStyleCnt="0"/>
      <dgm:spPr/>
    </dgm:pt>
    <dgm:pt modelId="{3C0623D0-35C9-4043-92CD-F445D3D62472}" type="pres">
      <dgm:prSet presAssocID="{0F647481-43A6-46F6-A397-13DD0F906F61}" presName="childText" presStyleLbl="conFgAcc1" presStyleIdx="0" presStyleCnt="3">
        <dgm:presLayoutVars>
          <dgm:bulletEnabled val="1"/>
        </dgm:presLayoutVars>
      </dgm:prSet>
      <dgm:spPr/>
    </dgm:pt>
    <dgm:pt modelId="{C84085BB-2019-4915-981C-A9DCAB41EEC3}" type="pres">
      <dgm:prSet presAssocID="{D7ACB760-9807-47EE-A367-22CC2991C6BC}" presName="spaceBetweenRectangles" presStyleCnt="0"/>
      <dgm:spPr/>
    </dgm:pt>
    <dgm:pt modelId="{DEA93481-A0E8-4105-9588-EA805AE36771}" type="pres">
      <dgm:prSet presAssocID="{F4CE47AC-369F-417F-B52B-7AEC301C0774}" presName="parentLin" presStyleCnt="0"/>
      <dgm:spPr/>
    </dgm:pt>
    <dgm:pt modelId="{73B155B9-8F42-4C8C-A68F-FE3657B5AF0C}" type="pres">
      <dgm:prSet presAssocID="{F4CE47AC-369F-417F-B52B-7AEC301C0774}" presName="parentLeftMargin" presStyleLbl="node1" presStyleIdx="0" presStyleCnt="3"/>
      <dgm:spPr/>
    </dgm:pt>
    <dgm:pt modelId="{68084879-2DB1-4D97-BF03-6036D97C7F7C}" type="pres">
      <dgm:prSet presAssocID="{F4CE47AC-369F-417F-B52B-7AEC301C07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C64EFD0-EA9E-48E1-BC77-B24A1A56C436}" type="pres">
      <dgm:prSet presAssocID="{F4CE47AC-369F-417F-B52B-7AEC301C0774}" presName="negativeSpace" presStyleCnt="0"/>
      <dgm:spPr/>
    </dgm:pt>
    <dgm:pt modelId="{74D4145B-78F2-493D-BB91-D16DB54156C0}" type="pres">
      <dgm:prSet presAssocID="{F4CE47AC-369F-417F-B52B-7AEC301C0774}" presName="childText" presStyleLbl="conFgAcc1" presStyleIdx="1" presStyleCnt="3">
        <dgm:presLayoutVars>
          <dgm:bulletEnabled val="1"/>
        </dgm:presLayoutVars>
      </dgm:prSet>
      <dgm:spPr/>
    </dgm:pt>
    <dgm:pt modelId="{49A6F3A7-1DC2-45CA-80C7-973AA267D0A2}" type="pres">
      <dgm:prSet presAssocID="{6D65147A-0906-42A0-A14B-9A741ED93546}" presName="spaceBetweenRectangles" presStyleCnt="0"/>
      <dgm:spPr/>
    </dgm:pt>
    <dgm:pt modelId="{3C42579B-34EE-4204-B32F-498C15CB8D11}" type="pres">
      <dgm:prSet presAssocID="{283823B9-99D2-480E-99FF-CB544BEE4958}" presName="parentLin" presStyleCnt="0"/>
      <dgm:spPr/>
    </dgm:pt>
    <dgm:pt modelId="{79BAA5ED-B237-41CA-9E9F-2C0A0424E89B}" type="pres">
      <dgm:prSet presAssocID="{283823B9-99D2-480E-99FF-CB544BEE4958}" presName="parentLeftMargin" presStyleLbl="node1" presStyleIdx="1" presStyleCnt="3"/>
      <dgm:spPr/>
    </dgm:pt>
    <dgm:pt modelId="{F181D9DA-06B1-4210-9EF7-F9B0F17A1372}" type="pres">
      <dgm:prSet presAssocID="{283823B9-99D2-480E-99FF-CB544BEE4958}" presName="parentText" presStyleLbl="node1" presStyleIdx="2" presStyleCnt="3" custScaleY="244719">
        <dgm:presLayoutVars>
          <dgm:chMax val="0"/>
          <dgm:bulletEnabled val="1"/>
        </dgm:presLayoutVars>
      </dgm:prSet>
      <dgm:spPr/>
    </dgm:pt>
    <dgm:pt modelId="{E53C453E-ED99-45F9-A404-94E941CE2FFB}" type="pres">
      <dgm:prSet presAssocID="{283823B9-99D2-480E-99FF-CB544BEE4958}" presName="negativeSpace" presStyleCnt="0"/>
      <dgm:spPr/>
    </dgm:pt>
    <dgm:pt modelId="{72389688-F97B-4BBF-A11F-0953B9F49DD6}" type="pres">
      <dgm:prSet presAssocID="{283823B9-99D2-480E-99FF-CB544BEE49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124510-6CCD-41AE-AAAB-E5FCE2F7E9F0}" type="presOf" srcId="{F4CE47AC-369F-417F-B52B-7AEC301C0774}" destId="{73B155B9-8F42-4C8C-A68F-FE3657B5AF0C}" srcOrd="0" destOrd="0" presId="urn:microsoft.com/office/officeart/2005/8/layout/list1"/>
    <dgm:cxn modelId="{EF833F28-62EB-4CDA-BE88-97D2D3E2C060}" type="presOf" srcId="{B57A3817-399A-400C-AB84-58C9473F3D27}" destId="{74D4145B-78F2-493D-BB91-D16DB54156C0}" srcOrd="0" destOrd="2" presId="urn:microsoft.com/office/officeart/2005/8/layout/list1"/>
    <dgm:cxn modelId="{98A12239-9A7C-4D4C-9847-9F4D5E54A5ED}" type="presOf" srcId="{608BE65C-0E44-43D0-9145-E9C8DCCB5F9D}" destId="{74D4145B-78F2-493D-BB91-D16DB54156C0}" srcOrd="0" destOrd="1" presId="urn:microsoft.com/office/officeart/2005/8/layout/list1"/>
    <dgm:cxn modelId="{0749874A-D6DC-4ADD-9DCF-050A596A0DC6}" srcId="{F128098C-3C14-46DF-ABB7-4244B6AC655C}" destId="{F4CE47AC-369F-417F-B52B-7AEC301C0774}" srcOrd="1" destOrd="0" parTransId="{C7FB18F9-D7FA-437D-A1BB-1BF1CA4ECDA6}" sibTransId="{6D65147A-0906-42A0-A14B-9A741ED93546}"/>
    <dgm:cxn modelId="{F1A6E04D-ADA6-4367-BD1C-6E37D522382F}" srcId="{F128098C-3C14-46DF-ABB7-4244B6AC655C}" destId="{0F647481-43A6-46F6-A397-13DD0F906F61}" srcOrd="0" destOrd="0" parTransId="{DBE9938E-B888-43BA-AEE1-2B877E41B1A2}" sibTransId="{D7ACB760-9807-47EE-A367-22CC2991C6BC}"/>
    <dgm:cxn modelId="{A1FCC057-39F9-4384-B9AA-62DA2466E02E}" type="presOf" srcId="{0F647481-43A6-46F6-A397-13DD0F906F61}" destId="{BB471DF2-7740-41A4-B450-E9CDFB92FBBE}" srcOrd="1" destOrd="0" presId="urn:microsoft.com/office/officeart/2005/8/layout/list1"/>
    <dgm:cxn modelId="{7A15405C-A3AA-47DE-B917-A684878FD773}" type="presOf" srcId="{0F647481-43A6-46F6-A397-13DD0F906F61}" destId="{B1362B82-0E6E-4579-BB25-ED178B6918D0}" srcOrd="0" destOrd="0" presId="urn:microsoft.com/office/officeart/2005/8/layout/list1"/>
    <dgm:cxn modelId="{F222E663-55F5-4194-94C9-F1105CDD75B6}" type="presOf" srcId="{F128098C-3C14-46DF-ABB7-4244B6AC655C}" destId="{BC402F1B-1B33-4DFD-AA25-1B9DD381EAFC}" srcOrd="0" destOrd="0" presId="urn:microsoft.com/office/officeart/2005/8/layout/list1"/>
    <dgm:cxn modelId="{B49DEF70-40F7-4384-B80E-42C39E48A20D}" type="presOf" srcId="{F4CE47AC-369F-417F-B52B-7AEC301C0774}" destId="{68084879-2DB1-4D97-BF03-6036D97C7F7C}" srcOrd="1" destOrd="0" presId="urn:microsoft.com/office/officeart/2005/8/layout/list1"/>
    <dgm:cxn modelId="{7C24928B-23D5-45A5-A10D-D1B4C27E59B7}" type="presOf" srcId="{283823B9-99D2-480E-99FF-CB544BEE4958}" destId="{F181D9DA-06B1-4210-9EF7-F9B0F17A1372}" srcOrd="1" destOrd="0" presId="urn:microsoft.com/office/officeart/2005/8/layout/list1"/>
    <dgm:cxn modelId="{46249CA3-09D7-44EC-8EC9-D93AD92A7BDE}" srcId="{F4CE47AC-369F-417F-B52B-7AEC301C0774}" destId="{475BF5FB-C21F-4BEA-A70D-D0CC4504F0D1}" srcOrd="0" destOrd="0" parTransId="{3F4C8432-3971-47EB-8769-D64B6A4B3D7E}" sibTransId="{9AFD8660-8EB8-4608-B00E-A9DE88170969}"/>
    <dgm:cxn modelId="{93DC3FC0-EA6F-4F85-B50C-2CA820027D0B}" type="presOf" srcId="{283823B9-99D2-480E-99FF-CB544BEE4958}" destId="{79BAA5ED-B237-41CA-9E9F-2C0A0424E89B}" srcOrd="0" destOrd="0" presId="urn:microsoft.com/office/officeart/2005/8/layout/list1"/>
    <dgm:cxn modelId="{1E060BE4-10F6-451D-805D-3A474DB10C0A}" type="presOf" srcId="{475BF5FB-C21F-4BEA-A70D-D0CC4504F0D1}" destId="{74D4145B-78F2-493D-BB91-D16DB54156C0}" srcOrd="0" destOrd="0" presId="urn:microsoft.com/office/officeart/2005/8/layout/list1"/>
    <dgm:cxn modelId="{E69AF0E6-CF30-428C-B829-FA8B7CE41998}" srcId="{F4CE47AC-369F-417F-B52B-7AEC301C0774}" destId="{608BE65C-0E44-43D0-9145-E9C8DCCB5F9D}" srcOrd="1" destOrd="0" parTransId="{BEF49877-E306-4A3A-9A60-4F19F842B459}" sibTransId="{C717CDE2-7596-4957-8A36-39727FB3DBF0}"/>
    <dgm:cxn modelId="{9A838BF6-AAB1-418A-9375-8DE6AB7C8671}" srcId="{F4CE47AC-369F-417F-B52B-7AEC301C0774}" destId="{B57A3817-399A-400C-AB84-58C9473F3D27}" srcOrd="2" destOrd="0" parTransId="{0FAF7B61-25C1-41D4-87D5-38B5C63AADA4}" sibTransId="{FA942F8A-37C1-498B-9F52-AE51083A7085}"/>
    <dgm:cxn modelId="{CB10F9F6-F6FF-4BF1-B462-B5DD87970E15}" srcId="{F128098C-3C14-46DF-ABB7-4244B6AC655C}" destId="{283823B9-99D2-480E-99FF-CB544BEE4958}" srcOrd="2" destOrd="0" parTransId="{A86861FA-1EFF-4CA1-8749-6EC8FA384869}" sibTransId="{6129CD1C-1CA2-47D1-8536-AAB8D3942159}"/>
    <dgm:cxn modelId="{25155606-BB70-461E-85B3-8923BD2B1C1B}" type="presParOf" srcId="{BC402F1B-1B33-4DFD-AA25-1B9DD381EAFC}" destId="{832EC017-3C0F-4029-996B-27712B3C4E04}" srcOrd="0" destOrd="0" presId="urn:microsoft.com/office/officeart/2005/8/layout/list1"/>
    <dgm:cxn modelId="{B4F9A8BD-FE74-418A-AE48-FDC19EB50C02}" type="presParOf" srcId="{832EC017-3C0F-4029-996B-27712B3C4E04}" destId="{B1362B82-0E6E-4579-BB25-ED178B6918D0}" srcOrd="0" destOrd="0" presId="urn:microsoft.com/office/officeart/2005/8/layout/list1"/>
    <dgm:cxn modelId="{CDA7AF94-34E3-42C1-9F10-A4C4263CD253}" type="presParOf" srcId="{832EC017-3C0F-4029-996B-27712B3C4E04}" destId="{BB471DF2-7740-41A4-B450-E9CDFB92FBBE}" srcOrd="1" destOrd="0" presId="urn:microsoft.com/office/officeart/2005/8/layout/list1"/>
    <dgm:cxn modelId="{8C04B1F9-5ED1-4135-8335-CF3B2BADED13}" type="presParOf" srcId="{BC402F1B-1B33-4DFD-AA25-1B9DD381EAFC}" destId="{61531220-A9F6-4DEE-8479-223E2A2DACD3}" srcOrd="1" destOrd="0" presId="urn:microsoft.com/office/officeart/2005/8/layout/list1"/>
    <dgm:cxn modelId="{71E2D4E4-03A0-44D8-AE81-538CE6632C2A}" type="presParOf" srcId="{BC402F1B-1B33-4DFD-AA25-1B9DD381EAFC}" destId="{3C0623D0-35C9-4043-92CD-F445D3D62472}" srcOrd="2" destOrd="0" presId="urn:microsoft.com/office/officeart/2005/8/layout/list1"/>
    <dgm:cxn modelId="{80936289-2A6D-4E41-828E-6EEE85819ECB}" type="presParOf" srcId="{BC402F1B-1B33-4DFD-AA25-1B9DD381EAFC}" destId="{C84085BB-2019-4915-981C-A9DCAB41EEC3}" srcOrd="3" destOrd="0" presId="urn:microsoft.com/office/officeart/2005/8/layout/list1"/>
    <dgm:cxn modelId="{3802280D-F931-4182-A1C4-703518381847}" type="presParOf" srcId="{BC402F1B-1B33-4DFD-AA25-1B9DD381EAFC}" destId="{DEA93481-A0E8-4105-9588-EA805AE36771}" srcOrd="4" destOrd="0" presId="urn:microsoft.com/office/officeart/2005/8/layout/list1"/>
    <dgm:cxn modelId="{EF48F6BD-6C1D-4C38-B4DC-5FC32836A6B8}" type="presParOf" srcId="{DEA93481-A0E8-4105-9588-EA805AE36771}" destId="{73B155B9-8F42-4C8C-A68F-FE3657B5AF0C}" srcOrd="0" destOrd="0" presId="urn:microsoft.com/office/officeart/2005/8/layout/list1"/>
    <dgm:cxn modelId="{FE40CFF3-6DEE-4010-937F-848021D8CCF4}" type="presParOf" srcId="{DEA93481-A0E8-4105-9588-EA805AE36771}" destId="{68084879-2DB1-4D97-BF03-6036D97C7F7C}" srcOrd="1" destOrd="0" presId="urn:microsoft.com/office/officeart/2005/8/layout/list1"/>
    <dgm:cxn modelId="{32FA6C52-338E-4BF6-BF9C-25BB84E48420}" type="presParOf" srcId="{BC402F1B-1B33-4DFD-AA25-1B9DD381EAFC}" destId="{CC64EFD0-EA9E-48E1-BC77-B24A1A56C436}" srcOrd="5" destOrd="0" presId="urn:microsoft.com/office/officeart/2005/8/layout/list1"/>
    <dgm:cxn modelId="{6AD8E682-7A4F-495B-818B-5AD09C9C54C7}" type="presParOf" srcId="{BC402F1B-1B33-4DFD-AA25-1B9DD381EAFC}" destId="{74D4145B-78F2-493D-BB91-D16DB54156C0}" srcOrd="6" destOrd="0" presId="urn:microsoft.com/office/officeart/2005/8/layout/list1"/>
    <dgm:cxn modelId="{4389EB5F-3A41-4AED-85A2-E0992F69124B}" type="presParOf" srcId="{BC402F1B-1B33-4DFD-AA25-1B9DD381EAFC}" destId="{49A6F3A7-1DC2-45CA-80C7-973AA267D0A2}" srcOrd="7" destOrd="0" presId="urn:microsoft.com/office/officeart/2005/8/layout/list1"/>
    <dgm:cxn modelId="{A39AA7D5-95D5-41E5-91EA-C7F1F1D9F501}" type="presParOf" srcId="{BC402F1B-1B33-4DFD-AA25-1B9DD381EAFC}" destId="{3C42579B-34EE-4204-B32F-498C15CB8D11}" srcOrd="8" destOrd="0" presId="urn:microsoft.com/office/officeart/2005/8/layout/list1"/>
    <dgm:cxn modelId="{17C649F7-8C40-4004-87BE-26C1AA7F7F1C}" type="presParOf" srcId="{3C42579B-34EE-4204-B32F-498C15CB8D11}" destId="{79BAA5ED-B237-41CA-9E9F-2C0A0424E89B}" srcOrd="0" destOrd="0" presId="urn:microsoft.com/office/officeart/2005/8/layout/list1"/>
    <dgm:cxn modelId="{C7261C75-4D92-42AC-B082-9461CAAA3C49}" type="presParOf" srcId="{3C42579B-34EE-4204-B32F-498C15CB8D11}" destId="{F181D9DA-06B1-4210-9EF7-F9B0F17A1372}" srcOrd="1" destOrd="0" presId="urn:microsoft.com/office/officeart/2005/8/layout/list1"/>
    <dgm:cxn modelId="{953A46B9-49C3-4A6D-A5F1-7DF637E9562C}" type="presParOf" srcId="{BC402F1B-1B33-4DFD-AA25-1B9DD381EAFC}" destId="{E53C453E-ED99-45F9-A404-94E941CE2FFB}" srcOrd="9" destOrd="0" presId="urn:microsoft.com/office/officeart/2005/8/layout/list1"/>
    <dgm:cxn modelId="{01A761FC-D0DE-469B-B1AA-9B88DC131A49}" type="presParOf" srcId="{BC402F1B-1B33-4DFD-AA25-1B9DD381EAFC}" destId="{72389688-F97B-4BBF-A11F-0953B9F49D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37D365-15AE-44A2-8D1B-7883B2EAFCC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5120D-C17E-4D19-A25D-EA56F24E9E79}">
      <dgm:prSet/>
      <dgm:spPr/>
      <dgm:t>
        <a:bodyPr/>
        <a:lstStyle/>
        <a:p>
          <a:r>
            <a:rPr lang="en-GB" dirty="0"/>
            <a:t>The next slides gives an indication of</a:t>
          </a:r>
          <a:endParaRPr lang="en-US" dirty="0"/>
        </a:p>
      </dgm:t>
    </dgm:pt>
    <dgm:pt modelId="{ED9321E1-2CBB-4B6C-840A-DC6CB4287B0E}" type="parTrans" cxnId="{39585D8F-3F05-4FB7-8B35-D04068AEDB58}">
      <dgm:prSet/>
      <dgm:spPr/>
      <dgm:t>
        <a:bodyPr/>
        <a:lstStyle/>
        <a:p>
          <a:endParaRPr lang="en-US"/>
        </a:p>
      </dgm:t>
    </dgm:pt>
    <dgm:pt modelId="{014F08FC-8479-4D0E-B0E4-F4BC723DEDD3}" type="sibTrans" cxnId="{39585D8F-3F05-4FB7-8B35-D04068AEDB58}">
      <dgm:prSet/>
      <dgm:spPr/>
      <dgm:t>
        <a:bodyPr/>
        <a:lstStyle/>
        <a:p>
          <a:endParaRPr lang="en-US"/>
        </a:p>
      </dgm:t>
    </dgm:pt>
    <dgm:pt modelId="{61D0823C-A3B0-40C2-ABB1-9EE9EDCAA2C2}">
      <dgm:prSet/>
      <dgm:spPr/>
      <dgm:t>
        <a:bodyPr/>
        <a:lstStyle/>
        <a:p>
          <a:r>
            <a:rPr lang="en-GB" dirty="0"/>
            <a:t>Possible income if a pharmacy was the top performer in every service</a:t>
          </a:r>
          <a:endParaRPr lang="en-US" dirty="0"/>
        </a:p>
      </dgm:t>
    </dgm:pt>
    <dgm:pt modelId="{B4FC3354-F0C1-4E82-B20B-D473EB1FA3E9}" type="parTrans" cxnId="{EE583D85-BDCD-4212-B642-B3EEEE44C035}">
      <dgm:prSet/>
      <dgm:spPr/>
      <dgm:t>
        <a:bodyPr/>
        <a:lstStyle/>
        <a:p>
          <a:endParaRPr lang="en-US"/>
        </a:p>
      </dgm:t>
    </dgm:pt>
    <dgm:pt modelId="{7BA08A4B-DBB1-48C5-A2E1-924A2FA3D852}" type="sibTrans" cxnId="{EE583D85-BDCD-4212-B642-B3EEEE44C035}">
      <dgm:prSet/>
      <dgm:spPr/>
      <dgm:t>
        <a:bodyPr/>
        <a:lstStyle/>
        <a:p>
          <a:endParaRPr lang="en-US"/>
        </a:p>
      </dgm:t>
    </dgm:pt>
    <dgm:pt modelId="{6DEAAAFB-524B-4B14-BE43-ED53F8792022}">
      <dgm:prSet/>
      <dgm:spPr/>
      <dgm:t>
        <a:bodyPr/>
        <a:lstStyle/>
        <a:p>
          <a:r>
            <a:rPr lang="en-GB" dirty="0"/>
            <a:t>Possible income from the Average of the top 5 performers in every service</a:t>
          </a:r>
          <a:endParaRPr lang="en-US" dirty="0"/>
        </a:p>
      </dgm:t>
    </dgm:pt>
    <dgm:pt modelId="{BCD902F3-D9EE-479A-AE56-F9790B76CCBB}" type="parTrans" cxnId="{8382B4DC-2A55-4FC3-9FB9-0897237DA274}">
      <dgm:prSet/>
      <dgm:spPr/>
      <dgm:t>
        <a:bodyPr/>
        <a:lstStyle/>
        <a:p>
          <a:endParaRPr lang="en-US"/>
        </a:p>
      </dgm:t>
    </dgm:pt>
    <dgm:pt modelId="{719DC87D-D9FF-4161-A02D-A5FFA4E215A3}" type="sibTrans" cxnId="{8382B4DC-2A55-4FC3-9FB9-0897237DA274}">
      <dgm:prSet/>
      <dgm:spPr/>
      <dgm:t>
        <a:bodyPr/>
        <a:lstStyle/>
        <a:p>
          <a:endParaRPr lang="en-US"/>
        </a:p>
      </dgm:t>
    </dgm:pt>
    <dgm:pt modelId="{1B126A70-F672-422D-8715-7DD4C7E2C135}">
      <dgm:prSet/>
      <dgm:spPr/>
      <dgm:t>
        <a:bodyPr/>
        <a:lstStyle/>
        <a:p>
          <a:r>
            <a:rPr lang="en-GB" dirty="0"/>
            <a:t>Current average income per pharmacy in Avon</a:t>
          </a:r>
          <a:endParaRPr lang="en-US" dirty="0"/>
        </a:p>
      </dgm:t>
    </dgm:pt>
    <dgm:pt modelId="{E9EEBA02-30D5-41C2-B4C5-DD9101758FE2}" type="parTrans" cxnId="{E8BD5452-8AE2-491B-ACCB-92CB4D33909D}">
      <dgm:prSet/>
      <dgm:spPr/>
      <dgm:t>
        <a:bodyPr/>
        <a:lstStyle/>
        <a:p>
          <a:endParaRPr lang="en-US"/>
        </a:p>
      </dgm:t>
    </dgm:pt>
    <dgm:pt modelId="{13330A76-CF9E-4672-ABA8-B6FD417B1E2A}" type="sibTrans" cxnId="{E8BD5452-8AE2-491B-ACCB-92CB4D33909D}">
      <dgm:prSet/>
      <dgm:spPr/>
      <dgm:t>
        <a:bodyPr/>
        <a:lstStyle/>
        <a:p>
          <a:endParaRPr lang="en-US"/>
        </a:p>
      </dgm:t>
    </dgm:pt>
    <dgm:pt modelId="{D035870D-08DA-47C1-B0B8-233CA825D93B}">
      <dgm:prSet/>
      <dgm:spPr/>
      <dgm:t>
        <a:bodyPr/>
        <a:lstStyle/>
        <a:p>
          <a:r>
            <a:rPr lang="en-GB" dirty="0"/>
            <a:t>Figures projected from information for current contract year</a:t>
          </a:r>
          <a:endParaRPr lang="en-US" dirty="0"/>
        </a:p>
      </dgm:t>
    </dgm:pt>
    <dgm:pt modelId="{00EBF61D-E37B-404C-BC82-A6C96D8ED7D1}" type="parTrans" cxnId="{9A14C984-744C-4C92-8207-6B638169033E}">
      <dgm:prSet/>
      <dgm:spPr/>
      <dgm:t>
        <a:bodyPr/>
        <a:lstStyle/>
        <a:p>
          <a:endParaRPr lang="en-US"/>
        </a:p>
      </dgm:t>
    </dgm:pt>
    <dgm:pt modelId="{8D2F7F38-10AB-4ED9-B489-3E8BEFB0C0DD}" type="sibTrans" cxnId="{9A14C984-744C-4C92-8207-6B638169033E}">
      <dgm:prSet/>
      <dgm:spPr/>
      <dgm:t>
        <a:bodyPr/>
        <a:lstStyle/>
        <a:p>
          <a:endParaRPr lang="en-US"/>
        </a:p>
      </dgm:t>
    </dgm:pt>
    <dgm:pt modelId="{FE8F2ABA-B7A0-42A7-B170-6DE948E7E681}">
      <dgm:prSet/>
      <dgm:spPr/>
      <dgm:t>
        <a:bodyPr/>
        <a:lstStyle/>
        <a:p>
          <a:r>
            <a:rPr lang="en-US" dirty="0"/>
            <a:t>Current trends in Service income</a:t>
          </a:r>
        </a:p>
      </dgm:t>
    </dgm:pt>
    <dgm:pt modelId="{193D9FCF-7AA1-4043-BDA2-B28DCA88B941}" type="parTrans" cxnId="{E6C092A9-39AE-4AE6-A63A-A2CC865DC000}">
      <dgm:prSet/>
      <dgm:spPr/>
    </dgm:pt>
    <dgm:pt modelId="{0872009E-C86F-4657-835E-68FD8C4CC87F}" type="sibTrans" cxnId="{E6C092A9-39AE-4AE6-A63A-A2CC865DC000}">
      <dgm:prSet/>
      <dgm:spPr/>
    </dgm:pt>
    <dgm:pt modelId="{D9ED5312-8F33-4813-9F04-87ACCD7A1E07}" type="pres">
      <dgm:prSet presAssocID="{A537D365-15AE-44A2-8D1B-7883B2EAFCC8}" presName="linear" presStyleCnt="0">
        <dgm:presLayoutVars>
          <dgm:dir/>
          <dgm:animLvl val="lvl"/>
          <dgm:resizeHandles val="exact"/>
        </dgm:presLayoutVars>
      </dgm:prSet>
      <dgm:spPr/>
    </dgm:pt>
    <dgm:pt modelId="{21184F80-1BF4-405C-9BAE-AA3E815A3F60}" type="pres">
      <dgm:prSet presAssocID="{6B05120D-C17E-4D19-A25D-EA56F24E9E79}" presName="parentLin" presStyleCnt="0"/>
      <dgm:spPr/>
    </dgm:pt>
    <dgm:pt modelId="{8450529C-8494-4B72-924A-B25515E10F4A}" type="pres">
      <dgm:prSet presAssocID="{6B05120D-C17E-4D19-A25D-EA56F24E9E79}" presName="parentLeftMargin" presStyleLbl="node1" presStyleIdx="0" presStyleCnt="2"/>
      <dgm:spPr/>
    </dgm:pt>
    <dgm:pt modelId="{840805EA-C36A-470B-959E-D705FDB1D9BD}" type="pres">
      <dgm:prSet presAssocID="{6B05120D-C17E-4D19-A25D-EA56F24E9E79}" presName="parentText" presStyleLbl="node1" presStyleIdx="0" presStyleCnt="2" custScaleX="146432">
        <dgm:presLayoutVars>
          <dgm:chMax val="0"/>
          <dgm:bulletEnabled val="1"/>
        </dgm:presLayoutVars>
      </dgm:prSet>
      <dgm:spPr/>
    </dgm:pt>
    <dgm:pt modelId="{C210E777-2CF1-4BF5-A112-EA856DDB3802}" type="pres">
      <dgm:prSet presAssocID="{6B05120D-C17E-4D19-A25D-EA56F24E9E79}" presName="negativeSpace" presStyleCnt="0"/>
      <dgm:spPr/>
    </dgm:pt>
    <dgm:pt modelId="{FCCC5CA4-4C2F-45A8-B7C6-67F43CC53E1F}" type="pres">
      <dgm:prSet presAssocID="{6B05120D-C17E-4D19-A25D-EA56F24E9E79}" presName="childText" presStyleLbl="conFgAcc1" presStyleIdx="0" presStyleCnt="2">
        <dgm:presLayoutVars>
          <dgm:bulletEnabled val="1"/>
        </dgm:presLayoutVars>
      </dgm:prSet>
      <dgm:spPr/>
    </dgm:pt>
    <dgm:pt modelId="{043DA48B-237E-4E85-9EBE-806AC09662F8}" type="pres">
      <dgm:prSet presAssocID="{014F08FC-8479-4D0E-B0E4-F4BC723DEDD3}" presName="spaceBetweenRectangles" presStyleCnt="0"/>
      <dgm:spPr/>
    </dgm:pt>
    <dgm:pt modelId="{3170D3A2-6E6E-4C6E-97EA-70368417DAD6}" type="pres">
      <dgm:prSet presAssocID="{D035870D-08DA-47C1-B0B8-233CA825D93B}" presName="parentLin" presStyleCnt="0"/>
      <dgm:spPr/>
    </dgm:pt>
    <dgm:pt modelId="{BC7F6A09-065E-4FA2-9EC1-B7C5CFDA24D8}" type="pres">
      <dgm:prSet presAssocID="{D035870D-08DA-47C1-B0B8-233CA825D93B}" presName="parentLeftMargin" presStyleLbl="node1" presStyleIdx="0" presStyleCnt="2"/>
      <dgm:spPr/>
    </dgm:pt>
    <dgm:pt modelId="{7BE9D0F2-F5AE-4D6C-A7AD-1FFB82534692}" type="pres">
      <dgm:prSet presAssocID="{D035870D-08DA-47C1-B0B8-233CA825D93B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BA587C48-63BC-4435-BF7B-3CCD96636E55}" type="pres">
      <dgm:prSet presAssocID="{D035870D-08DA-47C1-B0B8-233CA825D93B}" presName="negativeSpace" presStyleCnt="0"/>
      <dgm:spPr/>
    </dgm:pt>
    <dgm:pt modelId="{A0A3CC18-9B4A-49A3-B16B-E606BA1E3F80}" type="pres">
      <dgm:prSet presAssocID="{D035870D-08DA-47C1-B0B8-233CA825D93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3AEE113-179A-4F6D-8D32-5C7BD713A091}" type="presOf" srcId="{61D0823C-A3B0-40C2-ABB1-9EE9EDCAA2C2}" destId="{FCCC5CA4-4C2F-45A8-B7C6-67F43CC53E1F}" srcOrd="0" destOrd="1" presId="urn:microsoft.com/office/officeart/2005/8/layout/list1"/>
    <dgm:cxn modelId="{BB7B311F-64CE-489F-A865-5A744CEA2E0F}" type="presOf" srcId="{6B05120D-C17E-4D19-A25D-EA56F24E9E79}" destId="{8450529C-8494-4B72-924A-B25515E10F4A}" srcOrd="0" destOrd="0" presId="urn:microsoft.com/office/officeart/2005/8/layout/list1"/>
    <dgm:cxn modelId="{6081482E-AFB0-4406-89C2-6A341E6CC7AB}" type="presOf" srcId="{1B126A70-F672-422D-8715-7DD4C7E2C135}" destId="{FCCC5CA4-4C2F-45A8-B7C6-67F43CC53E1F}" srcOrd="0" destOrd="3" presId="urn:microsoft.com/office/officeart/2005/8/layout/list1"/>
    <dgm:cxn modelId="{4E9DDB2E-E607-4630-9F7D-7B7002229E11}" type="presOf" srcId="{D035870D-08DA-47C1-B0B8-233CA825D93B}" destId="{7BE9D0F2-F5AE-4D6C-A7AD-1FFB82534692}" srcOrd="1" destOrd="0" presId="urn:microsoft.com/office/officeart/2005/8/layout/list1"/>
    <dgm:cxn modelId="{DE5DD941-DB2D-4165-A446-B01F0F83B1C1}" type="presOf" srcId="{D035870D-08DA-47C1-B0B8-233CA825D93B}" destId="{BC7F6A09-065E-4FA2-9EC1-B7C5CFDA24D8}" srcOrd="0" destOrd="0" presId="urn:microsoft.com/office/officeart/2005/8/layout/list1"/>
    <dgm:cxn modelId="{E8BD5452-8AE2-491B-ACCB-92CB4D33909D}" srcId="{6B05120D-C17E-4D19-A25D-EA56F24E9E79}" destId="{1B126A70-F672-422D-8715-7DD4C7E2C135}" srcOrd="3" destOrd="0" parTransId="{E9EEBA02-30D5-41C2-B4C5-DD9101758FE2}" sibTransId="{13330A76-CF9E-4672-ABA8-B6FD417B1E2A}"/>
    <dgm:cxn modelId="{4C3CFD56-28DD-41C7-A8C1-3BD1AAC2CD8D}" type="presOf" srcId="{6DEAAAFB-524B-4B14-BE43-ED53F8792022}" destId="{FCCC5CA4-4C2F-45A8-B7C6-67F43CC53E1F}" srcOrd="0" destOrd="2" presId="urn:microsoft.com/office/officeart/2005/8/layout/list1"/>
    <dgm:cxn modelId="{DE1A6B58-4A4C-4DDF-9CD8-B021D07EFC61}" type="presOf" srcId="{6B05120D-C17E-4D19-A25D-EA56F24E9E79}" destId="{840805EA-C36A-470B-959E-D705FDB1D9BD}" srcOrd="1" destOrd="0" presId="urn:microsoft.com/office/officeart/2005/8/layout/list1"/>
    <dgm:cxn modelId="{9A14C984-744C-4C92-8207-6B638169033E}" srcId="{A537D365-15AE-44A2-8D1B-7883B2EAFCC8}" destId="{D035870D-08DA-47C1-B0B8-233CA825D93B}" srcOrd="1" destOrd="0" parTransId="{00EBF61D-E37B-404C-BC82-A6C96D8ED7D1}" sibTransId="{8D2F7F38-10AB-4ED9-B489-3E8BEFB0C0DD}"/>
    <dgm:cxn modelId="{EE583D85-BDCD-4212-B642-B3EEEE44C035}" srcId="{6B05120D-C17E-4D19-A25D-EA56F24E9E79}" destId="{61D0823C-A3B0-40C2-ABB1-9EE9EDCAA2C2}" srcOrd="1" destOrd="0" parTransId="{B4FC3354-F0C1-4E82-B20B-D473EB1FA3E9}" sibTransId="{7BA08A4B-DBB1-48C5-A2E1-924A2FA3D852}"/>
    <dgm:cxn modelId="{39585D8F-3F05-4FB7-8B35-D04068AEDB58}" srcId="{A537D365-15AE-44A2-8D1B-7883B2EAFCC8}" destId="{6B05120D-C17E-4D19-A25D-EA56F24E9E79}" srcOrd="0" destOrd="0" parTransId="{ED9321E1-2CBB-4B6C-840A-DC6CB4287B0E}" sibTransId="{014F08FC-8479-4D0E-B0E4-F4BC723DEDD3}"/>
    <dgm:cxn modelId="{E6C092A9-39AE-4AE6-A63A-A2CC865DC000}" srcId="{6B05120D-C17E-4D19-A25D-EA56F24E9E79}" destId="{FE8F2ABA-B7A0-42A7-B170-6DE948E7E681}" srcOrd="0" destOrd="0" parTransId="{193D9FCF-7AA1-4043-BDA2-B28DCA88B941}" sibTransId="{0872009E-C86F-4657-835E-68FD8C4CC87F}"/>
    <dgm:cxn modelId="{8382B4DC-2A55-4FC3-9FB9-0897237DA274}" srcId="{6B05120D-C17E-4D19-A25D-EA56F24E9E79}" destId="{6DEAAAFB-524B-4B14-BE43-ED53F8792022}" srcOrd="2" destOrd="0" parTransId="{BCD902F3-D9EE-479A-AE56-F9790B76CCBB}" sibTransId="{719DC87D-D9FF-4161-A02D-A5FFA4E215A3}"/>
    <dgm:cxn modelId="{870DC4F9-A991-4784-A983-BAF597F31CEA}" type="presOf" srcId="{A537D365-15AE-44A2-8D1B-7883B2EAFCC8}" destId="{D9ED5312-8F33-4813-9F04-87ACCD7A1E07}" srcOrd="0" destOrd="0" presId="urn:microsoft.com/office/officeart/2005/8/layout/list1"/>
    <dgm:cxn modelId="{7FCF1CFE-A7B7-4E0D-989E-7DC4A1BBD11F}" type="presOf" srcId="{FE8F2ABA-B7A0-42A7-B170-6DE948E7E681}" destId="{FCCC5CA4-4C2F-45A8-B7C6-67F43CC53E1F}" srcOrd="0" destOrd="0" presId="urn:microsoft.com/office/officeart/2005/8/layout/list1"/>
    <dgm:cxn modelId="{7A05E18B-E0DE-4B30-9E2A-2393CCE72A1D}" type="presParOf" srcId="{D9ED5312-8F33-4813-9F04-87ACCD7A1E07}" destId="{21184F80-1BF4-405C-9BAE-AA3E815A3F60}" srcOrd="0" destOrd="0" presId="urn:microsoft.com/office/officeart/2005/8/layout/list1"/>
    <dgm:cxn modelId="{EF7B1A37-7988-48C7-82D8-96BC69AE4556}" type="presParOf" srcId="{21184F80-1BF4-405C-9BAE-AA3E815A3F60}" destId="{8450529C-8494-4B72-924A-B25515E10F4A}" srcOrd="0" destOrd="0" presId="urn:microsoft.com/office/officeart/2005/8/layout/list1"/>
    <dgm:cxn modelId="{14ABBDFF-F828-445F-8554-0896F1F941D1}" type="presParOf" srcId="{21184F80-1BF4-405C-9BAE-AA3E815A3F60}" destId="{840805EA-C36A-470B-959E-D705FDB1D9BD}" srcOrd="1" destOrd="0" presId="urn:microsoft.com/office/officeart/2005/8/layout/list1"/>
    <dgm:cxn modelId="{BAA689C1-3247-402E-88D6-57572785BD21}" type="presParOf" srcId="{D9ED5312-8F33-4813-9F04-87ACCD7A1E07}" destId="{C210E777-2CF1-4BF5-A112-EA856DDB3802}" srcOrd="1" destOrd="0" presId="urn:microsoft.com/office/officeart/2005/8/layout/list1"/>
    <dgm:cxn modelId="{D3C8AC24-B07A-4974-936F-B5E5EED0966F}" type="presParOf" srcId="{D9ED5312-8F33-4813-9F04-87ACCD7A1E07}" destId="{FCCC5CA4-4C2F-45A8-B7C6-67F43CC53E1F}" srcOrd="2" destOrd="0" presId="urn:microsoft.com/office/officeart/2005/8/layout/list1"/>
    <dgm:cxn modelId="{7DD9E436-0979-4937-B5EF-FE29F707F868}" type="presParOf" srcId="{D9ED5312-8F33-4813-9F04-87ACCD7A1E07}" destId="{043DA48B-237E-4E85-9EBE-806AC09662F8}" srcOrd="3" destOrd="0" presId="urn:microsoft.com/office/officeart/2005/8/layout/list1"/>
    <dgm:cxn modelId="{1EF063F8-42EE-4797-AA87-B7A79B3B78DF}" type="presParOf" srcId="{D9ED5312-8F33-4813-9F04-87ACCD7A1E07}" destId="{3170D3A2-6E6E-4C6E-97EA-70368417DAD6}" srcOrd="4" destOrd="0" presId="urn:microsoft.com/office/officeart/2005/8/layout/list1"/>
    <dgm:cxn modelId="{76D94898-F30C-4C1F-875D-84836A812753}" type="presParOf" srcId="{3170D3A2-6E6E-4C6E-97EA-70368417DAD6}" destId="{BC7F6A09-065E-4FA2-9EC1-B7C5CFDA24D8}" srcOrd="0" destOrd="0" presId="urn:microsoft.com/office/officeart/2005/8/layout/list1"/>
    <dgm:cxn modelId="{391CE23C-7AEF-4455-A92F-2BDA1BF1CA27}" type="presParOf" srcId="{3170D3A2-6E6E-4C6E-97EA-70368417DAD6}" destId="{7BE9D0F2-F5AE-4D6C-A7AD-1FFB82534692}" srcOrd="1" destOrd="0" presId="urn:microsoft.com/office/officeart/2005/8/layout/list1"/>
    <dgm:cxn modelId="{FEB4FC27-9A02-420B-A3ED-AC4E256133F9}" type="presParOf" srcId="{D9ED5312-8F33-4813-9F04-87ACCD7A1E07}" destId="{BA587C48-63BC-4435-BF7B-3CCD96636E55}" srcOrd="5" destOrd="0" presId="urn:microsoft.com/office/officeart/2005/8/layout/list1"/>
    <dgm:cxn modelId="{E83A73FC-2B22-4DB1-87C5-C31406FCB1BC}" type="presParOf" srcId="{D9ED5312-8F33-4813-9F04-87ACCD7A1E07}" destId="{A0A3CC18-9B4A-49A3-B16B-E606BA1E3F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580086-C715-419F-B7C0-F189E5CCDABB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BF9EB-1B4C-4E12-B73A-00943FE550F6}">
      <dgm:prSet/>
      <dgm:spPr>
        <a:solidFill>
          <a:schemeClr val="tx2"/>
        </a:solidFill>
      </dgm:spPr>
      <dgm:t>
        <a:bodyPr/>
        <a:lstStyle/>
        <a:p>
          <a:r>
            <a:rPr lang="en-GB" dirty="0"/>
            <a:t>Some months No claims made ? Missed</a:t>
          </a:r>
          <a:endParaRPr lang="en-US" dirty="0"/>
        </a:p>
      </dgm:t>
    </dgm:pt>
    <dgm:pt modelId="{A35CD495-A57E-4019-A488-6F2B65C62EDE}" type="parTrans" cxnId="{CF972D1D-DB7D-497D-B054-FC33D32A1A52}">
      <dgm:prSet/>
      <dgm:spPr/>
      <dgm:t>
        <a:bodyPr/>
        <a:lstStyle/>
        <a:p>
          <a:endParaRPr lang="en-US"/>
        </a:p>
      </dgm:t>
    </dgm:pt>
    <dgm:pt modelId="{E717F18E-AA82-454C-823D-A910F527C97D}" type="sibTrans" cxnId="{CF972D1D-DB7D-497D-B054-FC33D32A1A52}">
      <dgm:prSet/>
      <dgm:spPr/>
      <dgm:t>
        <a:bodyPr/>
        <a:lstStyle/>
        <a:p>
          <a:endParaRPr lang="en-US"/>
        </a:p>
      </dgm:t>
    </dgm:pt>
    <dgm:pt modelId="{3C721B06-4994-40D4-B47F-CB9584164CF5}">
      <dgm:prSet/>
      <dgm:spPr>
        <a:solidFill>
          <a:schemeClr val="tx2"/>
        </a:solidFill>
      </dgm:spPr>
      <dgm:t>
        <a:bodyPr/>
        <a:lstStyle/>
        <a:p>
          <a:r>
            <a:rPr lang="en-GB" dirty="0"/>
            <a:t>Claims made Late Delayed Income?</a:t>
          </a:r>
          <a:endParaRPr lang="en-US" dirty="0"/>
        </a:p>
      </dgm:t>
    </dgm:pt>
    <dgm:pt modelId="{A801B367-3918-4CE0-8A3C-C0F6D83CC70E}" type="parTrans" cxnId="{4384BE60-4A14-4EC8-90AE-CE932BBD2FEC}">
      <dgm:prSet/>
      <dgm:spPr/>
      <dgm:t>
        <a:bodyPr/>
        <a:lstStyle/>
        <a:p>
          <a:endParaRPr lang="en-US"/>
        </a:p>
      </dgm:t>
    </dgm:pt>
    <dgm:pt modelId="{2AC5FB1D-2B44-44AB-964A-DB50640E4542}" type="sibTrans" cxnId="{4384BE60-4A14-4EC8-90AE-CE932BBD2FEC}">
      <dgm:prSet/>
      <dgm:spPr/>
      <dgm:t>
        <a:bodyPr/>
        <a:lstStyle/>
        <a:p>
          <a:endParaRPr lang="en-US"/>
        </a:p>
      </dgm:t>
    </dgm:pt>
    <dgm:pt modelId="{56DCCD46-BED5-4B9F-A20E-811E087C49DB}">
      <dgm:prSet/>
      <dgm:spPr>
        <a:solidFill>
          <a:schemeClr val="tx2"/>
        </a:solidFill>
      </dgm:spPr>
      <dgm:t>
        <a:bodyPr/>
        <a:lstStyle/>
        <a:p>
          <a:r>
            <a:rPr lang="en-GB" dirty="0"/>
            <a:t>CPCS – Pharmacies not submitting Claims on MYS</a:t>
          </a:r>
          <a:endParaRPr lang="en-US" dirty="0"/>
        </a:p>
      </dgm:t>
    </dgm:pt>
    <dgm:pt modelId="{E0607E52-78C5-4887-B794-6F6BB163FFCE}" type="parTrans" cxnId="{E257E89C-3B59-4EF6-8DD4-E03894FADFFE}">
      <dgm:prSet/>
      <dgm:spPr/>
      <dgm:t>
        <a:bodyPr/>
        <a:lstStyle/>
        <a:p>
          <a:endParaRPr lang="en-US"/>
        </a:p>
      </dgm:t>
    </dgm:pt>
    <dgm:pt modelId="{5551F183-3F70-4E3B-BB51-E2781532ADCD}" type="sibTrans" cxnId="{E257E89C-3B59-4EF6-8DD4-E03894FADFFE}">
      <dgm:prSet/>
      <dgm:spPr/>
      <dgm:t>
        <a:bodyPr/>
        <a:lstStyle/>
        <a:p>
          <a:endParaRPr lang="en-US"/>
        </a:p>
      </dgm:t>
    </dgm:pt>
    <dgm:pt modelId="{5C600CCB-2809-4BCE-BBD0-89A327FEA6B3}">
      <dgm:prSet/>
      <dgm:spPr>
        <a:solidFill>
          <a:schemeClr val="tx2"/>
        </a:solidFill>
      </dgm:spPr>
      <dgm:t>
        <a:bodyPr/>
        <a:lstStyle/>
        <a:p>
          <a:r>
            <a:rPr lang="en-GB" dirty="0"/>
            <a:t>DMS – Pharmacies not transferring claims to MYS</a:t>
          </a:r>
          <a:endParaRPr lang="en-US" dirty="0"/>
        </a:p>
      </dgm:t>
    </dgm:pt>
    <dgm:pt modelId="{08CFFF05-52E7-465C-8D76-07F78F252A57}" type="parTrans" cxnId="{9F7E9D17-27D2-422C-9EAF-FC3C1C465176}">
      <dgm:prSet/>
      <dgm:spPr/>
      <dgm:t>
        <a:bodyPr/>
        <a:lstStyle/>
        <a:p>
          <a:endParaRPr lang="en-US"/>
        </a:p>
      </dgm:t>
    </dgm:pt>
    <dgm:pt modelId="{7D7FD7E9-0362-4BDB-97B6-340AA092BFA5}" type="sibTrans" cxnId="{9F7E9D17-27D2-422C-9EAF-FC3C1C465176}">
      <dgm:prSet/>
      <dgm:spPr/>
      <dgm:t>
        <a:bodyPr/>
        <a:lstStyle/>
        <a:p>
          <a:endParaRPr lang="en-US"/>
        </a:p>
      </dgm:t>
    </dgm:pt>
    <dgm:pt modelId="{5311FF50-DF29-4D2F-86B4-76D7F481F431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Pharmacies not engaged with services</a:t>
          </a:r>
        </a:p>
      </dgm:t>
    </dgm:pt>
    <dgm:pt modelId="{EB8C1F75-A328-48BA-9AB9-2BFD0CFB40EB}" type="parTrans" cxnId="{B3745372-93E7-4094-A7CB-EADE16C9643A}">
      <dgm:prSet/>
      <dgm:spPr/>
      <dgm:t>
        <a:bodyPr/>
        <a:lstStyle/>
        <a:p>
          <a:endParaRPr lang="en-GB"/>
        </a:p>
      </dgm:t>
    </dgm:pt>
    <dgm:pt modelId="{5037B93F-B792-4327-AC31-3D45A6751037}" type="sibTrans" cxnId="{B3745372-93E7-4094-A7CB-EADE16C9643A}">
      <dgm:prSet/>
      <dgm:spPr/>
      <dgm:t>
        <a:bodyPr/>
        <a:lstStyle/>
        <a:p>
          <a:endParaRPr lang="en-GB"/>
        </a:p>
      </dgm:t>
    </dgm:pt>
    <dgm:pt modelId="{69662A83-0785-4028-BE4E-F9BD26378C5B}" type="pres">
      <dgm:prSet presAssocID="{29580086-C715-419F-B7C0-F189E5CCDABB}" presName="linear" presStyleCnt="0">
        <dgm:presLayoutVars>
          <dgm:dir/>
          <dgm:animLvl val="lvl"/>
          <dgm:resizeHandles val="exact"/>
        </dgm:presLayoutVars>
      </dgm:prSet>
      <dgm:spPr/>
    </dgm:pt>
    <dgm:pt modelId="{14413CCA-6CF0-4428-92DA-52A2B61F0AD2}" type="pres">
      <dgm:prSet presAssocID="{C97BF9EB-1B4C-4E12-B73A-00943FE550F6}" presName="parentLin" presStyleCnt="0"/>
      <dgm:spPr/>
    </dgm:pt>
    <dgm:pt modelId="{D032F957-ECE8-4821-A8F2-6267D056F2D3}" type="pres">
      <dgm:prSet presAssocID="{C97BF9EB-1B4C-4E12-B73A-00943FE550F6}" presName="parentLeftMargin" presStyleLbl="node1" presStyleIdx="0" presStyleCnt="5"/>
      <dgm:spPr/>
    </dgm:pt>
    <dgm:pt modelId="{406F2170-B91C-4CB9-8D1E-38B4FFCD1B11}" type="pres">
      <dgm:prSet presAssocID="{C97BF9EB-1B4C-4E12-B73A-00943FE550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091C0A-94E7-4BF1-BB2B-002CEB0F76E7}" type="pres">
      <dgm:prSet presAssocID="{C97BF9EB-1B4C-4E12-B73A-00943FE550F6}" presName="negativeSpace" presStyleCnt="0"/>
      <dgm:spPr/>
    </dgm:pt>
    <dgm:pt modelId="{07A0FFCF-3FEB-45BB-A4F0-BA6270B4EF90}" type="pres">
      <dgm:prSet presAssocID="{C97BF9EB-1B4C-4E12-B73A-00943FE550F6}" presName="childText" presStyleLbl="conFgAcc1" presStyleIdx="0" presStyleCnt="5">
        <dgm:presLayoutVars>
          <dgm:bulletEnabled val="1"/>
        </dgm:presLayoutVars>
      </dgm:prSet>
      <dgm:spPr/>
    </dgm:pt>
    <dgm:pt modelId="{177B4E94-6AC2-45B6-A6EE-03FB433E8A1F}" type="pres">
      <dgm:prSet presAssocID="{E717F18E-AA82-454C-823D-A910F527C97D}" presName="spaceBetweenRectangles" presStyleCnt="0"/>
      <dgm:spPr/>
    </dgm:pt>
    <dgm:pt modelId="{003918F8-9E5D-4B3C-9614-28B70F67BF81}" type="pres">
      <dgm:prSet presAssocID="{3C721B06-4994-40D4-B47F-CB9584164CF5}" presName="parentLin" presStyleCnt="0"/>
      <dgm:spPr/>
    </dgm:pt>
    <dgm:pt modelId="{538AA8AE-D4BB-4F19-AB55-D3E356D250C4}" type="pres">
      <dgm:prSet presAssocID="{3C721B06-4994-40D4-B47F-CB9584164CF5}" presName="parentLeftMargin" presStyleLbl="node1" presStyleIdx="0" presStyleCnt="5"/>
      <dgm:spPr/>
    </dgm:pt>
    <dgm:pt modelId="{850C4000-7589-4627-888C-C01B22F4BF9C}" type="pres">
      <dgm:prSet presAssocID="{3C721B06-4994-40D4-B47F-CB9584164C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2E6D4B-9111-4536-8C75-A180E71852F4}" type="pres">
      <dgm:prSet presAssocID="{3C721B06-4994-40D4-B47F-CB9584164CF5}" presName="negativeSpace" presStyleCnt="0"/>
      <dgm:spPr/>
    </dgm:pt>
    <dgm:pt modelId="{2CBE2A52-A68F-4BBA-83A1-402E80729EF5}" type="pres">
      <dgm:prSet presAssocID="{3C721B06-4994-40D4-B47F-CB9584164CF5}" presName="childText" presStyleLbl="conFgAcc1" presStyleIdx="1" presStyleCnt="5">
        <dgm:presLayoutVars>
          <dgm:bulletEnabled val="1"/>
        </dgm:presLayoutVars>
      </dgm:prSet>
      <dgm:spPr/>
    </dgm:pt>
    <dgm:pt modelId="{26936B3F-F3D1-4F8D-A249-6C63CFCA811E}" type="pres">
      <dgm:prSet presAssocID="{2AC5FB1D-2B44-44AB-964A-DB50640E4542}" presName="spaceBetweenRectangles" presStyleCnt="0"/>
      <dgm:spPr/>
    </dgm:pt>
    <dgm:pt modelId="{67941732-B364-45CD-8611-DE6B37A2E7B4}" type="pres">
      <dgm:prSet presAssocID="{56DCCD46-BED5-4B9F-A20E-811E087C49DB}" presName="parentLin" presStyleCnt="0"/>
      <dgm:spPr/>
    </dgm:pt>
    <dgm:pt modelId="{339EC38A-9D99-4220-A03A-FE3123DF1366}" type="pres">
      <dgm:prSet presAssocID="{56DCCD46-BED5-4B9F-A20E-811E087C49DB}" presName="parentLeftMargin" presStyleLbl="node1" presStyleIdx="1" presStyleCnt="5"/>
      <dgm:spPr/>
    </dgm:pt>
    <dgm:pt modelId="{AAD4F94A-B101-4FEA-9D19-3C851C360164}" type="pres">
      <dgm:prSet presAssocID="{56DCCD46-BED5-4B9F-A20E-811E087C49D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C63C4D-F2BD-4BD6-BBE7-F4013A89FFE7}" type="pres">
      <dgm:prSet presAssocID="{56DCCD46-BED5-4B9F-A20E-811E087C49DB}" presName="negativeSpace" presStyleCnt="0"/>
      <dgm:spPr/>
    </dgm:pt>
    <dgm:pt modelId="{4ED1DAD6-8288-4912-81D0-67876743C96A}" type="pres">
      <dgm:prSet presAssocID="{56DCCD46-BED5-4B9F-A20E-811E087C49DB}" presName="childText" presStyleLbl="conFgAcc1" presStyleIdx="2" presStyleCnt="5">
        <dgm:presLayoutVars>
          <dgm:bulletEnabled val="1"/>
        </dgm:presLayoutVars>
      </dgm:prSet>
      <dgm:spPr/>
    </dgm:pt>
    <dgm:pt modelId="{849C718A-3613-476D-9A1F-BF3DACD94BE1}" type="pres">
      <dgm:prSet presAssocID="{5551F183-3F70-4E3B-BB51-E2781532ADCD}" presName="spaceBetweenRectangles" presStyleCnt="0"/>
      <dgm:spPr/>
    </dgm:pt>
    <dgm:pt modelId="{D599C9AD-C99C-42FF-9A06-B2A7598CF829}" type="pres">
      <dgm:prSet presAssocID="{5C600CCB-2809-4BCE-BBD0-89A327FEA6B3}" presName="parentLin" presStyleCnt="0"/>
      <dgm:spPr/>
    </dgm:pt>
    <dgm:pt modelId="{4D558AB3-F1E8-4D01-A41D-A6867B26DEC2}" type="pres">
      <dgm:prSet presAssocID="{5C600CCB-2809-4BCE-BBD0-89A327FEA6B3}" presName="parentLeftMargin" presStyleLbl="node1" presStyleIdx="2" presStyleCnt="5"/>
      <dgm:spPr/>
    </dgm:pt>
    <dgm:pt modelId="{863529BA-D460-4DCA-81AF-F3D385F3E567}" type="pres">
      <dgm:prSet presAssocID="{5C600CCB-2809-4BCE-BBD0-89A327FEA6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378D584-20F6-4B1B-8703-2E433056C19C}" type="pres">
      <dgm:prSet presAssocID="{5C600CCB-2809-4BCE-BBD0-89A327FEA6B3}" presName="negativeSpace" presStyleCnt="0"/>
      <dgm:spPr/>
    </dgm:pt>
    <dgm:pt modelId="{2F5069AA-35DA-4E59-91DA-FA6D4D561C81}" type="pres">
      <dgm:prSet presAssocID="{5C600CCB-2809-4BCE-BBD0-89A327FEA6B3}" presName="childText" presStyleLbl="conFgAcc1" presStyleIdx="3" presStyleCnt="5">
        <dgm:presLayoutVars>
          <dgm:bulletEnabled val="1"/>
        </dgm:presLayoutVars>
      </dgm:prSet>
      <dgm:spPr/>
    </dgm:pt>
    <dgm:pt modelId="{B341DC44-7E10-4D84-B2B5-ECFF7CD96865}" type="pres">
      <dgm:prSet presAssocID="{7D7FD7E9-0362-4BDB-97B6-340AA092BFA5}" presName="spaceBetweenRectangles" presStyleCnt="0"/>
      <dgm:spPr/>
    </dgm:pt>
    <dgm:pt modelId="{BC5E9460-7183-4EC8-8611-B4EC6BE7C639}" type="pres">
      <dgm:prSet presAssocID="{5311FF50-DF29-4D2F-86B4-76D7F481F431}" presName="parentLin" presStyleCnt="0"/>
      <dgm:spPr/>
    </dgm:pt>
    <dgm:pt modelId="{CAED7A0E-C97F-46CA-A5FC-A80884694552}" type="pres">
      <dgm:prSet presAssocID="{5311FF50-DF29-4D2F-86B4-76D7F481F431}" presName="parentLeftMargin" presStyleLbl="node1" presStyleIdx="3" presStyleCnt="5"/>
      <dgm:spPr/>
    </dgm:pt>
    <dgm:pt modelId="{174A87C1-1250-4F7D-860D-E32CC5189CBF}" type="pres">
      <dgm:prSet presAssocID="{5311FF50-DF29-4D2F-86B4-76D7F481F43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F11EF61-BE92-46A2-BB52-2D4D8C9BB8D9}" type="pres">
      <dgm:prSet presAssocID="{5311FF50-DF29-4D2F-86B4-76D7F481F431}" presName="negativeSpace" presStyleCnt="0"/>
      <dgm:spPr/>
    </dgm:pt>
    <dgm:pt modelId="{69693267-6B4F-4226-84CC-51789B0F0027}" type="pres">
      <dgm:prSet presAssocID="{5311FF50-DF29-4D2F-86B4-76D7F481F4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1469C08-CD8E-4238-AB03-C9C5A7093938}" type="presOf" srcId="{5311FF50-DF29-4D2F-86B4-76D7F481F431}" destId="{CAED7A0E-C97F-46CA-A5FC-A80884694552}" srcOrd="0" destOrd="0" presId="urn:microsoft.com/office/officeart/2005/8/layout/list1"/>
    <dgm:cxn modelId="{5944FA0C-EBAA-42EB-8241-D8DDA33FEA44}" type="presOf" srcId="{56DCCD46-BED5-4B9F-A20E-811E087C49DB}" destId="{AAD4F94A-B101-4FEA-9D19-3C851C360164}" srcOrd="1" destOrd="0" presId="urn:microsoft.com/office/officeart/2005/8/layout/list1"/>
    <dgm:cxn modelId="{9F7E9D17-27D2-422C-9EAF-FC3C1C465176}" srcId="{29580086-C715-419F-B7C0-F189E5CCDABB}" destId="{5C600CCB-2809-4BCE-BBD0-89A327FEA6B3}" srcOrd="3" destOrd="0" parTransId="{08CFFF05-52E7-465C-8D76-07F78F252A57}" sibTransId="{7D7FD7E9-0362-4BDB-97B6-340AA092BFA5}"/>
    <dgm:cxn modelId="{CF972D1D-DB7D-497D-B054-FC33D32A1A52}" srcId="{29580086-C715-419F-B7C0-F189E5CCDABB}" destId="{C97BF9EB-1B4C-4E12-B73A-00943FE550F6}" srcOrd="0" destOrd="0" parTransId="{A35CD495-A57E-4019-A488-6F2B65C62EDE}" sibTransId="{E717F18E-AA82-454C-823D-A910F527C97D}"/>
    <dgm:cxn modelId="{AC787323-FF60-4CA6-AE88-21AB1073871F}" type="presOf" srcId="{C97BF9EB-1B4C-4E12-B73A-00943FE550F6}" destId="{D032F957-ECE8-4821-A8F2-6267D056F2D3}" srcOrd="0" destOrd="0" presId="urn:microsoft.com/office/officeart/2005/8/layout/list1"/>
    <dgm:cxn modelId="{ABEC134C-8911-4B71-8305-9788BB3E0EE3}" type="presOf" srcId="{29580086-C715-419F-B7C0-F189E5CCDABB}" destId="{69662A83-0785-4028-BE4E-F9BD26378C5B}" srcOrd="0" destOrd="0" presId="urn:microsoft.com/office/officeart/2005/8/layout/list1"/>
    <dgm:cxn modelId="{D06B4E50-3381-4F3A-90B1-0564E5E48CF2}" type="presOf" srcId="{3C721B06-4994-40D4-B47F-CB9584164CF5}" destId="{850C4000-7589-4627-888C-C01B22F4BF9C}" srcOrd="1" destOrd="0" presId="urn:microsoft.com/office/officeart/2005/8/layout/list1"/>
    <dgm:cxn modelId="{4384BE60-4A14-4EC8-90AE-CE932BBD2FEC}" srcId="{29580086-C715-419F-B7C0-F189E5CCDABB}" destId="{3C721B06-4994-40D4-B47F-CB9584164CF5}" srcOrd="1" destOrd="0" parTransId="{A801B367-3918-4CE0-8A3C-C0F6D83CC70E}" sibTransId="{2AC5FB1D-2B44-44AB-964A-DB50640E4542}"/>
    <dgm:cxn modelId="{B3745372-93E7-4094-A7CB-EADE16C9643A}" srcId="{29580086-C715-419F-B7C0-F189E5CCDABB}" destId="{5311FF50-DF29-4D2F-86B4-76D7F481F431}" srcOrd="4" destOrd="0" parTransId="{EB8C1F75-A328-48BA-9AB9-2BFD0CFB40EB}" sibTransId="{5037B93F-B792-4327-AC31-3D45A6751037}"/>
    <dgm:cxn modelId="{2572D57B-A61D-4E61-9FA4-0ADD8C59716C}" type="presOf" srcId="{C97BF9EB-1B4C-4E12-B73A-00943FE550F6}" destId="{406F2170-B91C-4CB9-8D1E-38B4FFCD1B11}" srcOrd="1" destOrd="0" presId="urn:microsoft.com/office/officeart/2005/8/layout/list1"/>
    <dgm:cxn modelId="{52CF1F8E-A4CB-431A-ADBF-A97FCCCDE485}" type="presOf" srcId="{5C600CCB-2809-4BCE-BBD0-89A327FEA6B3}" destId="{863529BA-D460-4DCA-81AF-F3D385F3E567}" srcOrd="1" destOrd="0" presId="urn:microsoft.com/office/officeart/2005/8/layout/list1"/>
    <dgm:cxn modelId="{E257E89C-3B59-4EF6-8DD4-E03894FADFFE}" srcId="{29580086-C715-419F-B7C0-F189E5CCDABB}" destId="{56DCCD46-BED5-4B9F-A20E-811E087C49DB}" srcOrd="2" destOrd="0" parTransId="{E0607E52-78C5-4887-B794-6F6BB163FFCE}" sibTransId="{5551F183-3F70-4E3B-BB51-E2781532ADCD}"/>
    <dgm:cxn modelId="{500B28AB-B9C9-4709-8E58-8576F1DB19F9}" type="presOf" srcId="{5C600CCB-2809-4BCE-BBD0-89A327FEA6B3}" destId="{4D558AB3-F1E8-4D01-A41D-A6867B26DEC2}" srcOrd="0" destOrd="0" presId="urn:microsoft.com/office/officeart/2005/8/layout/list1"/>
    <dgm:cxn modelId="{2D786ED8-9075-405C-BE63-775EA7052B8A}" type="presOf" srcId="{3C721B06-4994-40D4-B47F-CB9584164CF5}" destId="{538AA8AE-D4BB-4F19-AB55-D3E356D250C4}" srcOrd="0" destOrd="0" presId="urn:microsoft.com/office/officeart/2005/8/layout/list1"/>
    <dgm:cxn modelId="{18F2C0E3-175F-467E-82E8-39AE416BD340}" type="presOf" srcId="{56DCCD46-BED5-4B9F-A20E-811E087C49DB}" destId="{339EC38A-9D99-4220-A03A-FE3123DF1366}" srcOrd="0" destOrd="0" presId="urn:microsoft.com/office/officeart/2005/8/layout/list1"/>
    <dgm:cxn modelId="{7DCF5AFB-E48A-43C0-97BC-AF361A2CED79}" type="presOf" srcId="{5311FF50-DF29-4D2F-86B4-76D7F481F431}" destId="{174A87C1-1250-4F7D-860D-E32CC5189CBF}" srcOrd="1" destOrd="0" presId="urn:microsoft.com/office/officeart/2005/8/layout/list1"/>
    <dgm:cxn modelId="{51F15E1D-3930-4C5D-A6D8-9E9D1D4EDFB2}" type="presParOf" srcId="{69662A83-0785-4028-BE4E-F9BD26378C5B}" destId="{14413CCA-6CF0-4428-92DA-52A2B61F0AD2}" srcOrd="0" destOrd="0" presId="urn:microsoft.com/office/officeart/2005/8/layout/list1"/>
    <dgm:cxn modelId="{593C0C0D-84E6-4704-B8E2-9EF3D5DF812E}" type="presParOf" srcId="{14413CCA-6CF0-4428-92DA-52A2B61F0AD2}" destId="{D032F957-ECE8-4821-A8F2-6267D056F2D3}" srcOrd="0" destOrd="0" presId="urn:microsoft.com/office/officeart/2005/8/layout/list1"/>
    <dgm:cxn modelId="{048C7CD3-CA91-4294-8405-E56D94731662}" type="presParOf" srcId="{14413CCA-6CF0-4428-92DA-52A2B61F0AD2}" destId="{406F2170-B91C-4CB9-8D1E-38B4FFCD1B11}" srcOrd="1" destOrd="0" presId="urn:microsoft.com/office/officeart/2005/8/layout/list1"/>
    <dgm:cxn modelId="{B8272410-D416-4025-A668-EC31E6873D84}" type="presParOf" srcId="{69662A83-0785-4028-BE4E-F9BD26378C5B}" destId="{56091C0A-94E7-4BF1-BB2B-002CEB0F76E7}" srcOrd="1" destOrd="0" presId="urn:microsoft.com/office/officeart/2005/8/layout/list1"/>
    <dgm:cxn modelId="{00C3AD90-1CC6-4160-B6BD-AA0338506589}" type="presParOf" srcId="{69662A83-0785-4028-BE4E-F9BD26378C5B}" destId="{07A0FFCF-3FEB-45BB-A4F0-BA6270B4EF90}" srcOrd="2" destOrd="0" presId="urn:microsoft.com/office/officeart/2005/8/layout/list1"/>
    <dgm:cxn modelId="{83C35DD0-658F-4161-83B1-B8F4709208D8}" type="presParOf" srcId="{69662A83-0785-4028-BE4E-F9BD26378C5B}" destId="{177B4E94-6AC2-45B6-A6EE-03FB433E8A1F}" srcOrd="3" destOrd="0" presId="urn:microsoft.com/office/officeart/2005/8/layout/list1"/>
    <dgm:cxn modelId="{41FFDC65-0C1B-4404-A475-DA91C9E469CB}" type="presParOf" srcId="{69662A83-0785-4028-BE4E-F9BD26378C5B}" destId="{003918F8-9E5D-4B3C-9614-28B70F67BF81}" srcOrd="4" destOrd="0" presId="urn:microsoft.com/office/officeart/2005/8/layout/list1"/>
    <dgm:cxn modelId="{CF521621-E46C-4504-8496-9E14A7D830FD}" type="presParOf" srcId="{003918F8-9E5D-4B3C-9614-28B70F67BF81}" destId="{538AA8AE-D4BB-4F19-AB55-D3E356D250C4}" srcOrd="0" destOrd="0" presId="urn:microsoft.com/office/officeart/2005/8/layout/list1"/>
    <dgm:cxn modelId="{D60EBB41-BB39-4E7A-AE0E-032F1C8CD4C0}" type="presParOf" srcId="{003918F8-9E5D-4B3C-9614-28B70F67BF81}" destId="{850C4000-7589-4627-888C-C01B22F4BF9C}" srcOrd="1" destOrd="0" presId="urn:microsoft.com/office/officeart/2005/8/layout/list1"/>
    <dgm:cxn modelId="{4492FA9C-B32D-48A1-92D7-63E75271D3FC}" type="presParOf" srcId="{69662A83-0785-4028-BE4E-F9BD26378C5B}" destId="{BE2E6D4B-9111-4536-8C75-A180E71852F4}" srcOrd="5" destOrd="0" presId="urn:microsoft.com/office/officeart/2005/8/layout/list1"/>
    <dgm:cxn modelId="{DAA29403-3BAC-4D89-B891-4B03A29B1D94}" type="presParOf" srcId="{69662A83-0785-4028-BE4E-F9BD26378C5B}" destId="{2CBE2A52-A68F-4BBA-83A1-402E80729EF5}" srcOrd="6" destOrd="0" presId="urn:microsoft.com/office/officeart/2005/8/layout/list1"/>
    <dgm:cxn modelId="{02ED02A9-EFD2-4155-A018-9F7C719D7AF4}" type="presParOf" srcId="{69662A83-0785-4028-BE4E-F9BD26378C5B}" destId="{26936B3F-F3D1-4F8D-A249-6C63CFCA811E}" srcOrd="7" destOrd="0" presId="urn:microsoft.com/office/officeart/2005/8/layout/list1"/>
    <dgm:cxn modelId="{99FEC176-F24B-4809-87C2-D9DB1F843AF6}" type="presParOf" srcId="{69662A83-0785-4028-BE4E-F9BD26378C5B}" destId="{67941732-B364-45CD-8611-DE6B37A2E7B4}" srcOrd="8" destOrd="0" presId="urn:microsoft.com/office/officeart/2005/8/layout/list1"/>
    <dgm:cxn modelId="{034520EE-92D0-4D14-8ACA-F0783DE57ADB}" type="presParOf" srcId="{67941732-B364-45CD-8611-DE6B37A2E7B4}" destId="{339EC38A-9D99-4220-A03A-FE3123DF1366}" srcOrd="0" destOrd="0" presId="urn:microsoft.com/office/officeart/2005/8/layout/list1"/>
    <dgm:cxn modelId="{84D4048E-1C53-45FF-A9FC-1C08C4A0774C}" type="presParOf" srcId="{67941732-B364-45CD-8611-DE6B37A2E7B4}" destId="{AAD4F94A-B101-4FEA-9D19-3C851C360164}" srcOrd="1" destOrd="0" presId="urn:microsoft.com/office/officeart/2005/8/layout/list1"/>
    <dgm:cxn modelId="{3081679D-CA8D-43DF-8F8A-C020A816DFB1}" type="presParOf" srcId="{69662A83-0785-4028-BE4E-F9BD26378C5B}" destId="{1BC63C4D-F2BD-4BD6-BBE7-F4013A89FFE7}" srcOrd="9" destOrd="0" presId="urn:microsoft.com/office/officeart/2005/8/layout/list1"/>
    <dgm:cxn modelId="{94C6D4A9-05BA-4AD6-9347-1CD062996BFB}" type="presParOf" srcId="{69662A83-0785-4028-BE4E-F9BD26378C5B}" destId="{4ED1DAD6-8288-4912-81D0-67876743C96A}" srcOrd="10" destOrd="0" presId="urn:microsoft.com/office/officeart/2005/8/layout/list1"/>
    <dgm:cxn modelId="{A0322D79-29DC-43C8-A7F7-56139ACB88FE}" type="presParOf" srcId="{69662A83-0785-4028-BE4E-F9BD26378C5B}" destId="{849C718A-3613-476D-9A1F-BF3DACD94BE1}" srcOrd="11" destOrd="0" presId="urn:microsoft.com/office/officeart/2005/8/layout/list1"/>
    <dgm:cxn modelId="{083B6610-22B2-4723-A26C-8CE15841B5FA}" type="presParOf" srcId="{69662A83-0785-4028-BE4E-F9BD26378C5B}" destId="{D599C9AD-C99C-42FF-9A06-B2A7598CF829}" srcOrd="12" destOrd="0" presId="urn:microsoft.com/office/officeart/2005/8/layout/list1"/>
    <dgm:cxn modelId="{E09BE9E6-59C2-4897-B897-C3CAA3268A30}" type="presParOf" srcId="{D599C9AD-C99C-42FF-9A06-B2A7598CF829}" destId="{4D558AB3-F1E8-4D01-A41D-A6867B26DEC2}" srcOrd="0" destOrd="0" presId="urn:microsoft.com/office/officeart/2005/8/layout/list1"/>
    <dgm:cxn modelId="{FDD18288-F2F3-4907-8597-FE484AE2DE31}" type="presParOf" srcId="{D599C9AD-C99C-42FF-9A06-B2A7598CF829}" destId="{863529BA-D460-4DCA-81AF-F3D385F3E567}" srcOrd="1" destOrd="0" presId="urn:microsoft.com/office/officeart/2005/8/layout/list1"/>
    <dgm:cxn modelId="{5D3F9FA9-434B-4631-AF8F-B5F2224604DC}" type="presParOf" srcId="{69662A83-0785-4028-BE4E-F9BD26378C5B}" destId="{4378D584-20F6-4B1B-8703-2E433056C19C}" srcOrd="13" destOrd="0" presId="urn:microsoft.com/office/officeart/2005/8/layout/list1"/>
    <dgm:cxn modelId="{8B652F26-1DDE-4A0F-B6C0-CE7AB3AA7071}" type="presParOf" srcId="{69662A83-0785-4028-BE4E-F9BD26378C5B}" destId="{2F5069AA-35DA-4E59-91DA-FA6D4D561C81}" srcOrd="14" destOrd="0" presId="urn:microsoft.com/office/officeart/2005/8/layout/list1"/>
    <dgm:cxn modelId="{91D4EBD3-A70B-49C5-831C-6205ACDDE809}" type="presParOf" srcId="{69662A83-0785-4028-BE4E-F9BD26378C5B}" destId="{B341DC44-7E10-4D84-B2B5-ECFF7CD96865}" srcOrd="15" destOrd="0" presId="urn:microsoft.com/office/officeart/2005/8/layout/list1"/>
    <dgm:cxn modelId="{A283E4AA-0500-4443-B7CC-DDDE32E481B4}" type="presParOf" srcId="{69662A83-0785-4028-BE4E-F9BD26378C5B}" destId="{BC5E9460-7183-4EC8-8611-B4EC6BE7C639}" srcOrd="16" destOrd="0" presId="urn:microsoft.com/office/officeart/2005/8/layout/list1"/>
    <dgm:cxn modelId="{FEE3BA19-7BD0-4D0E-B21C-F6534A042DE4}" type="presParOf" srcId="{BC5E9460-7183-4EC8-8611-B4EC6BE7C639}" destId="{CAED7A0E-C97F-46CA-A5FC-A80884694552}" srcOrd="0" destOrd="0" presId="urn:microsoft.com/office/officeart/2005/8/layout/list1"/>
    <dgm:cxn modelId="{39BE1C77-E0CA-4B2A-8F55-6E826899DFCF}" type="presParOf" srcId="{BC5E9460-7183-4EC8-8611-B4EC6BE7C639}" destId="{174A87C1-1250-4F7D-860D-E32CC5189CBF}" srcOrd="1" destOrd="0" presId="urn:microsoft.com/office/officeart/2005/8/layout/list1"/>
    <dgm:cxn modelId="{F1EA2976-0DD2-4AF9-A124-F6554D6972D8}" type="presParOf" srcId="{69662A83-0785-4028-BE4E-F9BD26378C5B}" destId="{EF11EF61-BE92-46A2-BB52-2D4D8C9BB8D9}" srcOrd="17" destOrd="0" presId="urn:microsoft.com/office/officeart/2005/8/layout/list1"/>
    <dgm:cxn modelId="{0B2A8882-25AD-435E-95F5-C7E64BAFFA1D}" type="presParOf" srcId="{69662A83-0785-4028-BE4E-F9BD26378C5B}" destId="{69693267-6B4F-4226-84CC-51789B0F002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413631-D623-463B-A295-77E2CE4E3CE8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FAD67-CA53-47B6-A632-ADA9FB7D05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Engage  and train all staff for each service</a:t>
          </a:r>
        </a:p>
      </dgm:t>
    </dgm:pt>
    <dgm:pt modelId="{BB470912-62C9-4882-B4D2-BFDCD83960F1}" type="parTrans" cxnId="{F1A07163-5BBB-47EC-8227-FDE7EED34472}">
      <dgm:prSet/>
      <dgm:spPr/>
      <dgm:t>
        <a:bodyPr/>
        <a:lstStyle/>
        <a:p>
          <a:endParaRPr lang="en-US"/>
        </a:p>
      </dgm:t>
    </dgm:pt>
    <dgm:pt modelId="{5A898130-2054-4296-80E0-95815AB730F0}" type="sibTrans" cxnId="{F1A07163-5BBB-47EC-8227-FDE7EED34472}">
      <dgm:prSet/>
      <dgm:spPr/>
      <dgm:t>
        <a:bodyPr/>
        <a:lstStyle/>
        <a:p>
          <a:endParaRPr lang="en-US"/>
        </a:p>
      </dgm:t>
    </dgm:pt>
    <dgm:pt modelId="{6F2F7845-7759-4885-A42B-EACC26FE67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Ensure that all Pharmacists and Locums are accredited</a:t>
          </a:r>
        </a:p>
      </dgm:t>
    </dgm:pt>
    <dgm:pt modelId="{CC2A4D34-A19E-4293-9D39-735DE21C7C71}" type="parTrans" cxnId="{E96C5BE0-E246-4C5B-8CC2-72F9C3CCE2C9}">
      <dgm:prSet/>
      <dgm:spPr/>
      <dgm:t>
        <a:bodyPr/>
        <a:lstStyle/>
        <a:p>
          <a:endParaRPr lang="en-US"/>
        </a:p>
      </dgm:t>
    </dgm:pt>
    <dgm:pt modelId="{38F28B4C-EE8C-4142-95F2-F4AA8B7C11CD}" type="sibTrans" cxnId="{E96C5BE0-E246-4C5B-8CC2-72F9C3CCE2C9}">
      <dgm:prSet/>
      <dgm:spPr/>
      <dgm:t>
        <a:bodyPr/>
        <a:lstStyle/>
        <a:p>
          <a:endParaRPr lang="en-US"/>
        </a:p>
      </dgm:t>
    </dgm:pt>
    <dgm:pt modelId="{13A4E235-C3EE-41AC-8DA2-CC651D51CE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Sign up, Offer and deliver all services</a:t>
          </a:r>
        </a:p>
      </dgm:t>
    </dgm:pt>
    <dgm:pt modelId="{6A1CE93E-C9DD-4F76-916E-2BD63DCF96DB}" type="parTrans" cxnId="{71F99762-132F-4664-9954-FCE066DD8267}">
      <dgm:prSet/>
      <dgm:spPr/>
      <dgm:t>
        <a:bodyPr/>
        <a:lstStyle/>
        <a:p>
          <a:endParaRPr lang="en-US"/>
        </a:p>
      </dgm:t>
    </dgm:pt>
    <dgm:pt modelId="{8612E4AB-9F4E-4D91-A949-A9E629BE9E98}" type="sibTrans" cxnId="{71F99762-132F-4664-9954-FCE066DD8267}">
      <dgm:prSet/>
      <dgm:spPr/>
      <dgm:t>
        <a:bodyPr/>
        <a:lstStyle/>
        <a:p>
          <a:endParaRPr lang="en-US"/>
        </a:p>
      </dgm:t>
    </dgm:pt>
    <dgm:pt modelId="{60F1596B-B860-456E-BCF8-D51AF17A0C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Print and sign all service spec’s, PGD &amp; SOP in the pharmacy</a:t>
          </a:r>
        </a:p>
      </dgm:t>
    </dgm:pt>
    <dgm:pt modelId="{78D57AEA-D738-4535-93D3-1EDA0DBEC591}" type="parTrans" cxnId="{C3529A49-E690-4098-9705-67006CEAB300}">
      <dgm:prSet/>
      <dgm:spPr/>
      <dgm:t>
        <a:bodyPr/>
        <a:lstStyle/>
        <a:p>
          <a:endParaRPr lang="en-US"/>
        </a:p>
      </dgm:t>
    </dgm:pt>
    <dgm:pt modelId="{24560127-44AD-4171-83A0-1F095A0ACD08}" type="sibTrans" cxnId="{C3529A49-E690-4098-9705-67006CEAB300}">
      <dgm:prSet/>
      <dgm:spPr/>
      <dgm:t>
        <a:bodyPr/>
        <a:lstStyle/>
        <a:p>
          <a:endParaRPr lang="en-US"/>
        </a:p>
      </dgm:t>
    </dgm:pt>
    <dgm:pt modelId="{E8B8195F-3125-4FA1-B003-D3737F4059E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Record all service Outcomes as soon as possible </a:t>
          </a:r>
        </a:p>
      </dgm:t>
    </dgm:pt>
    <dgm:pt modelId="{99646F61-7284-4B39-A941-1EDA1DD0C999}" type="parTrans" cxnId="{A8F5DE32-FBAF-4D73-8540-52D40D014432}">
      <dgm:prSet/>
      <dgm:spPr/>
      <dgm:t>
        <a:bodyPr/>
        <a:lstStyle/>
        <a:p>
          <a:endParaRPr lang="en-US"/>
        </a:p>
      </dgm:t>
    </dgm:pt>
    <dgm:pt modelId="{212068DE-C5F7-4FF2-B611-C8A27790BE21}" type="sibTrans" cxnId="{A8F5DE32-FBAF-4D73-8540-52D40D014432}">
      <dgm:prSet/>
      <dgm:spPr/>
      <dgm:t>
        <a:bodyPr/>
        <a:lstStyle/>
        <a:p>
          <a:endParaRPr lang="en-US"/>
        </a:p>
      </dgm:t>
    </dgm:pt>
    <dgm:pt modelId="{64520125-0AFD-4DD5-B41A-58778FB55B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Claim all services monthly ideally by 5</a:t>
          </a:r>
          <a:r>
            <a:rPr lang="en-US" baseline="30000" dirty="0"/>
            <a:t>th</a:t>
          </a:r>
          <a:r>
            <a:rPr lang="en-US" dirty="0"/>
            <a:t> Month</a:t>
          </a:r>
        </a:p>
      </dgm:t>
    </dgm:pt>
    <dgm:pt modelId="{B7D0B645-7895-4F18-890E-1D85FA5F8A0D}" type="parTrans" cxnId="{98E652AC-1402-46F5-9093-B13A287FCA1B}">
      <dgm:prSet/>
      <dgm:spPr/>
      <dgm:t>
        <a:bodyPr/>
        <a:lstStyle/>
        <a:p>
          <a:endParaRPr lang="en-US"/>
        </a:p>
      </dgm:t>
    </dgm:pt>
    <dgm:pt modelId="{DC4B584F-D1CA-4B06-9EBA-CC2E84173401}" type="sibTrans" cxnId="{98E652AC-1402-46F5-9093-B13A287FCA1B}">
      <dgm:prSet/>
      <dgm:spPr/>
      <dgm:t>
        <a:bodyPr/>
        <a:lstStyle/>
        <a:p>
          <a:endParaRPr lang="en-US"/>
        </a:p>
      </dgm:t>
    </dgm:pt>
    <dgm:pt modelId="{8CC0683C-5D5A-426A-B0AF-94B8D28034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Engage with Local Surgeries  about all services</a:t>
          </a:r>
        </a:p>
      </dgm:t>
    </dgm:pt>
    <dgm:pt modelId="{76C5A9B8-BA54-44F0-9AAB-379503835004}" type="parTrans" cxnId="{5FE5C0CE-C35B-4702-87B5-9A49AF2CC216}">
      <dgm:prSet/>
      <dgm:spPr/>
      <dgm:t>
        <a:bodyPr/>
        <a:lstStyle/>
        <a:p>
          <a:endParaRPr lang="en-GB"/>
        </a:p>
      </dgm:t>
    </dgm:pt>
    <dgm:pt modelId="{875EE439-37FD-44D7-BEC6-C4DB47C88A2C}" type="sibTrans" cxnId="{5FE5C0CE-C35B-4702-87B5-9A49AF2CC216}">
      <dgm:prSet/>
      <dgm:spPr/>
      <dgm:t>
        <a:bodyPr/>
        <a:lstStyle/>
        <a:p>
          <a:endParaRPr lang="en-GB"/>
        </a:p>
      </dgm:t>
    </dgm:pt>
    <dgm:pt modelId="{131E7526-6258-48F8-8169-1236015849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Prepare Ahead for new seasons e.g. Flu Vaccination</a:t>
          </a:r>
        </a:p>
      </dgm:t>
    </dgm:pt>
    <dgm:pt modelId="{E4BA034A-6231-417B-B44F-7B92BF7FCEAC}" type="parTrans" cxnId="{331822F3-12A5-4F1D-8255-8336023495C0}">
      <dgm:prSet/>
      <dgm:spPr/>
      <dgm:t>
        <a:bodyPr/>
        <a:lstStyle/>
        <a:p>
          <a:endParaRPr lang="en-GB"/>
        </a:p>
      </dgm:t>
    </dgm:pt>
    <dgm:pt modelId="{8E00C268-4423-4267-B661-415A978A79A8}" type="sibTrans" cxnId="{331822F3-12A5-4F1D-8255-8336023495C0}">
      <dgm:prSet/>
      <dgm:spPr/>
      <dgm:t>
        <a:bodyPr/>
        <a:lstStyle/>
        <a:p>
          <a:endParaRPr lang="en-GB"/>
        </a:p>
      </dgm:t>
    </dgm:pt>
    <dgm:pt modelId="{4C4D7437-3B5D-4432-B71D-23AD727DCDD7}" type="pres">
      <dgm:prSet presAssocID="{E7413631-D623-463B-A295-77E2CE4E3CE8}" presName="root" presStyleCnt="0">
        <dgm:presLayoutVars>
          <dgm:dir/>
          <dgm:resizeHandles val="exact"/>
        </dgm:presLayoutVars>
      </dgm:prSet>
      <dgm:spPr/>
    </dgm:pt>
    <dgm:pt modelId="{F4D80628-0FF6-4C24-9ABA-685FFB00CFE1}" type="pres">
      <dgm:prSet presAssocID="{685FAD67-CA53-47B6-A632-ADA9FB7D059C}" presName="compNode" presStyleCnt="0"/>
      <dgm:spPr/>
    </dgm:pt>
    <dgm:pt modelId="{685BF561-9600-4C10-8950-2E9074C1C04C}" type="pres">
      <dgm:prSet presAssocID="{685FAD67-CA53-47B6-A632-ADA9FB7D059C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73C7DC6-DD70-4E8A-B1D9-1E6FD688E42D}" type="pres">
      <dgm:prSet presAssocID="{685FAD67-CA53-47B6-A632-ADA9FB7D059C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5C74F20-B140-42C4-BFE6-281F038F14B7}" type="pres">
      <dgm:prSet presAssocID="{685FAD67-CA53-47B6-A632-ADA9FB7D059C}" presName="spaceRect" presStyleCnt="0"/>
      <dgm:spPr/>
    </dgm:pt>
    <dgm:pt modelId="{133C64C2-D9BF-429C-ACA8-CEE9767C79DC}" type="pres">
      <dgm:prSet presAssocID="{685FAD67-CA53-47B6-A632-ADA9FB7D059C}" presName="textRect" presStyleLbl="revTx" presStyleIdx="0" presStyleCnt="8">
        <dgm:presLayoutVars>
          <dgm:chMax val="1"/>
          <dgm:chPref val="1"/>
        </dgm:presLayoutVars>
      </dgm:prSet>
      <dgm:spPr/>
    </dgm:pt>
    <dgm:pt modelId="{38CC3979-FF44-4587-A92C-7D76D3345A19}" type="pres">
      <dgm:prSet presAssocID="{5A898130-2054-4296-80E0-95815AB730F0}" presName="sibTrans" presStyleCnt="0"/>
      <dgm:spPr/>
    </dgm:pt>
    <dgm:pt modelId="{75BE9FC1-59B0-498A-876F-BEC8E915D645}" type="pres">
      <dgm:prSet presAssocID="{6F2F7845-7759-4885-A42B-EACC26FE67A3}" presName="compNode" presStyleCnt="0"/>
      <dgm:spPr/>
    </dgm:pt>
    <dgm:pt modelId="{B12D1B4B-990B-4510-89BA-A1318BA09C10}" type="pres">
      <dgm:prSet presAssocID="{6F2F7845-7759-4885-A42B-EACC26FE67A3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306A9E3-294B-489E-BF93-87814015EEBF}" type="pres">
      <dgm:prSet presAssocID="{6F2F7845-7759-4885-A42B-EACC26FE67A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A233B23-95CE-4675-9232-59992F8EC076}" type="pres">
      <dgm:prSet presAssocID="{6F2F7845-7759-4885-A42B-EACC26FE67A3}" presName="spaceRect" presStyleCnt="0"/>
      <dgm:spPr/>
    </dgm:pt>
    <dgm:pt modelId="{4F88079C-BC6E-493B-9D2A-66F54317E495}" type="pres">
      <dgm:prSet presAssocID="{6F2F7845-7759-4885-A42B-EACC26FE67A3}" presName="textRect" presStyleLbl="revTx" presStyleIdx="1" presStyleCnt="8">
        <dgm:presLayoutVars>
          <dgm:chMax val="1"/>
          <dgm:chPref val="1"/>
        </dgm:presLayoutVars>
      </dgm:prSet>
      <dgm:spPr/>
    </dgm:pt>
    <dgm:pt modelId="{A8E7DBE1-540E-4FA2-A984-1E84C8BCF8CB}" type="pres">
      <dgm:prSet presAssocID="{38F28B4C-EE8C-4142-95F2-F4AA8B7C11CD}" presName="sibTrans" presStyleCnt="0"/>
      <dgm:spPr/>
    </dgm:pt>
    <dgm:pt modelId="{F65B4A99-643A-4522-9363-E7099B957224}" type="pres">
      <dgm:prSet presAssocID="{13A4E235-C3EE-41AC-8DA2-CC651D51CE7B}" presName="compNode" presStyleCnt="0"/>
      <dgm:spPr/>
    </dgm:pt>
    <dgm:pt modelId="{598092B4-3239-4EE3-8813-A438FE4FA9D6}" type="pres">
      <dgm:prSet presAssocID="{13A4E235-C3EE-41AC-8DA2-CC651D51CE7B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80175223-481C-43B5-8B54-8EE39B88FA04}" type="pres">
      <dgm:prSet presAssocID="{13A4E235-C3EE-41AC-8DA2-CC651D51CE7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BCB8B89-9FC7-4364-A2E6-00A6C3C90A64}" type="pres">
      <dgm:prSet presAssocID="{13A4E235-C3EE-41AC-8DA2-CC651D51CE7B}" presName="spaceRect" presStyleCnt="0"/>
      <dgm:spPr/>
    </dgm:pt>
    <dgm:pt modelId="{E8D69706-AAE7-4484-AF62-B3B010BB37FE}" type="pres">
      <dgm:prSet presAssocID="{13A4E235-C3EE-41AC-8DA2-CC651D51CE7B}" presName="textRect" presStyleLbl="revTx" presStyleIdx="2" presStyleCnt="8">
        <dgm:presLayoutVars>
          <dgm:chMax val="1"/>
          <dgm:chPref val="1"/>
        </dgm:presLayoutVars>
      </dgm:prSet>
      <dgm:spPr/>
    </dgm:pt>
    <dgm:pt modelId="{7C20B7C9-BF9A-4A6E-96EF-3053C6BFDA5F}" type="pres">
      <dgm:prSet presAssocID="{8612E4AB-9F4E-4D91-A949-A9E629BE9E98}" presName="sibTrans" presStyleCnt="0"/>
      <dgm:spPr/>
    </dgm:pt>
    <dgm:pt modelId="{FFF87CF3-ACD5-4873-BEED-5E0B900D710B}" type="pres">
      <dgm:prSet presAssocID="{60F1596B-B860-456E-BCF8-D51AF17A0C8E}" presName="compNode" presStyleCnt="0"/>
      <dgm:spPr/>
    </dgm:pt>
    <dgm:pt modelId="{AF8419B2-638C-40C5-A957-5381CD59CCAC}" type="pres">
      <dgm:prSet presAssocID="{60F1596B-B860-456E-BCF8-D51AF17A0C8E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E8DE73FF-6947-41C4-AB1F-E9EFC04CC64E}" type="pres">
      <dgm:prSet presAssocID="{60F1596B-B860-456E-BCF8-D51AF17A0C8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131EC149-8513-47D3-B80A-76401E9E7080}" type="pres">
      <dgm:prSet presAssocID="{60F1596B-B860-456E-BCF8-D51AF17A0C8E}" presName="spaceRect" presStyleCnt="0"/>
      <dgm:spPr/>
    </dgm:pt>
    <dgm:pt modelId="{B8D768F8-5380-4E27-8DC4-BAA1C7C8EB03}" type="pres">
      <dgm:prSet presAssocID="{60F1596B-B860-456E-BCF8-D51AF17A0C8E}" presName="textRect" presStyleLbl="revTx" presStyleIdx="3" presStyleCnt="8">
        <dgm:presLayoutVars>
          <dgm:chMax val="1"/>
          <dgm:chPref val="1"/>
        </dgm:presLayoutVars>
      </dgm:prSet>
      <dgm:spPr/>
    </dgm:pt>
    <dgm:pt modelId="{A5CFA2AC-DEE6-46CC-87FD-7C2FA2AC0A6C}" type="pres">
      <dgm:prSet presAssocID="{24560127-44AD-4171-83A0-1F095A0ACD08}" presName="sibTrans" presStyleCnt="0"/>
      <dgm:spPr/>
    </dgm:pt>
    <dgm:pt modelId="{F9F51E5F-7B2B-4831-B839-53206D601FB5}" type="pres">
      <dgm:prSet presAssocID="{E8B8195F-3125-4FA1-B003-D3737F4059E0}" presName="compNode" presStyleCnt="0"/>
      <dgm:spPr/>
    </dgm:pt>
    <dgm:pt modelId="{65634517-88B7-4A58-90A2-9904C4E0B467}" type="pres">
      <dgm:prSet presAssocID="{E8B8195F-3125-4FA1-B003-D3737F4059E0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C2C788F3-F1F3-431D-8F7B-13A88AFC0CD0}" type="pres">
      <dgm:prSet presAssocID="{E8B8195F-3125-4FA1-B003-D3737F4059E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0327666-D278-4E16-BB6E-7F69A15E1A5E}" type="pres">
      <dgm:prSet presAssocID="{E8B8195F-3125-4FA1-B003-D3737F4059E0}" presName="spaceRect" presStyleCnt="0"/>
      <dgm:spPr/>
    </dgm:pt>
    <dgm:pt modelId="{EFF29242-C180-46F6-8775-54E9F80F49D5}" type="pres">
      <dgm:prSet presAssocID="{E8B8195F-3125-4FA1-B003-D3737F4059E0}" presName="textRect" presStyleLbl="revTx" presStyleIdx="4" presStyleCnt="8">
        <dgm:presLayoutVars>
          <dgm:chMax val="1"/>
          <dgm:chPref val="1"/>
        </dgm:presLayoutVars>
      </dgm:prSet>
      <dgm:spPr/>
    </dgm:pt>
    <dgm:pt modelId="{A40312E8-A8F0-4B52-A5F9-B22A33E3E0C6}" type="pres">
      <dgm:prSet presAssocID="{212068DE-C5F7-4FF2-B611-C8A27790BE21}" presName="sibTrans" presStyleCnt="0"/>
      <dgm:spPr/>
    </dgm:pt>
    <dgm:pt modelId="{8287E797-B2BA-4DAC-B9C2-ED9AE8424589}" type="pres">
      <dgm:prSet presAssocID="{64520125-0AFD-4DD5-B41A-58778FB55B2A}" presName="compNode" presStyleCnt="0"/>
      <dgm:spPr/>
    </dgm:pt>
    <dgm:pt modelId="{1A92AED4-AF25-4F49-836A-FB2473A47ED8}" type="pres">
      <dgm:prSet presAssocID="{64520125-0AFD-4DD5-B41A-58778FB55B2A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F8B89D22-BEAA-4098-8172-CA8AD3CB6DCE}" type="pres">
      <dgm:prSet presAssocID="{64520125-0AFD-4DD5-B41A-58778FB55B2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2FBC8B0-EC2B-48E6-A66D-250851484F70}" type="pres">
      <dgm:prSet presAssocID="{64520125-0AFD-4DD5-B41A-58778FB55B2A}" presName="spaceRect" presStyleCnt="0"/>
      <dgm:spPr/>
    </dgm:pt>
    <dgm:pt modelId="{60A99687-5B58-490F-9BEA-B1F00082A14F}" type="pres">
      <dgm:prSet presAssocID="{64520125-0AFD-4DD5-B41A-58778FB55B2A}" presName="textRect" presStyleLbl="revTx" presStyleIdx="5" presStyleCnt="8" custLinFactNeighborY="408">
        <dgm:presLayoutVars>
          <dgm:chMax val="1"/>
          <dgm:chPref val="1"/>
        </dgm:presLayoutVars>
      </dgm:prSet>
      <dgm:spPr/>
    </dgm:pt>
    <dgm:pt modelId="{D2BD2F7A-6075-4729-A9FB-D019E0706060}" type="pres">
      <dgm:prSet presAssocID="{DC4B584F-D1CA-4B06-9EBA-CC2E84173401}" presName="sibTrans" presStyleCnt="0"/>
      <dgm:spPr/>
    </dgm:pt>
    <dgm:pt modelId="{94608EB8-18C1-49FA-B76A-807B68835C7A}" type="pres">
      <dgm:prSet presAssocID="{8CC0683C-5D5A-426A-B0AF-94B8D28034A2}" presName="compNode" presStyleCnt="0"/>
      <dgm:spPr/>
    </dgm:pt>
    <dgm:pt modelId="{E2FB0F4C-7A7C-468E-BEFE-3FB47E3D722D}" type="pres">
      <dgm:prSet presAssocID="{8CC0683C-5D5A-426A-B0AF-94B8D28034A2}" presName="iconBgRect" presStyleLbl="bgShp" presStyleIdx="6" presStyleCnt="8" custScaleY="95467"/>
      <dgm:spPr>
        <a:prstGeom prst="round2DiagRect">
          <a:avLst>
            <a:gd name="adj1" fmla="val 29727"/>
            <a:gd name="adj2" fmla="val 0"/>
          </a:avLst>
        </a:prstGeom>
      </dgm:spPr>
    </dgm:pt>
    <dgm:pt modelId="{BE9B2F16-099D-45B8-B257-2F1C7E411CE9}" type="pres">
      <dgm:prSet presAssocID="{8CC0683C-5D5A-426A-B0AF-94B8D28034A2}" presName="iconRect" presStyleLbl="node1" presStyleIdx="6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77CDBC83-12EE-4EBD-A648-C8EAE0400778}" type="pres">
      <dgm:prSet presAssocID="{8CC0683C-5D5A-426A-B0AF-94B8D28034A2}" presName="spaceRect" presStyleCnt="0"/>
      <dgm:spPr/>
    </dgm:pt>
    <dgm:pt modelId="{B5D01EE3-88A0-44E7-B7D1-3792C3EE7AA4}" type="pres">
      <dgm:prSet presAssocID="{8CC0683C-5D5A-426A-B0AF-94B8D28034A2}" presName="textRect" presStyleLbl="revTx" presStyleIdx="6" presStyleCnt="8" custAng="0">
        <dgm:presLayoutVars>
          <dgm:chMax val="1"/>
          <dgm:chPref val="1"/>
        </dgm:presLayoutVars>
      </dgm:prSet>
      <dgm:spPr/>
    </dgm:pt>
    <dgm:pt modelId="{68F36055-C795-42C6-AE4A-657C0C399F2A}" type="pres">
      <dgm:prSet presAssocID="{875EE439-37FD-44D7-BEC6-C4DB47C88A2C}" presName="sibTrans" presStyleCnt="0"/>
      <dgm:spPr/>
    </dgm:pt>
    <dgm:pt modelId="{91EBB731-8CCB-42C9-8490-588600FBFFB0}" type="pres">
      <dgm:prSet presAssocID="{131E7526-6258-48F8-8169-1236015849D9}" presName="compNode" presStyleCnt="0"/>
      <dgm:spPr/>
    </dgm:pt>
    <dgm:pt modelId="{3DDAF129-B278-4FF8-A95D-D206F314437A}" type="pres">
      <dgm:prSet presAssocID="{131E7526-6258-48F8-8169-1236015849D9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A9F6254-ABCB-4BB2-9493-B6AF8974D603}" type="pres">
      <dgm:prSet presAssocID="{131E7526-6258-48F8-8169-1236015849D9}" presName="iconRect" presStyleLbl="node1" presStyleIdx="7" presStyleCnt="8"/>
      <dgm:spPr/>
    </dgm:pt>
    <dgm:pt modelId="{7E8098D8-E149-4967-AFF8-1F0C919CC3F0}" type="pres">
      <dgm:prSet presAssocID="{131E7526-6258-48F8-8169-1236015849D9}" presName="spaceRect" presStyleCnt="0"/>
      <dgm:spPr/>
    </dgm:pt>
    <dgm:pt modelId="{6232B126-8F21-4463-8B31-4096FBFFABD3}" type="pres">
      <dgm:prSet presAssocID="{131E7526-6258-48F8-8169-1236015849D9}" presName="textRect" presStyleLbl="revTx" presStyleIdx="7" presStyleCnt="8" custAng="0">
        <dgm:presLayoutVars>
          <dgm:chMax val="1"/>
          <dgm:chPref val="1"/>
        </dgm:presLayoutVars>
      </dgm:prSet>
      <dgm:spPr/>
    </dgm:pt>
  </dgm:ptLst>
  <dgm:cxnLst>
    <dgm:cxn modelId="{5DE26C29-A9E0-4DFE-9DDF-FEE030E96349}" type="presOf" srcId="{13A4E235-C3EE-41AC-8DA2-CC651D51CE7B}" destId="{E8D69706-AAE7-4484-AF62-B3B010BB37FE}" srcOrd="0" destOrd="0" presId="urn:microsoft.com/office/officeart/2018/5/layout/IconLeafLabelList"/>
    <dgm:cxn modelId="{A8F5DE32-FBAF-4D73-8540-52D40D014432}" srcId="{E7413631-D623-463B-A295-77E2CE4E3CE8}" destId="{E8B8195F-3125-4FA1-B003-D3737F4059E0}" srcOrd="4" destOrd="0" parTransId="{99646F61-7284-4B39-A941-1EDA1DD0C999}" sibTransId="{212068DE-C5F7-4FF2-B611-C8A27790BE21}"/>
    <dgm:cxn modelId="{C3529A49-E690-4098-9705-67006CEAB300}" srcId="{E7413631-D623-463B-A295-77E2CE4E3CE8}" destId="{60F1596B-B860-456E-BCF8-D51AF17A0C8E}" srcOrd="3" destOrd="0" parTransId="{78D57AEA-D738-4535-93D3-1EDA0DBEC591}" sibTransId="{24560127-44AD-4171-83A0-1F095A0ACD08}"/>
    <dgm:cxn modelId="{D1B61762-7BD5-4F89-80A3-9C9AF603D557}" type="presOf" srcId="{131E7526-6258-48F8-8169-1236015849D9}" destId="{6232B126-8F21-4463-8B31-4096FBFFABD3}" srcOrd="0" destOrd="0" presId="urn:microsoft.com/office/officeart/2018/5/layout/IconLeafLabelList"/>
    <dgm:cxn modelId="{71F99762-132F-4664-9954-FCE066DD8267}" srcId="{E7413631-D623-463B-A295-77E2CE4E3CE8}" destId="{13A4E235-C3EE-41AC-8DA2-CC651D51CE7B}" srcOrd="2" destOrd="0" parTransId="{6A1CE93E-C9DD-4F76-916E-2BD63DCF96DB}" sibTransId="{8612E4AB-9F4E-4D91-A949-A9E629BE9E98}"/>
    <dgm:cxn modelId="{F1A07163-5BBB-47EC-8227-FDE7EED34472}" srcId="{E7413631-D623-463B-A295-77E2CE4E3CE8}" destId="{685FAD67-CA53-47B6-A632-ADA9FB7D059C}" srcOrd="0" destOrd="0" parTransId="{BB470912-62C9-4882-B4D2-BFDCD83960F1}" sibTransId="{5A898130-2054-4296-80E0-95815AB730F0}"/>
    <dgm:cxn modelId="{4461616E-3D9C-4DA5-905C-697A2D2CB7BB}" type="presOf" srcId="{60F1596B-B860-456E-BCF8-D51AF17A0C8E}" destId="{B8D768F8-5380-4E27-8DC4-BAA1C7C8EB03}" srcOrd="0" destOrd="0" presId="urn:microsoft.com/office/officeart/2018/5/layout/IconLeafLabelList"/>
    <dgm:cxn modelId="{D6E9DEA5-8AD4-42B8-B2FA-FEA40D2FE9C7}" type="presOf" srcId="{6F2F7845-7759-4885-A42B-EACC26FE67A3}" destId="{4F88079C-BC6E-493B-9D2A-66F54317E495}" srcOrd="0" destOrd="0" presId="urn:microsoft.com/office/officeart/2018/5/layout/IconLeafLabelList"/>
    <dgm:cxn modelId="{98E652AC-1402-46F5-9093-B13A287FCA1B}" srcId="{E7413631-D623-463B-A295-77E2CE4E3CE8}" destId="{64520125-0AFD-4DD5-B41A-58778FB55B2A}" srcOrd="5" destOrd="0" parTransId="{B7D0B645-7895-4F18-890E-1D85FA5F8A0D}" sibTransId="{DC4B584F-D1CA-4B06-9EBA-CC2E84173401}"/>
    <dgm:cxn modelId="{AF0502BD-00EA-49B6-B122-0608B32BAACE}" type="presOf" srcId="{E7413631-D623-463B-A295-77E2CE4E3CE8}" destId="{4C4D7437-3B5D-4432-B71D-23AD727DCDD7}" srcOrd="0" destOrd="0" presId="urn:microsoft.com/office/officeart/2018/5/layout/IconLeafLabelList"/>
    <dgm:cxn modelId="{B0B31FCC-E538-45F2-8A6E-EDC069A660E9}" type="presOf" srcId="{8CC0683C-5D5A-426A-B0AF-94B8D28034A2}" destId="{B5D01EE3-88A0-44E7-B7D1-3792C3EE7AA4}" srcOrd="0" destOrd="0" presId="urn:microsoft.com/office/officeart/2018/5/layout/IconLeafLabelList"/>
    <dgm:cxn modelId="{5FE5C0CE-C35B-4702-87B5-9A49AF2CC216}" srcId="{E7413631-D623-463B-A295-77E2CE4E3CE8}" destId="{8CC0683C-5D5A-426A-B0AF-94B8D28034A2}" srcOrd="6" destOrd="0" parTransId="{76C5A9B8-BA54-44F0-9AAB-379503835004}" sibTransId="{875EE439-37FD-44D7-BEC6-C4DB47C88A2C}"/>
    <dgm:cxn modelId="{222D2AD8-2158-41A9-9874-ECDACD1C4F5C}" type="presOf" srcId="{64520125-0AFD-4DD5-B41A-58778FB55B2A}" destId="{60A99687-5B58-490F-9BEA-B1F00082A14F}" srcOrd="0" destOrd="0" presId="urn:microsoft.com/office/officeart/2018/5/layout/IconLeafLabelList"/>
    <dgm:cxn modelId="{E96C5BE0-E246-4C5B-8CC2-72F9C3CCE2C9}" srcId="{E7413631-D623-463B-A295-77E2CE4E3CE8}" destId="{6F2F7845-7759-4885-A42B-EACC26FE67A3}" srcOrd="1" destOrd="0" parTransId="{CC2A4D34-A19E-4293-9D39-735DE21C7C71}" sibTransId="{38F28B4C-EE8C-4142-95F2-F4AA8B7C11CD}"/>
    <dgm:cxn modelId="{D4AEA4E1-86E6-4FE8-8EDD-CE52E4B6D4B0}" type="presOf" srcId="{685FAD67-CA53-47B6-A632-ADA9FB7D059C}" destId="{133C64C2-D9BF-429C-ACA8-CEE9767C79DC}" srcOrd="0" destOrd="0" presId="urn:microsoft.com/office/officeart/2018/5/layout/IconLeafLabelList"/>
    <dgm:cxn modelId="{331822F3-12A5-4F1D-8255-8336023495C0}" srcId="{E7413631-D623-463B-A295-77E2CE4E3CE8}" destId="{131E7526-6258-48F8-8169-1236015849D9}" srcOrd="7" destOrd="0" parTransId="{E4BA034A-6231-417B-B44F-7B92BF7FCEAC}" sibTransId="{8E00C268-4423-4267-B661-415A978A79A8}"/>
    <dgm:cxn modelId="{0E6C3CF3-A2D3-4995-BE6F-03EC4CF524D2}" type="presOf" srcId="{E8B8195F-3125-4FA1-B003-D3737F4059E0}" destId="{EFF29242-C180-46F6-8775-54E9F80F49D5}" srcOrd="0" destOrd="0" presId="urn:microsoft.com/office/officeart/2018/5/layout/IconLeafLabelList"/>
    <dgm:cxn modelId="{EB57065B-6A3C-4BD0-B07E-30188318AF90}" type="presParOf" srcId="{4C4D7437-3B5D-4432-B71D-23AD727DCDD7}" destId="{F4D80628-0FF6-4C24-9ABA-685FFB00CFE1}" srcOrd="0" destOrd="0" presId="urn:microsoft.com/office/officeart/2018/5/layout/IconLeafLabelList"/>
    <dgm:cxn modelId="{C66BE1A8-A009-4F12-B95E-3F9A347AB125}" type="presParOf" srcId="{F4D80628-0FF6-4C24-9ABA-685FFB00CFE1}" destId="{685BF561-9600-4C10-8950-2E9074C1C04C}" srcOrd="0" destOrd="0" presId="urn:microsoft.com/office/officeart/2018/5/layout/IconLeafLabelList"/>
    <dgm:cxn modelId="{8BCE1B68-C219-4E12-BA57-81B09270ACD2}" type="presParOf" srcId="{F4D80628-0FF6-4C24-9ABA-685FFB00CFE1}" destId="{773C7DC6-DD70-4E8A-B1D9-1E6FD688E42D}" srcOrd="1" destOrd="0" presId="urn:microsoft.com/office/officeart/2018/5/layout/IconLeafLabelList"/>
    <dgm:cxn modelId="{80629E4F-530B-40C5-B8CD-F1DDB3B648F1}" type="presParOf" srcId="{F4D80628-0FF6-4C24-9ABA-685FFB00CFE1}" destId="{15C74F20-B140-42C4-BFE6-281F038F14B7}" srcOrd="2" destOrd="0" presId="urn:microsoft.com/office/officeart/2018/5/layout/IconLeafLabelList"/>
    <dgm:cxn modelId="{408CC3E5-BD41-4C6E-8331-41A69FFE4993}" type="presParOf" srcId="{F4D80628-0FF6-4C24-9ABA-685FFB00CFE1}" destId="{133C64C2-D9BF-429C-ACA8-CEE9767C79DC}" srcOrd="3" destOrd="0" presId="urn:microsoft.com/office/officeart/2018/5/layout/IconLeafLabelList"/>
    <dgm:cxn modelId="{5C741415-F0E9-44F8-8C02-DDC687137389}" type="presParOf" srcId="{4C4D7437-3B5D-4432-B71D-23AD727DCDD7}" destId="{38CC3979-FF44-4587-A92C-7D76D3345A19}" srcOrd="1" destOrd="0" presId="urn:microsoft.com/office/officeart/2018/5/layout/IconLeafLabelList"/>
    <dgm:cxn modelId="{5A066539-1584-417C-988A-7A841E54E4E1}" type="presParOf" srcId="{4C4D7437-3B5D-4432-B71D-23AD727DCDD7}" destId="{75BE9FC1-59B0-498A-876F-BEC8E915D645}" srcOrd="2" destOrd="0" presId="urn:microsoft.com/office/officeart/2018/5/layout/IconLeafLabelList"/>
    <dgm:cxn modelId="{E7053A6D-8CFD-40C0-A902-EF264752EA65}" type="presParOf" srcId="{75BE9FC1-59B0-498A-876F-BEC8E915D645}" destId="{B12D1B4B-990B-4510-89BA-A1318BA09C10}" srcOrd="0" destOrd="0" presId="urn:microsoft.com/office/officeart/2018/5/layout/IconLeafLabelList"/>
    <dgm:cxn modelId="{6B2AB469-C3CB-4DAA-9A80-052316A9CFA0}" type="presParOf" srcId="{75BE9FC1-59B0-498A-876F-BEC8E915D645}" destId="{8306A9E3-294B-489E-BF93-87814015EEBF}" srcOrd="1" destOrd="0" presId="urn:microsoft.com/office/officeart/2018/5/layout/IconLeafLabelList"/>
    <dgm:cxn modelId="{EFAA7C86-499D-45F1-A8F4-4E9F3598674F}" type="presParOf" srcId="{75BE9FC1-59B0-498A-876F-BEC8E915D645}" destId="{7A233B23-95CE-4675-9232-59992F8EC076}" srcOrd="2" destOrd="0" presId="urn:microsoft.com/office/officeart/2018/5/layout/IconLeafLabelList"/>
    <dgm:cxn modelId="{249F5C89-1513-4CA9-B39F-18063A684C73}" type="presParOf" srcId="{75BE9FC1-59B0-498A-876F-BEC8E915D645}" destId="{4F88079C-BC6E-493B-9D2A-66F54317E495}" srcOrd="3" destOrd="0" presId="urn:microsoft.com/office/officeart/2018/5/layout/IconLeafLabelList"/>
    <dgm:cxn modelId="{BF982199-18E8-47B4-B769-790A1D1B0689}" type="presParOf" srcId="{4C4D7437-3B5D-4432-B71D-23AD727DCDD7}" destId="{A8E7DBE1-540E-4FA2-A984-1E84C8BCF8CB}" srcOrd="3" destOrd="0" presId="urn:microsoft.com/office/officeart/2018/5/layout/IconLeafLabelList"/>
    <dgm:cxn modelId="{E9E4E511-C2F5-4723-8336-E81B594AB390}" type="presParOf" srcId="{4C4D7437-3B5D-4432-B71D-23AD727DCDD7}" destId="{F65B4A99-643A-4522-9363-E7099B957224}" srcOrd="4" destOrd="0" presId="urn:microsoft.com/office/officeart/2018/5/layout/IconLeafLabelList"/>
    <dgm:cxn modelId="{43EF6F77-9B85-4FF8-883D-F1A08E87B0E7}" type="presParOf" srcId="{F65B4A99-643A-4522-9363-E7099B957224}" destId="{598092B4-3239-4EE3-8813-A438FE4FA9D6}" srcOrd="0" destOrd="0" presId="urn:microsoft.com/office/officeart/2018/5/layout/IconLeafLabelList"/>
    <dgm:cxn modelId="{CF98E097-AE54-45B0-BB44-7894F5A48B9E}" type="presParOf" srcId="{F65B4A99-643A-4522-9363-E7099B957224}" destId="{80175223-481C-43B5-8B54-8EE39B88FA04}" srcOrd="1" destOrd="0" presId="urn:microsoft.com/office/officeart/2018/5/layout/IconLeafLabelList"/>
    <dgm:cxn modelId="{6C9AC294-F344-49AC-AD37-D134B6D27C25}" type="presParOf" srcId="{F65B4A99-643A-4522-9363-E7099B957224}" destId="{5BCB8B89-9FC7-4364-A2E6-00A6C3C90A64}" srcOrd="2" destOrd="0" presId="urn:microsoft.com/office/officeart/2018/5/layout/IconLeafLabelList"/>
    <dgm:cxn modelId="{1DBEC4D2-0CBA-483D-A350-5BBBE1C1AE88}" type="presParOf" srcId="{F65B4A99-643A-4522-9363-E7099B957224}" destId="{E8D69706-AAE7-4484-AF62-B3B010BB37FE}" srcOrd="3" destOrd="0" presId="urn:microsoft.com/office/officeart/2018/5/layout/IconLeafLabelList"/>
    <dgm:cxn modelId="{938BCB5E-C3DA-4D16-9029-2B62F2ED44B4}" type="presParOf" srcId="{4C4D7437-3B5D-4432-B71D-23AD727DCDD7}" destId="{7C20B7C9-BF9A-4A6E-96EF-3053C6BFDA5F}" srcOrd="5" destOrd="0" presId="urn:microsoft.com/office/officeart/2018/5/layout/IconLeafLabelList"/>
    <dgm:cxn modelId="{854E6C13-CD9C-4BEF-B318-7451649E11B3}" type="presParOf" srcId="{4C4D7437-3B5D-4432-B71D-23AD727DCDD7}" destId="{FFF87CF3-ACD5-4873-BEED-5E0B900D710B}" srcOrd="6" destOrd="0" presId="urn:microsoft.com/office/officeart/2018/5/layout/IconLeafLabelList"/>
    <dgm:cxn modelId="{6915FAE8-1AAD-444A-94DA-220AE2D6C799}" type="presParOf" srcId="{FFF87CF3-ACD5-4873-BEED-5E0B900D710B}" destId="{AF8419B2-638C-40C5-A957-5381CD59CCAC}" srcOrd="0" destOrd="0" presId="urn:microsoft.com/office/officeart/2018/5/layout/IconLeafLabelList"/>
    <dgm:cxn modelId="{142EEA2E-4842-460D-ADA8-6DAFBEC8E94D}" type="presParOf" srcId="{FFF87CF3-ACD5-4873-BEED-5E0B900D710B}" destId="{E8DE73FF-6947-41C4-AB1F-E9EFC04CC64E}" srcOrd="1" destOrd="0" presId="urn:microsoft.com/office/officeart/2018/5/layout/IconLeafLabelList"/>
    <dgm:cxn modelId="{5CEE86B8-0D29-4AAA-939A-55604C265A39}" type="presParOf" srcId="{FFF87CF3-ACD5-4873-BEED-5E0B900D710B}" destId="{131EC149-8513-47D3-B80A-76401E9E7080}" srcOrd="2" destOrd="0" presId="urn:microsoft.com/office/officeart/2018/5/layout/IconLeafLabelList"/>
    <dgm:cxn modelId="{AE350F72-E1A5-4DE3-8D5B-EF1F3C4A3DEF}" type="presParOf" srcId="{FFF87CF3-ACD5-4873-BEED-5E0B900D710B}" destId="{B8D768F8-5380-4E27-8DC4-BAA1C7C8EB03}" srcOrd="3" destOrd="0" presId="urn:microsoft.com/office/officeart/2018/5/layout/IconLeafLabelList"/>
    <dgm:cxn modelId="{BC2F2D5F-C3FB-493C-9D3A-8B5774763D79}" type="presParOf" srcId="{4C4D7437-3B5D-4432-B71D-23AD727DCDD7}" destId="{A5CFA2AC-DEE6-46CC-87FD-7C2FA2AC0A6C}" srcOrd="7" destOrd="0" presId="urn:microsoft.com/office/officeart/2018/5/layout/IconLeafLabelList"/>
    <dgm:cxn modelId="{349DA135-2905-486E-9B32-51BAEC6373B8}" type="presParOf" srcId="{4C4D7437-3B5D-4432-B71D-23AD727DCDD7}" destId="{F9F51E5F-7B2B-4831-B839-53206D601FB5}" srcOrd="8" destOrd="0" presId="urn:microsoft.com/office/officeart/2018/5/layout/IconLeafLabelList"/>
    <dgm:cxn modelId="{FA14BA90-C686-4CFC-886A-C68DE3C55991}" type="presParOf" srcId="{F9F51E5F-7B2B-4831-B839-53206D601FB5}" destId="{65634517-88B7-4A58-90A2-9904C4E0B467}" srcOrd="0" destOrd="0" presId="urn:microsoft.com/office/officeart/2018/5/layout/IconLeafLabelList"/>
    <dgm:cxn modelId="{22322C07-C8F4-4025-AEC6-F3822E81E163}" type="presParOf" srcId="{F9F51E5F-7B2B-4831-B839-53206D601FB5}" destId="{C2C788F3-F1F3-431D-8F7B-13A88AFC0CD0}" srcOrd="1" destOrd="0" presId="urn:microsoft.com/office/officeart/2018/5/layout/IconLeafLabelList"/>
    <dgm:cxn modelId="{8129EFDC-7983-4847-8ABA-2BB9EF7E238A}" type="presParOf" srcId="{F9F51E5F-7B2B-4831-B839-53206D601FB5}" destId="{80327666-D278-4E16-BB6E-7F69A15E1A5E}" srcOrd="2" destOrd="0" presId="urn:microsoft.com/office/officeart/2018/5/layout/IconLeafLabelList"/>
    <dgm:cxn modelId="{B8A80077-DC42-4CDA-B47E-64969ADA3270}" type="presParOf" srcId="{F9F51E5F-7B2B-4831-B839-53206D601FB5}" destId="{EFF29242-C180-46F6-8775-54E9F80F49D5}" srcOrd="3" destOrd="0" presId="urn:microsoft.com/office/officeart/2018/5/layout/IconLeafLabelList"/>
    <dgm:cxn modelId="{1DD13E77-F868-47E3-8E26-CB0E531CBDC1}" type="presParOf" srcId="{4C4D7437-3B5D-4432-B71D-23AD727DCDD7}" destId="{A40312E8-A8F0-4B52-A5F9-B22A33E3E0C6}" srcOrd="9" destOrd="0" presId="urn:microsoft.com/office/officeart/2018/5/layout/IconLeafLabelList"/>
    <dgm:cxn modelId="{C26AC8D0-7077-4D37-80CF-AA143051551A}" type="presParOf" srcId="{4C4D7437-3B5D-4432-B71D-23AD727DCDD7}" destId="{8287E797-B2BA-4DAC-B9C2-ED9AE8424589}" srcOrd="10" destOrd="0" presId="urn:microsoft.com/office/officeart/2018/5/layout/IconLeafLabelList"/>
    <dgm:cxn modelId="{3CDAE1EC-CB6B-42C6-A567-80D67D842145}" type="presParOf" srcId="{8287E797-B2BA-4DAC-B9C2-ED9AE8424589}" destId="{1A92AED4-AF25-4F49-836A-FB2473A47ED8}" srcOrd="0" destOrd="0" presId="urn:microsoft.com/office/officeart/2018/5/layout/IconLeafLabelList"/>
    <dgm:cxn modelId="{A95E3158-F6CB-4F90-BB63-BE3DD265E43A}" type="presParOf" srcId="{8287E797-B2BA-4DAC-B9C2-ED9AE8424589}" destId="{F8B89D22-BEAA-4098-8172-CA8AD3CB6DCE}" srcOrd="1" destOrd="0" presId="urn:microsoft.com/office/officeart/2018/5/layout/IconLeafLabelList"/>
    <dgm:cxn modelId="{C15A10E8-9FFA-4618-9295-D57D6667D0F3}" type="presParOf" srcId="{8287E797-B2BA-4DAC-B9C2-ED9AE8424589}" destId="{32FBC8B0-EC2B-48E6-A66D-250851484F70}" srcOrd="2" destOrd="0" presId="urn:microsoft.com/office/officeart/2018/5/layout/IconLeafLabelList"/>
    <dgm:cxn modelId="{96D17392-360D-495A-9B37-A10857917705}" type="presParOf" srcId="{8287E797-B2BA-4DAC-B9C2-ED9AE8424589}" destId="{60A99687-5B58-490F-9BEA-B1F00082A14F}" srcOrd="3" destOrd="0" presId="urn:microsoft.com/office/officeart/2018/5/layout/IconLeafLabelList"/>
    <dgm:cxn modelId="{16053049-9F80-4F66-8B71-EC66BFEB8441}" type="presParOf" srcId="{4C4D7437-3B5D-4432-B71D-23AD727DCDD7}" destId="{D2BD2F7A-6075-4729-A9FB-D019E0706060}" srcOrd="11" destOrd="0" presId="urn:microsoft.com/office/officeart/2018/5/layout/IconLeafLabelList"/>
    <dgm:cxn modelId="{2E7E46F5-7A18-408D-8316-BB1BAFE1EA61}" type="presParOf" srcId="{4C4D7437-3B5D-4432-B71D-23AD727DCDD7}" destId="{94608EB8-18C1-49FA-B76A-807B68835C7A}" srcOrd="12" destOrd="0" presId="urn:microsoft.com/office/officeart/2018/5/layout/IconLeafLabelList"/>
    <dgm:cxn modelId="{42FD53D2-9B7B-4F9A-8BB5-5B1D987119E0}" type="presParOf" srcId="{94608EB8-18C1-49FA-B76A-807B68835C7A}" destId="{E2FB0F4C-7A7C-468E-BEFE-3FB47E3D722D}" srcOrd="0" destOrd="0" presId="urn:microsoft.com/office/officeart/2018/5/layout/IconLeafLabelList"/>
    <dgm:cxn modelId="{258F3F4F-B44B-44CA-A219-17DC2A93F7EA}" type="presParOf" srcId="{94608EB8-18C1-49FA-B76A-807B68835C7A}" destId="{BE9B2F16-099D-45B8-B257-2F1C7E411CE9}" srcOrd="1" destOrd="0" presId="urn:microsoft.com/office/officeart/2018/5/layout/IconLeafLabelList"/>
    <dgm:cxn modelId="{E121AC56-EA3A-4DE4-AC01-17044AFAA0B2}" type="presParOf" srcId="{94608EB8-18C1-49FA-B76A-807B68835C7A}" destId="{77CDBC83-12EE-4EBD-A648-C8EAE0400778}" srcOrd="2" destOrd="0" presId="urn:microsoft.com/office/officeart/2018/5/layout/IconLeafLabelList"/>
    <dgm:cxn modelId="{D378F2C7-3892-45AE-88E0-2B91AC9C109C}" type="presParOf" srcId="{94608EB8-18C1-49FA-B76A-807B68835C7A}" destId="{B5D01EE3-88A0-44E7-B7D1-3792C3EE7AA4}" srcOrd="3" destOrd="0" presId="urn:microsoft.com/office/officeart/2018/5/layout/IconLeafLabelList"/>
    <dgm:cxn modelId="{9ED39F50-3B87-47F9-985A-A64C79F9B21B}" type="presParOf" srcId="{4C4D7437-3B5D-4432-B71D-23AD727DCDD7}" destId="{68F36055-C795-42C6-AE4A-657C0C399F2A}" srcOrd="13" destOrd="0" presId="urn:microsoft.com/office/officeart/2018/5/layout/IconLeafLabelList"/>
    <dgm:cxn modelId="{4920CB09-C1AF-49DB-B454-586D6A715423}" type="presParOf" srcId="{4C4D7437-3B5D-4432-B71D-23AD727DCDD7}" destId="{91EBB731-8CCB-42C9-8490-588600FBFFB0}" srcOrd="14" destOrd="0" presId="urn:microsoft.com/office/officeart/2018/5/layout/IconLeafLabelList"/>
    <dgm:cxn modelId="{31BC1685-2651-4640-9E53-4ACB9271E2E0}" type="presParOf" srcId="{91EBB731-8CCB-42C9-8490-588600FBFFB0}" destId="{3DDAF129-B278-4FF8-A95D-D206F314437A}" srcOrd="0" destOrd="0" presId="urn:microsoft.com/office/officeart/2018/5/layout/IconLeafLabelList"/>
    <dgm:cxn modelId="{CC379CC8-288B-4ABC-B358-42F06C580AEA}" type="presParOf" srcId="{91EBB731-8CCB-42C9-8490-588600FBFFB0}" destId="{7A9F6254-ABCB-4BB2-9493-B6AF8974D603}" srcOrd="1" destOrd="0" presId="urn:microsoft.com/office/officeart/2018/5/layout/IconLeafLabelList"/>
    <dgm:cxn modelId="{F0A47CB9-0036-4709-9DC9-4531F9606C59}" type="presParOf" srcId="{91EBB731-8CCB-42C9-8490-588600FBFFB0}" destId="{7E8098D8-E149-4967-AFF8-1F0C919CC3F0}" srcOrd="2" destOrd="0" presId="urn:microsoft.com/office/officeart/2018/5/layout/IconLeafLabelList"/>
    <dgm:cxn modelId="{36F09B72-B6F6-4C81-BBAF-0F3569E52E26}" type="presParOf" srcId="{91EBB731-8CCB-42C9-8490-588600FBFFB0}" destId="{6232B126-8F21-4463-8B31-4096FBFFABD3}" srcOrd="3" destOrd="0" presId="urn:microsoft.com/office/officeart/2018/5/layout/IconLeaf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16BC17-6B9D-4E25-9B3C-E174C4D9958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57644-E848-4130-BE53-C92A5AB544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NMS completed YTD 13,302</a:t>
          </a:r>
          <a:endParaRPr lang="en-US" dirty="0"/>
        </a:p>
      </dgm:t>
    </dgm:pt>
    <dgm:pt modelId="{9A1D28B4-6F0E-4088-8A9D-250EE418615F}" type="parTrans" cxnId="{C25C7C19-E9B6-41A3-8BC6-4FFFA89B8910}">
      <dgm:prSet/>
      <dgm:spPr/>
      <dgm:t>
        <a:bodyPr/>
        <a:lstStyle/>
        <a:p>
          <a:endParaRPr lang="en-US"/>
        </a:p>
      </dgm:t>
    </dgm:pt>
    <dgm:pt modelId="{1750B798-6BD4-43F6-A675-D4CF0E34E06B}" type="sibTrans" cxnId="{C25C7C19-E9B6-41A3-8BC6-4FFFA89B8910}">
      <dgm:prSet/>
      <dgm:spPr/>
      <dgm:t>
        <a:bodyPr/>
        <a:lstStyle/>
        <a:p>
          <a:endParaRPr lang="en-US"/>
        </a:p>
      </dgm:t>
    </dgm:pt>
    <dgm:pt modelId="{B85040BB-0768-4587-A481-B6EBB03D985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NMS Opportunity YTD 62,830</a:t>
          </a:r>
          <a:endParaRPr lang="en-US" dirty="0"/>
        </a:p>
      </dgm:t>
    </dgm:pt>
    <dgm:pt modelId="{0BE56E3C-E68A-4711-8049-C390EB8489B1}" type="parTrans" cxnId="{CD321A1E-319F-478F-A710-428025793ACC}">
      <dgm:prSet/>
      <dgm:spPr/>
      <dgm:t>
        <a:bodyPr/>
        <a:lstStyle/>
        <a:p>
          <a:endParaRPr lang="en-US"/>
        </a:p>
      </dgm:t>
    </dgm:pt>
    <dgm:pt modelId="{B1E69B96-0C24-435E-B61D-E6EC4A98AF06}" type="sibTrans" cxnId="{CD321A1E-319F-478F-A710-428025793ACC}">
      <dgm:prSet/>
      <dgm:spPr/>
      <dgm:t>
        <a:bodyPr/>
        <a:lstStyle/>
        <a:p>
          <a:endParaRPr lang="en-US"/>
        </a:p>
      </dgm:t>
    </dgm:pt>
    <dgm:pt modelId="{3F7914F4-2C0A-46E2-BB36-90C695F6016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NMS Income YTD £ 359,001</a:t>
          </a:r>
          <a:endParaRPr lang="en-US" dirty="0"/>
        </a:p>
      </dgm:t>
    </dgm:pt>
    <dgm:pt modelId="{747B6012-EAE4-4DE8-858B-7A014AEFB07F}" type="parTrans" cxnId="{59BE44A7-4137-4347-AE53-AC2467F71F6C}">
      <dgm:prSet/>
      <dgm:spPr/>
      <dgm:t>
        <a:bodyPr/>
        <a:lstStyle/>
        <a:p>
          <a:endParaRPr lang="en-US"/>
        </a:p>
      </dgm:t>
    </dgm:pt>
    <dgm:pt modelId="{AF3B807A-9F94-43C5-9C88-83BCC2631858}" type="sibTrans" cxnId="{59BE44A7-4137-4347-AE53-AC2467F71F6C}">
      <dgm:prSet/>
      <dgm:spPr/>
      <dgm:t>
        <a:bodyPr/>
        <a:lstStyle/>
        <a:p>
          <a:endParaRPr lang="en-US"/>
        </a:p>
      </dgm:t>
    </dgm:pt>
    <dgm:pt modelId="{CC5EBE3B-5E9F-4482-B86B-1B8E4D89CC7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/>
            <a:t>NMS Possible Income £ 1,759,240</a:t>
          </a:r>
          <a:endParaRPr lang="en-US" dirty="0"/>
        </a:p>
      </dgm:t>
    </dgm:pt>
    <dgm:pt modelId="{BCAAD191-2D00-48DE-822C-AC25972F86E5}" type="parTrans" cxnId="{DE6E7690-72D5-4E3A-8CC2-D0F73857E205}">
      <dgm:prSet/>
      <dgm:spPr/>
      <dgm:t>
        <a:bodyPr/>
        <a:lstStyle/>
        <a:p>
          <a:endParaRPr lang="en-US"/>
        </a:p>
      </dgm:t>
    </dgm:pt>
    <dgm:pt modelId="{9FC4A35F-BF85-4851-AA31-181DFFAFCEB8}" type="sibTrans" cxnId="{DE6E7690-72D5-4E3A-8CC2-D0F73857E205}">
      <dgm:prSet/>
      <dgm:spPr/>
      <dgm:t>
        <a:bodyPr/>
        <a:lstStyle/>
        <a:p>
          <a:endParaRPr lang="en-US"/>
        </a:p>
      </dgm:t>
    </dgm:pt>
    <dgm:pt modelId="{CE2D429D-0B50-479B-A49B-B53A31177C60}">
      <dgm:prSet/>
      <dgm:spPr>
        <a:solidFill>
          <a:srgbClr val="FF0000"/>
        </a:solidFill>
      </dgm:spPr>
      <dgm:t>
        <a:bodyPr/>
        <a:lstStyle/>
        <a:p>
          <a:r>
            <a:rPr lang="en-GB" dirty="0"/>
            <a:t>NMS Missed income YTD £ 1,400,239</a:t>
          </a:r>
          <a:endParaRPr lang="en-US" dirty="0"/>
        </a:p>
      </dgm:t>
    </dgm:pt>
    <dgm:pt modelId="{27290820-6895-4DCE-8893-85E4573ABEBF}" type="parTrans" cxnId="{55C50259-5C22-4ECE-B1FB-471234652B0C}">
      <dgm:prSet/>
      <dgm:spPr/>
      <dgm:t>
        <a:bodyPr/>
        <a:lstStyle/>
        <a:p>
          <a:endParaRPr lang="en-US"/>
        </a:p>
      </dgm:t>
    </dgm:pt>
    <dgm:pt modelId="{CCF0AF8D-E638-4D1D-803F-91C18DB8ABA1}" type="sibTrans" cxnId="{55C50259-5C22-4ECE-B1FB-471234652B0C}">
      <dgm:prSet/>
      <dgm:spPr/>
      <dgm:t>
        <a:bodyPr/>
        <a:lstStyle/>
        <a:p>
          <a:endParaRPr lang="en-US"/>
        </a:p>
      </dgm:t>
    </dgm:pt>
    <dgm:pt modelId="{E25ADB44-5C62-4090-8E97-40A9A3B4BA86}" type="pres">
      <dgm:prSet presAssocID="{1D16BC17-6B9D-4E25-9B3C-E174C4D99582}" presName="linear" presStyleCnt="0">
        <dgm:presLayoutVars>
          <dgm:dir/>
          <dgm:animLvl val="lvl"/>
          <dgm:resizeHandles val="exact"/>
        </dgm:presLayoutVars>
      </dgm:prSet>
      <dgm:spPr/>
    </dgm:pt>
    <dgm:pt modelId="{A7E74E8E-7335-4911-8E6D-578FCFE6C27D}" type="pres">
      <dgm:prSet presAssocID="{8F857644-E848-4130-BE53-C92A5AB544D3}" presName="parentLin" presStyleCnt="0"/>
      <dgm:spPr/>
    </dgm:pt>
    <dgm:pt modelId="{5F875EC7-3F55-43CB-956E-CC3BAFA0012E}" type="pres">
      <dgm:prSet presAssocID="{8F857644-E848-4130-BE53-C92A5AB544D3}" presName="parentLeftMargin" presStyleLbl="node1" presStyleIdx="0" presStyleCnt="5"/>
      <dgm:spPr/>
    </dgm:pt>
    <dgm:pt modelId="{9B46007B-DBCC-403A-9221-AF77F5091528}" type="pres">
      <dgm:prSet presAssocID="{8F857644-E848-4130-BE53-C92A5AB544D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81B97E-A4A5-4BE1-A02F-3551EDDDBE7F}" type="pres">
      <dgm:prSet presAssocID="{8F857644-E848-4130-BE53-C92A5AB544D3}" presName="negativeSpace" presStyleCnt="0"/>
      <dgm:spPr/>
    </dgm:pt>
    <dgm:pt modelId="{2D418523-3F5D-422F-8AC8-758DA0300C9D}" type="pres">
      <dgm:prSet presAssocID="{8F857644-E848-4130-BE53-C92A5AB544D3}" presName="childText" presStyleLbl="conFgAcc1" presStyleIdx="0" presStyleCnt="5">
        <dgm:presLayoutVars>
          <dgm:bulletEnabled val="1"/>
        </dgm:presLayoutVars>
      </dgm:prSet>
      <dgm:spPr/>
    </dgm:pt>
    <dgm:pt modelId="{068542B9-EC28-4E29-959D-BC378D84D1BD}" type="pres">
      <dgm:prSet presAssocID="{1750B798-6BD4-43F6-A675-D4CF0E34E06B}" presName="spaceBetweenRectangles" presStyleCnt="0"/>
      <dgm:spPr/>
    </dgm:pt>
    <dgm:pt modelId="{C12F3915-A762-4E20-988E-F943C5EA97C7}" type="pres">
      <dgm:prSet presAssocID="{B85040BB-0768-4587-A481-B6EBB03D9851}" presName="parentLin" presStyleCnt="0"/>
      <dgm:spPr/>
    </dgm:pt>
    <dgm:pt modelId="{AC841E99-A052-4C99-BD60-58B8B10E6871}" type="pres">
      <dgm:prSet presAssocID="{B85040BB-0768-4587-A481-B6EBB03D9851}" presName="parentLeftMargin" presStyleLbl="node1" presStyleIdx="0" presStyleCnt="5"/>
      <dgm:spPr/>
    </dgm:pt>
    <dgm:pt modelId="{D1F4BAEB-F77D-4B2F-A030-95686858D86F}" type="pres">
      <dgm:prSet presAssocID="{B85040BB-0768-4587-A481-B6EBB03D98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1BEF90-1A05-48D4-961C-4BE4F13EE88B}" type="pres">
      <dgm:prSet presAssocID="{B85040BB-0768-4587-A481-B6EBB03D9851}" presName="negativeSpace" presStyleCnt="0"/>
      <dgm:spPr/>
    </dgm:pt>
    <dgm:pt modelId="{4A8D1B55-FED1-4016-8A8F-6E56365099BC}" type="pres">
      <dgm:prSet presAssocID="{B85040BB-0768-4587-A481-B6EBB03D9851}" presName="childText" presStyleLbl="conFgAcc1" presStyleIdx="1" presStyleCnt="5">
        <dgm:presLayoutVars>
          <dgm:bulletEnabled val="1"/>
        </dgm:presLayoutVars>
      </dgm:prSet>
      <dgm:spPr/>
    </dgm:pt>
    <dgm:pt modelId="{05A9A04C-7D32-40F5-8FE3-556B07AFA319}" type="pres">
      <dgm:prSet presAssocID="{B1E69B96-0C24-435E-B61D-E6EC4A98AF06}" presName="spaceBetweenRectangles" presStyleCnt="0"/>
      <dgm:spPr/>
    </dgm:pt>
    <dgm:pt modelId="{84633615-3737-44F2-8C94-27AB604AABC8}" type="pres">
      <dgm:prSet presAssocID="{3F7914F4-2C0A-46E2-BB36-90C695F60168}" presName="parentLin" presStyleCnt="0"/>
      <dgm:spPr/>
    </dgm:pt>
    <dgm:pt modelId="{9C982417-3AF8-4195-A899-E7506648A4BB}" type="pres">
      <dgm:prSet presAssocID="{3F7914F4-2C0A-46E2-BB36-90C695F60168}" presName="parentLeftMargin" presStyleLbl="node1" presStyleIdx="1" presStyleCnt="5"/>
      <dgm:spPr/>
    </dgm:pt>
    <dgm:pt modelId="{3116A40D-2BD0-44D0-B3E4-ED2E3B36CACB}" type="pres">
      <dgm:prSet presAssocID="{3F7914F4-2C0A-46E2-BB36-90C695F601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CA939F-8EC8-42EA-866F-161A8A1188C2}" type="pres">
      <dgm:prSet presAssocID="{3F7914F4-2C0A-46E2-BB36-90C695F60168}" presName="negativeSpace" presStyleCnt="0"/>
      <dgm:spPr/>
    </dgm:pt>
    <dgm:pt modelId="{45F3457F-8DFD-4A2E-8623-0BF10E6A20E8}" type="pres">
      <dgm:prSet presAssocID="{3F7914F4-2C0A-46E2-BB36-90C695F60168}" presName="childText" presStyleLbl="conFgAcc1" presStyleIdx="2" presStyleCnt="5">
        <dgm:presLayoutVars>
          <dgm:bulletEnabled val="1"/>
        </dgm:presLayoutVars>
      </dgm:prSet>
      <dgm:spPr/>
    </dgm:pt>
    <dgm:pt modelId="{DC17A05D-F789-4322-B0D8-45D2CBE96568}" type="pres">
      <dgm:prSet presAssocID="{AF3B807A-9F94-43C5-9C88-83BCC2631858}" presName="spaceBetweenRectangles" presStyleCnt="0"/>
      <dgm:spPr/>
    </dgm:pt>
    <dgm:pt modelId="{5DB875E7-7275-4F33-A8A9-05B919916331}" type="pres">
      <dgm:prSet presAssocID="{CC5EBE3B-5E9F-4482-B86B-1B8E4D89CC7B}" presName="parentLin" presStyleCnt="0"/>
      <dgm:spPr/>
    </dgm:pt>
    <dgm:pt modelId="{1C42A620-186F-4FA1-8661-53CF48D98AB7}" type="pres">
      <dgm:prSet presAssocID="{CC5EBE3B-5E9F-4482-B86B-1B8E4D89CC7B}" presName="parentLeftMargin" presStyleLbl="node1" presStyleIdx="2" presStyleCnt="5"/>
      <dgm:spPr/>
    </dgm:pt>
    <dgm:pt modelId="{75FAC023-3605-49F0-BDB8-C0AAF4C33450}" type="pres">
      <dgm:prSet presAssocID="{CC5EBE3B-5E9F-4482-B86B-1B8E4D89CC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D2A5F6-CD6B-471E-A108-FD279DB4AFE1}" type="pres">
      <dgm:prSet presAssocID="{CC5EBE3B-5E9F-4482-B86B-1B8E4D89CC7B}" presName="negativeSpace" presStyleCnt="0"/>
      <dgm:spPr/>
    </dgm:pt>
    <dgm:pt modelId="{1AC3A0EC-664C-49C9-AA69-7665E260C5EF}" type="pres">
      <dgm:prSet presAssocID="{CC5EBE3B-5E9F-4482-B86B-1B8E4D89CC7B}" presName="childText" presStyleLbl="conFgAcc1" presStyleIdx="3" presStyleCnt="5">
        <dgm:presLayoutVars>
          <dgm:bulletEnabled val="1"/>
        </dgm:presLayoutVars>
      </dgm:prSet>
      <dgm:spPr/>
    </dgm:pt>
    <dgm:pt modelId="{419B09A0-63E6-48D4-9F53-A8DFCB4559FA}" type="pres">
      <dgm:prSet presAssocID="{9FC4A35F-BF85-4851-AA31-181DFFAFCEB8}" presName="spaceBetweenRectangles" presStyleCnt="0"/>
      <dgm:spPr/>
    </dgm:pt>
    <dgm:pt modelId="{A385A79E-DAAA-4F5E-B402-96153B71E1B1}" type="pres">
      <dgm:prSet presAssocID="{CE2D429D-0B50-479B-A49B-B53A31177C60}" presName="parentLin" presStyleCnt="0"/>
      <dgm:spPr/>
    </dgm:pt>
    <dgm:pt modelId="{F39AFA27-4E81-4847-ADC4-732602C042AE}" type="pres">
      <dgm:prSet presAssocID="{CE2D429D-0B50-479B-A49B-B53A31177C60}" presName="parentLeftMargin" presStyleLbl="node1" presStyleIdx="3" presStyleCnt="5"/>
      <dgm:spPr/>
    </dgm:pt>
    <dgm:pt modelId="{E9E001D3-0CEA-4B9E-88CF-5F0C274BEA0F}" type="pres">
      <dgm:prSet presAssocID="{CE2D429D-0B50-479B-A49B-B53A31177C60}" presName="parentText" presStyleLbl="node1" presStyleIdx="4" presStyleCnt="5" custLinFactNeighborX="6536" custLinFactNeighborY="-17082">
        <dgm:presLayoutVars>
          <dgm:chMax val="0"/>
          <dgm:bulletEnabled val="1"/>
        </dgm:presLayoutVars>
      </dgm:prSet>
      <dgm:spPr/>
    </dgm:pt>
    <dgm:pt modelId="{373D8DFA-2CE7-46AD-8A80-155BB7C1F634}" type="pres">
      <dgm:prSet presAssocID="{CE2D429D-0B50-479B-A49B-B53A31177C60}" presName="negativeSpace" presStyleCnt="0"/>
      <dgm:spPr/>
    </dgm:pt>
    <dgm:pt modelId="{BF63E7E0-D807-4073-9287-924C6B5AC4E7}" type="pres">
      <dgm:prSet presAssocID="{CE2D429D-0B50-479B-A49B-B53A31177C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706C13-8CFD-499F-A23D-4E6971103EC6}" type="presOf" srcId="{8F857644-E848-4130-BE53-C92A5AB544D3}" destId="{9B46007B-DBCC-403A-9221-AF77F5091528}" srcOrd="1" destOrd="0" presId="urn:microsoft.com/office/officeart/2005/8/layout/list1"/>
    <dgm:cxn modelId="{C25C7C19-E9B6-41A3-8BC6-4FFFA89B8910}" srcId="{1D16BC17-6B9D-4E25-9B3C-E174C4D99582}" destId="{8F857644-E848-4130-BE53-C92A5AB544D3}" srcOrd="0" destOrd="0" parTransId="{9A1D28B4-6F0E-4088-8A9D-250EE418615F}" sibTransId="{1750B798-6BD4-43F6-A675-D4CF0E34E06B}"/>
    <dgm:cxn modelId="{CD321A1E-319F-478F-A710-428025793ACC}" srcId="{1D16BC17-6B9D-4E25-9B3C-E174C4D99582}" destId="{B85040BB-0768-4587-A481-B6EBB03D9851}" srcOrd="1" destOrd="0" parTransId="{0BE56E3C-E68A-4711-8049-C390EB8489B1}" sibTransId="{B1E69B96-0C24-435E-B61D-E6EC4A98AF06}"/>
    <dgm:cxn modelId="{9C581353-691F-4BE6-A3A6-3CB9DD79485D}" type="presOf" srcId="{B85040BB-0768-4587-A481-B6EBB03D9851}" destId="{D1F4BAEB-F77D-4B2F-A030-95686858D86F}" srcOrd="1" destOrd="0" presId="urn:microsoft.com/office/officeart/2005/8/layout/list1"/>
    <dgm:cxn modelId="{519BC554-46CF-49CB-A1DA-E46F8E3E2EE6}" type="presOf" srcId="{CE2D429D-0B50-479B-A49B-B53A31177C60}" destId="{F39AFA27-4E81-4847-ADC4-732602C042AE}" srcOrd="0" destOrd="0" presId="urn:microsoft.com/office/officeart/2005/8/layout/list1"/>
    <dgm:cxn modelId="{52E76758-B11C-4C3F-B1C9-410966251F93}" type="presOf" srcId="{1D16BC17-6B9D-4E25-9B3C-E174C4D99582}" destId="{E25ADB44-5C62-4090-8E97-40A9A3B4BA86}" srcOrd="0" destOrd="0" presId="urn:microsoft.com/office/officeart/2005/8/layout/list1"/>
    <dgm:cxn modelId="{55C50259-5C22-4ECE-B1FB-471234652B0C}" srcId="{1D16BC17-6B9D-4E25-9B3C-E174C4D99582}" destId="{CE2D429D-0B50-479B-A49B-B53A31177C60}" srcOrd="4" destOrd="0" parTransId="{27290820-6895-4DCE-8893-85E4573ABEBF}" sibTransId="{CCF0AF8D-E638-4D1D-803F-91C18DB8ABA1}"/>
    <dgm:cxn modelId="{44C23364-6560-4947-960C-4B9222641AEC}" type="presOf" srcId="{3F7914F4-2C0A-46E2-BB36-90C695F60168}" destId="{9C982417-3AF8-4195-A899-E7506648A4BB}" srcOrd="0" destOrd="0" presId="urn:microsoft.com/office/officeart/2005/8/layout/list1"/>
    <dgm:cxn modelId="{DE6E7690-72D5-4E3A-8CC2-D0F73857E205}" srcId="{1D16BC17-6B9D-4E25-9B3C-E174C4D99582}" destId="{CC5EBE3B-5E9F-4482-B86B-1B8E4D89CC7B}" srcOrd="3" destOrd="0" parTransId="{BCAAD191-2D00-48DE-822C-AC25972F86E5}" sibTransId="{9FC4A35F-BF85-4851-AA31-181DFFAFCEB8}"/>
    <dgm:cxn modelId="{93C91197-4372-42E7-863F-4508F6E97A47}" type="presOf" srcId="{3F7914F4-2C0A-46E2-BB36-90C695F60168}" destId="{3116A40D-2BD0-44D0-B3E4-ED2E3B36CACB}" srcOrd="1" destOrd="0" presId="urn:microsoft.com/office/officeart/2005/8/layout/list1"/>
    <dgm:cxn modelId="{7F4FF5A4-C7B9-4868-9847-7CC716C70B69}" type="presOf" srcId="{B85040BB-0768-4587-A481-B6EBB03D9851}" destId="{AC841E99-A052-4C99-BD60-58B8B10E6871}" srcOrd="0" destOrd="0" presId="urn:microsoft.com/office/officeart/2005/8/layout/list1"/>
    <dgm:cxn modelId="{59BE44A7-4137-4347-AE53-AC2467F71F6C}" srcId="{1D16BC17-6B9D-4E25-9B3C-E174C4D99582}" destId="{3F7914F4-2C0A-46E2-BB36-90C695F60168}" srcOrd="2" destOrd="0" parTransId="{747B6012-EAE4-4DE8-858B-7A014AEFB07F}" sibTransId="{AF3B807A-9F94-43C5-9C88-83BCC2631858}"/>
    <dgm:cxn modelId="{0277D7B2-DD1E-4C0A-9C19-04B832FDED09}" type="presOf" srcId="{CE2D429D-0B50-479B-A49B-B53A31177C60}" destId="{E9E001D3-0CEA-4B9E-88CF-5F0C274BEA0F}" srcOrd="1" destOrd="0" presId="urn:microsoft.com/office/officeart/2005/8/layout/list1"/>
    <dgm:cxn modelId="{91D422C7-91A6-4ED2-A93B-746754AE3316}" type="presOf" srcId="{CC5EBE3B-5E9F-4482-B86B-1B8E4D89CC7B}" destId="{1C42A620-186F-4FA1-8661-53CF48D98AB7}" srcOrd="0" destOrd="0" presId="urn:microsoft.com/office/officeart/2005/8/layout/list1"/>
    <dgm:cxn modelId="{B3B2A5CF-3F88-4410-92A5-F68C888CEA98}" type="presOf" srcId="{8F857644-E848-4130-BE53-C92A5AB544D3}" destId="{5F875EC7-3F55-43CB-956E-CC3BAFA0012E}" srcOrd="0" destOrd="0" presId="urn:microsoft.com/office/officeart/2005/8/layout/list1"/>
    <dgm:cxn modelId="{2298A1F7-9DD3-434D-8079-F3296F37A505}" type="presOf" srcId="{CC5EBE3B-5E9F-4482-B86B-1B8E4D89CC7B}" destId="{75FAC023-3605-49F0-BDB8-C0AAF4C33450}" srcOrd="1" destOrd="0" presId="urn:microsoft.com/office/officeart/2005/8/layout/list1"/>
    <dgm:cxn modelId="{55692C2D-9DA5-4D56-A34D-D3FF38588343}" type="presParOf" srcId="{E25ADB44-5C62-4090-8E97-40A9A3B4BA86}" destId="{A7E74E8E-7335-4911-8E6D-578FCFE6C27D}" srcOrd="0" destOrd="0" presId="urn:microsoft.com/office/officeart/2005/8/layout/list1"/>
    <dgm:cxn modelId="{93B8CA9C-8192-46E4-87B4-FB178ED4DA67}" type="presParOf" srcId="{A7E74E8E-7335-4911-8E6D-578FCFE6C27D}" destId="{5F875EC7-3F55-43CB-956E-CC3BAFA0012E}" srcOrd="0" destOrd="0" presId="urn:microsoft.com/office/officeart/2005/8/layout/list1"/>
    <dgm:cxn modelId="{15FC1108-6376-4BF0-92E8-A958C1886319}" type="presParOf" srcId="{A7E74E8E-7335-4911-8E6D-578FCFE6C27D}" destId="{9B46007B-DBCC-403A-9221-AF77F5091528}" srcOrd="1" destOrd="0" presId="urn:microsoft.com/office/officeart/2005/8/layout/list1"/>
    <dgm:cxn modelId="{DD7DC1D0-3583-4B9C-8B9F-CBEDEF15AD7D}" type="presParOf" srcId="{E25ADB44-5C62-4090-8E97-40A9A3B4BA86}" destId="{5681B97E-A4A5-4BE1-A02F-3551EDDDBE7F}" srcOrd="1" destOrd="0" presId="urn:microsoft.com/office/officeart/2005/8/layout/list1"/>
    <dgm:cxn modelId="{93E962F5-AB37-496C-9EEB-CBA0E4AE7216}" type="presParOf" srcId="{E25ADB44-5C62-4090-8E97-40A9A3B4BA86}" destId="{2D418523-3F5D-422F-8AC8-758DA0300C9D}" srcOrd="2" destOrd="0" presId="urn:microsoft.com/office/officeart/2005/8/layout/list1"/>
    <dgm:cxn modelId="{0FDDF64D-82E5-417C-B54F-132D730A03EB}" type="presParOf" srcId="{E25ADB44-5C62-4090-8E97-40A9A3B4BA86}" destId="{068542B9-EC28-4E29-959D-BC378D84D1BD}" srcOrd="3" destOrd="0" presId="urn:microsoft.com/office/officeart/2005/8/layout/list1"/>
    <dgm:cxn modelId="{0E87A196-D865-4445-82E0-A1C52D987E65}" type="presParOf" srcId="{E25ADB44-5C62-4090-8E97-40A9A3B4BA86}" destId="{C12F3915-A762-4E20-988E-F943C5EA97C7}" srcOrd="4" destOrd="0" presId="urn:microsoft.com/office/officeart/2005/8/layout/list1"/>
    <dgm:cxn modelId="{8F119936-D603-4B0E-ADCB-87745828A6A0}" type="presParOf" srcId="{C12F3915-A762-4E20-988E-F943C5EA97C7}" destId="{AC841E99-A052-4C99-BD60-58B8B10E6871}" srcOrd="0" destOrd="0" presId="urn:microsoft.com/office/officeart/2005/8/layout/list1"/>
    <dgm:cxn modelId="{2CB83EB3-262A-4792-A63A-22E8CC292B81}" type="presParOf" srcId="{C12F3915-A762-4E20-988E-F943C5EA97C7}" destId="{D1F4BAEB-F77D-4B2F-A030-95686858D86F}" srcOrd="1" destOrd="0" presId="urn:microsoft.com/office/officeart/2005/8/layout/list1"/>
    <dgm:cxn modelId="{9F310EA3-26C7-4147-9D3C-21085FE4577E}" type="presParOf" srcId="{E25ADB44-5C62-4090-8E97-40A9A3B4BA86}" destId="{181BEF90-1A05-48D4-961C-4BE4F13EE88B}" srcOrd="5" destOrd="0" presId="urn:microsoft.com/office/officeart/2005/8/layout/list1"/>
    <dgm:cxn modelId="{2FC73575-B004-4217-870D-8E9984BA5DED}" type="presParOf" srcId="{E25ADB44-5C62-4090-8E97-40A9A3B4BA86}" destId="{4A8D1B55-FED1-4016-8A8F-6E56365099BC}" srcOrd="6" destOrd="0" presId="urn:microsoft.com/office/officeart/2005/8/layout/list1"/>
    <dgm:cxn modelId="{E744B84D-EF22-4ABA-8F43-199E6F08838D}" type="presParOf" srcId="{E25ADB44-5C62-4090-8E97-40A9A3B4BA86}" destId="{05A9A04C-7D32-40F5-8FE3-556B07AFA319}" srcOrd="7" destOrd="0" presId="urn:microsoft.com/office/officeart/2005/8/layout/list1"/>
    <dgm:cxn modelId="{9C8CB2B4-8801-4F7D-A5A9-07061F80AEBF}" type="presParOf" srcId="{E25ADB44-5C62-4090-8E97-40A9A3B4BA86}" destId="{84633615-3737-44F2-8C94-27AB604AABC8}" srcOrd="8" destOrd="0" presId="urn:microsoft.com/office/officeart/2005/8/layout/list1"/>
    <dgm:cxn modelId="{3B201919-6004-4350-914D-D192D03755EC}" type="presParOf" srcId="{84633615-3737-44F2-8C94-27AB604AABC8}" destId="{9C982417-3AF8-4195-A899-E7506648A4BB}" srcOrd="0" destOrd="0" presId="urn:microsoft.com/office/officeart/2005/8/layout/list1"/>
    <dgm:cxn modelId="{C5C83D4D-3BB6-4034-8893-C149A3ABB97E}" type="presParOf" srcId="{84633615-3737-44F2-8C94-27AB604AABC8}" destId="{3116A40D-2BD0-44D0-B3E4-ED2E3B36CACB}" srcOrd="1" destOrd="0" presId="urn:microsoft.com/office/officeart/2005/8/layout/list1"/>
    <dgm:cxn modelId="{633F8C4C-0A66-4F2E-B8F6-57AF8382CC6E}" type="presParOf" srcId="{E25ADB44-5C62-4090-8E97-40A9A3B4BA86}" destId="{8FCA939F-8EC8-42EA-866F-161A8A1188C2}" srcOrd="9" destOrd="0" presId="urn:microsoft.com/office/officeart/2005/8/layout/list1"/>
    <dgm:cxn modelId="{B486568F-16DC-4751-BF0A-67C598D96ADF}" type="presParOf" srcId="{E25ADB44-5C62-4090-8E97-40A9A3B4BA86}" destId="{45F3457F-8DFD-4A2E-8623-0BF10E6A20E8}" srcOrd="10" destOrd="0" presId="urn:microsoft.com/office/officeart/2005/8/layout/list1"/>
    <dgm:cxn modelId="{89C9A7A6-48FE-47FC-A5E5-9C52B705F6D7}" type="presParOf" srcId="{E25ADB44-5C62-4090-8E97-40A9A3B4BA86}" destId="{DC17A05D-F789-4322-B0D8-45D2CBE96568}" srcOrd="11" destOrd="0" presId="urn:microsoft.com/office/officeart/2005/8/layout/list1"/>
    <dgm:cxn modelId="{632C011A-F8B4-4FEA-A13C-1E90C62FD7C8}" type="presParOf" srcId="{E25ADB44-5C62-4090-8E97-40A9A3B4BA86}" destId="{5DB875E7-7275-4F33-A8A9-05B919916331}" srcOrd="12" destOrd="0" presId="urn:microsoft.com/office/officeart/2005/8/layout/list1"/>
    <dgm:cxn modelId="{0C94ECFB-0690-48A3-94C0-968EB7C72A1A}" type="presParOf" srcId="{5DB875E7-7275-4F33-A8A9-05B919916331}" destId="{1C42A620-186F-4FA1-8661-53CF48D98AB7}" srcOrd="0" destOrd="0" presId="urn:microsoft.com/office/officeart/2005/8/layout/list1"/>
    <dgm:cxn modelId="{C67E27FC-A169-438D-A29D-E129A03C8D4A}" type="presParOf" srcId="{5DB875E7-7275-4F33-A8A9-05B919916331}" destId="{75FAC023-3605-49F0-BDB8-C0AAF4C33450}" srcOrd="1" destOrd="0" presId="urn:microsoft.com/office/officeart/2005/8/layout/list1"/>
    <dgm:cxn modelId="{866269EE-C857-4BE2-8A34-CFC84A436FD4}" type="presParOf" srcId="{E25ADB44-5C62-4090-8E97-40A9A3B4BA86}" destId="{C7D2A5F6-CD6B-471E-A108-FD279DB4AFE1}" srcOrd="13" destOrd="0" presId="urn:microsoft.com/office/officeart/2005/8/layout/list1"/>
    <dgm:cxn modelId="{503F26C3-3948-40D5-8DB8-ADE828A98272}" type="presParOf" srcId="{E25ADB44-5C62-4090-8E97-40A9A3B4BA86}" destId="{1AC3A0EC-664C-49C9-AA69-7665E260C5EF}" srcOrd="14" destOrd="0" presId="urn:microsoft.com/office/officeart/2005/8/layout/list1"/>
    <dgm:cxn modelId="{5B407DC5-E464-44D1-BF69-49D3C3E1FD4E}" type="presParOf" srcId="{E25ADB44-5C62-4090-8E97-40A9A3B4BA86}" destId="{419B09A0-63E6-48D4-9F53-A8DFCB4559FA}" srcOrd="15" destOrd="0" presId="urn:microsoft.com/office/officeart/2005/8/layout/list1"/>
    <dgm:cxn modelId="{488DF836-B156-4C2D-A5C0-7CFC8DDE1A50}" type="presParOf" srcId="{E25ADB44-5C62-4090-8E97-40A9A3B4BA86}" destId="{A385A79E-DAAA-4F5E-B402-96153B71E1B1}" srcOrd="16" destOrd="0" presId="urn:microsoft.com/office/officeart/2005/8/layout/list1"/>
    <dgm:cxn modelId="{70B37B8C-791A-4667-B4BA-F8AF0C837195}" type="presParOf" srcId="{A385A79E-DAAA-4F5E-B402-96153B71E1B1}" destId="{F39AFA27-4E81-4847-ADC4-732602C042AE}" srcOrd="0" destOrd="0" presId="urn:microsoft.com/office/officeart/2005/8/layout/list1"/>
    <dgm:cxn modelId="{42A45138-C31D-4D36-A701-1143EDA2783E}" type="presParOf" srcId="{A385A79E-DAAA-4F5E-B402-96153B71E1B1}" destId="{E9E001D3-0CEA-4B9E-88CF-5F0C274BEA0F}" srcOrd="1" destOrd="0" presId="urn:microsoft.com/office/officeart/2005/8/layout/list1"/>
    <dgm:cxn modelId="{4552320D-EADA-4624-AB62-A008FB66B737}" type="presParOf" srcId="{E25ADB44-5C62-4090-8E97-40A9A3B4BA86}" destId="{373D8DFA-2CE7-46AD-8A80-155BB7C1F634}" srcOrd="17" destOrd="0" presId="urn:microsoft.com/office/officeart/2005/8/layout/list1"/>
    <dgm:cxn modelId="{F51CCECA-62A9-4FA2-9A95-D58C0AC41D03}" type="presParOf" srcId="{E25ADB44-5C62-4090-8E97-40A9A3B4BA86}" destId="{BF63E7E0-D807-4073-9287-924C6B5AC4E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Top Tips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checking PharmOutcomes regularly throughout the day?</a:t>
          </a:r>
          <a:endParaRPr lang="en-US" dirty="0"/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making the pharmacist aware of the referral? (Print referral for Pharmacist)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completing Stage 1 within 72 hours of receipt? (£12)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have a process to identify the first prescription for Stage 2 (Often Missed £11)</a:t>
          </a:r>
          <a:endParaRPr lang="en-US" dirty="0"/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contact the patient as soon as possible to complete  Stage 3 (Often missed £12)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Transfer required information to MYS regularly and CLAIM every month (often missed)</a:t>
          </a:r>
          <a:endParaRPr lang="en-US" dirty="0"/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7"/>
      <dgm:spPr/>
    </dgm:pt>
    <dgm:pt modelId="{C52F33BB-77E8-407A-B2DE-FCCA9EBB0DE1}" type="pres">
      <dgm:prSet presAssocID="{F019F412-FA3C-488B-9746-06C6620FC42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7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7"/>
      <dgm:spPr/>
    </dgm:pt>
    <dgm:pt modelId="{37A01DD3-338F-48E1-AF91-E1685175E467}" type="pres">
      <dgm:prSet presAssocID="{611F0816-D209-4BE8-82E1-9DE6FAAFD8E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7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7"/>
      <dgm:spPr/>
    </dgm:pt>
    <dgm:pt modelId="{840D3AEF-0B42-4434-9254-A61F407811F5}" type="pres">
      <dgm:prSet presAssocID="{4872EFF1-EA02-4593-93FD-BCCD5D074D3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7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7"/>
      <dgm:spPr/>
    </dgm:pt>
    <dgm:pt modelId="{DCF87C06-AD48-48D1-8597-980ECD3E7F46}" type="pres">
      <dgm:prSet presAssocID="{DE58A188-F6C8-43AA-BF13-6DB01AB774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7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7"/>
      <dgm:spPr/>
    </dgm:pt>
    <dgm:pt modelId="{A4D09F43-3C6F-4217-81AF-2D7F5ECC1BC1}" type="pres">
      <dgm:prSet presAssocID="{205E109B-2054-4A23-9E38-C02FC673AC5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7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7"/>
      <dgm:spPr/>
    </dgm:pt>
    <dgm:pt modelId="{9E6B27B3-4B87-429E-9890-E40393483A11}" type="pres">
      <dgm:prSet presAssocID="{4A8D49D8-08CA-47B8-9957-7045CD41CC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7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7"/>
      <dgm:spPr/>
    </dgm:pt>
    <dgm:pt modelId="{70ACD387-91FA-4556-A7E2-16D5F82C05A3}" type="pres">
      <dgm:prSet presAssocID="{93286C3D-35D6-440C-8F7D-31A4A3F7FB5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Top Tips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checking NHS Mail and PharmOutcomes regularly for referrals (PharmAlarm)</a:t>
          </a:r>
          <a:endParaRPr lang="en-US" dirty="0"/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highlighting referrals to the Pharmacist (Print referral for Pharmacist)?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contacting the  Patient within 4 hours if possible? (Don’t miss Patients)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Recording clear outcomes on PharmOutcomes for the GP as soon as possible?</a:t>
          </a:r>
          <a:endParaRPr lang="en-US" dirty="0"/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Providing PGD’s if appropriate to treat your patient? (inform Surgery if not available)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building relationships with surgery? Let them know what you can offer e.g. PGD</a:t>
          </a:r>
          <a:endParaRPr lang="en-US" dirty="0"/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7"/>
      <dgm:spPr/>
    </dgm:pt>
    <dgm:pt modelId="{C52F33BB-77E8-407A-B2DE-FCCA9EBB0DE1}" type="pres">
      <dgm:prSet presAssocID="{F019F412-FA3C-488B-9746-06C6620FC42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7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7"/>
      <dgm:spPr/>
    </dgm:pt>
    <dgm:pt modelId="{37A01DD3-338F-48E1-AF91-E1685175E467}" type="pres">
      <dgm:prSet presAssocID="{611F0816-D209-4BE8-82E1-9DE6FAAFD8E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7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7"/>
      <dgm:spPr/>
    </dgm:pt>
    <dgm:pt modelId="{840D3AEF-0B42-4434-9254-A61F407811F5}" type="pres">
      <dgm:prSet presAssocID="{4872EFF1-EA02-4593-93FD-BCCD5D074D3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7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7"/>
      <dgm:spPr/>
    </dgm:pt>
    <dgm:pt modelId="{DCF87C06-AD48-48D1-8597-980ECD3E7F46}" type="pres">
      <dgm:prSet presAssocID="{DE58A188-F6C8-43AA-BF13-6DB01AB774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7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7"/>
      <dgm:spPr/>
    </dgm:pt>
    <dgm:pt modelId="{A4D09F43-3C6F-4217-81AF-2D7F5ECC1BC1}" type="pres">
      <dgm:prSet presAssocID="{205E109B-2054-4A23-9E38-C02FC673AC5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7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7"/>
      <dgm:spPr/>
    </dgm:pt>
    <dgm:pt modelId="{9E6B27B3-4B87-429E-9890-E40393483A11}" type="pres">
      <dgm:prSet presAssocID="{4A8D49D8-08CA-47B8-9957-7045CD41CC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7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7"/>
      <dgm:spPr/>
    </dgm:pt>
    <dgm:pt modelId="{70ACD387-91FA-4556-A7E2-16D5F82C05A3}" type="pres">
      <dgm:prSet presAssocID="{93286C3D-35D6-440C-8F7D-31A4A3F7FB5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Top Tips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Identifying all patient in appropriate NHS groups (Pregnant/Social Care etc)</a:t>
          </a:r>
          <a:endParaRPr lang="en-US" dirty="0"/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offering all appropriate patients vaccinations?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discussing benefits of vaccination to hesitant patients to support their care?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using the correct vaccination for the patient</a:t>
          </a:r>
          <a:endParaRPr lang="en-US" dirty="0"/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recording the vaccination details on PharmOutcomes immediately (same day) to inform the GP 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claiming all vaccination monthly on MYS by the 5</a:t>
          </a:r>
          <a:r>
            <a:rPr lang="en-GB" baseline="30000" dirty="0"/>
            <a:t>th</a:t>
          </a:r>
          <a:r>
            <a:rPr lang="en-GB" dirty="0"/>
            <a:t> to ensure timely payment</a:t>
          </a:r>
          <a:endParaRPr lang="en-US" dirty="0"/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3C9BC84C-0E40-4F4A-AB6F-F9B32CE01D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Prepare for next year Apr/May Contact businesses/Schools/ Nursing Homes etc. to offer vaccination</a:t>
          </a:r>
        </a:p>
      </dgm:t>
    </dgm:pt>
    <dgm:pt modelId="{FAE4A284-1147-4ACA-88C4-1E575E3FEE86}" type="parTrans" cxnId="{87D32CDA-ABD7-4191-B59C-3203E6A573EF}">
      <dgm:prSet/>
      <dgm:spPr/>
      <dgm:t>
        <a:bodyPr/>
        <a:lstStyle/>
        <a:p>
          <a:endParaRPr lang="en-GB"/>
        </a:p>
      </dgm:t>
    </dgm:pt>
    <dgm:pt modelId="{FA7F324B-E433-49C0-BA54-DC2604581B7B}" type="sibTrans" cxnId="{87D32CDA-ABD7-4191-B59C-3203E6A573EF}">
      <dgm:prSet/>
      <dgm:spPr/>
      <dgm:t>
        <a:bodyPr/>
        <a:lstStyle/>
        <a:p>
          <a:endParaRPr lang="en-GB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8"/>
      <dgm:spPr/>
    </dgm:pt>
    <dgm:pt modelId="{C52F33BB-77E8-407A-B2DE-FCCA9EBB0DE1}" type="pres">
      <dgm:prSet presAssocID="{F019F412-FA3C-488B-9746-06C6620FC42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8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8"/>
      <dgm:spPr/>
    </dgm:pt>
    <dgm:pt modelId="{37A01DD3-338F-48E1-AF91-E1685175E467}" type="pres">
      <dgm:prSet presAssocID="{611F0816-D209-4BE8-82E1-9DE6FAAFD8E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8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8"/>
      <dgm:spPr/>
    </dgm:pt>
    <dgm:pt modelId="{840D3AEF-0B42-4434-9254-A61F407811F5}" type="pres">
      <dgm:prSet presAssocID="{4872EFF1-EA02-4593-93FD-BCCD5D074D33}" presName="iconRect" presStyleLbl="node1" presStyleIdx="2" presStyleCnt="8" custLinFactNeighborX="-8337" custLinFactNeighborY="-55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8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8"/>
      <dgm:spPr/>
    </dgm:pt>
    <dgm:pt modelId="{DCF87C06-AD48-48D1-8597-980ECD3E7F46}" type="pres">
      <dgm:prSet presAssocID="{DE58A188-F6C8-43AA-BF13-6DB01AB7746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8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8"/>
      <dgm:spPr/>
    </dgm:pt>
    <dgm:pt modelId="{A4D09F43-3C6F-4217-81AF-2D7F5ECC1BC1}" type="pres">
      <dgm:prSet presAssocID="{205E109B-2054-4A23-9E38-C02FC673AC5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8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8"/>
      <dgm:spPr/>
    </dgm:pt>
    <dgm:pt modelId="{9E6B27B3-4B87-429E-9890-E40393483A11}" type="pres">
      <dgm:prSet presAssocID="{4A8D49D8-08CA-47B8-9957-7045CD41CC7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8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8"/>
      <dgm:spPr/>
    </dgm:pt>
    <dgm:pt modelId="{70ACD387-91FA-4556-A7E2-16D5F82C05A3}" type="pres">
      <dgm:prSet presAssocID="{93286C3D-35D6-440C-8F7D-31A4A3F7FB5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8">
        <dgm:presLayoutVars>
          <dgm:chMax val="0"/>
          <dgm:chPref val="0"/>
        </dgm:presLayoutVars>
      </dgm:prSet>
      <dgm:spPr/>
    </dgm:pt>
    <dgm:pt modelId="{BB99DD66-3DE3-449A-B454-D135E8DE9C0A}" type="pres">
      <dgm:prSet presAssocID="{DF8CC7F8-E60D-4353-963C-DAF1B8BEFC18}" presName="sibTrans" presStyleCnt="0"/>
      <dgm:spPr/>
    </dgm:pt>
    <dgm:pt modelId="{63E47033-6806-4F68-88EA-CAB8F6AC205D}" type="pres">
      <dgm:prSet presAssocID="{3C9BC84C-0E40-4F4A-AB6F-F9B32CE01DB5}" presName="compNode" presStyleCnt="0"/>
      <dgm:spPr/>
    </dgm:pt>
    <dgm:pt modelId="{77A8E351-E215-4C5B-BE3B-9E835BC5DBC4}" type="pres">
      <dgm:prSet presAssocID="{3C9BC84C-0E40-4F4A-AB6F-F9B32CE01DB5}" presName="bgRect" presStyleLbl="bgShp" presStyleIdx="7" presStyleCnt="8"/>
      <dgm:spPr/>
    </dgm:pt>
    <dgm:pt modelId="{6D5A48C9-497A-475C-B2D1-4AFF78296E72}" type="pres">
      <dgm:prSet presAssocID="{3C9BC84C-0E40-4F4A-AB6F-F9B32CE01DB5}" presName="iconRect" presStyleLbl="node1" presStyleIdx="7" presStyleCnt="8"/>
      <dgm:spPr/>
    </dgm:pt>
    <dgm:pt modelId="{C445FAB8-8D2C-46C2-BD77-1C6335FC41BE}" type="pres">
      <dgm:prSet presAssocID="{3C9BC84C-0E40-4F4A-AB6F-F9B32CE01DB5}" presName="spaceRect" presStyleCnt="0"/>
      <dgm:spPr/>
    </dgm:pt>
    <dgm:pt modelId="{44ADC2F1-F4EB-4436-9221-FD7C6848AE26}" type="pres">
      <dgm:prSet presAssocID="{3C9BC84C-0E40-4F4A-AB6F-F9B32CE01DB5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FEAAD24F-1B6C-4F01-8E5F-47BFCC68DB27}" type="presOf" srcId="{3C9BC84C-0E40-4F4A-AB6F-F9B32CE01DB5}" destId="{44ADC2F1-F4EB-4436-9221-FD7C6848AE26}" srcOrd="0" destOrd="0" presId="urn:microsoft.com/office/officeart/2018/2/layout/IconVerticalSolidList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87D32CDA-ABD7-4191-B59C-3203E6A573EF}" srcId="{CB96D5A7-8E7E-44EB-8AA5-428FC9B2D1D4}" destId="{3C9BC84C-0E40-4F4A-AB6F-F9B32CE01DB5}" srcOrd="7" destOrd="0" parTransId="{FAE4A284-1147-4ACA-88C4-1E575E3FEE86}" sibTransId="{FA7F324B-E433-49C0-BA54-DC2604581B7B}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  <dgm:cxn modelId="{367B7B4D-A513-4FC5-B213-820C812882C8}" type="presParOf" srcId="{411FC41A-888F-45A6-94A9-01E3CEE18CFA}" destId="{BB99DD66-3DE3-449A-B454-D135E8DE9C0A}" srcOrd="13" destOrd="0" presId="urn:microsoft.com/office/officeart/2018/2/layout/IconVerticalSolidList"/>
    <dgm:cxn modelId="{7A4FC941-A98C-4410-BF46-D05BA4FC9D05}" type="presParOf" srcId="{411FC41A-888F-45A6-94A9-01E3CEE18CFA}" destId="{63E47033-6806-4F68-88EA-CAB8F6AC205D}" srcOrd="14" destOrd="0" presId="urn:microsoft.com/office/officeart/2018/2/layout/IconVerticalSolidList"/>
    <dgm:cxn modelId="{DEE175E9-2F72-491C-9505-9D411D12FCE7}" type="presParOf" srcId="{63E47033-6806-4F68-88EA-CAB8F6AC205D}" destId="{77A8E351-E215-4C5B-BE3B-9E835BC5DBC4}" srcOrd="0" destOrd="0" presId="urn:microsoft.com/office/officeart/2018/2/layout/IconVerticalSolidList"/>
    <dgm:cxn modelId="{453503B0-8767-453C-AD0B-D57079E0EE89}" type="presParOf" srcId="{63E47033-6806-4F68-88EA-CAB8F6AC205D}" destId="{6D5A48C9-497A-475C-B2D1-4AFF78296E72}" srcOrd="1" destOrd="0" presId="urn:microsoft.com/office/officeart/2018/2/layout/IconVerticalSolidList"/>
    <dgm:cxn modelId="{E9E21DC2-4687-4348-A719-3E0FCE9825C5}" type="presParOf" srcId="{63E47033-6806-4F68-88EA-CAB8F6AC205D}" destId="{C445FAB8-8D2C-46C2-BD77-1C6335FC41BE}" srcOrd="2" destOrd="0" presId="urn:microsoft.com/office/officeart/2018/2/layout/IconVerticalSolidList"/>
    <dgm:cxn modelId="{3F13ABED-B448-48BE-956F-07F233E50121}" type="presParOf" srcId="{63E47033-6806-4F68-88EA-CAB8F6AC205D}" destId="{44ADC2F1-F4EB-4436-9221-FD7C6848AE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Top Tips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Have you got a process to identify all patients over 40 without a hypertension diagnosis?</a:t>
          </a:r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Is your team trained to engage with all appropriate patients about the benefits of a BP check?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comfortable with the service specification and how to use your BP machine?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Are you taking every opportunity to provide lifestyle advice?</a:t>
          </a:r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referring appropriate patients for your ABPM service or to their GP escalating if urgent?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Are you recording your results on to PharmOutcomes ASAP to ensure the GP is informed</a:t>
          </a:r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0AE567C7-F920-47DD-91BF-0222339FBA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Are you adding your results regularly to MYS and submitting a claim every month?</a:t>
          </a:r>
          <a:endParaRPr lang="en-US" dirty="0"/>
        </a:p>
      </dgm:t>
    </dgm:pt>
    <dgm:pt modelId="{013E8D23-E4EB-48F4-9072-E4651A8BAFA4}" type="parTrans" cxnId="{D9308D9A-57A2-442C-A130-533DBCF7724B}">
      <dgm:prSet/>
      <dgm:spPr/>
      <dgm:t>
        <a:bodyPr/>
        <a:lstStyle/>
        <a:p>
          <a:endParaRPr lang="en-GB"/>
        </a:p>
      </dgm:t>
    </dgm:pt>
    <dgm:pt modelId="{A103AB34-B16B-4D26-B79F-6CBFAF228A15}" type="sibTrans" cxnId="{D9308D9A-57A2-442C-A130-533DBCF7724B}">
      <dgm:prSet/>
      <dgm:spPr/>
      <dgm:t>
        <a:bodyPr/>
        <a:lstStyle/>
        <a:p>
          <a:endParaRPr lang="en-GB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8"/>
      <dgm:spPr/>
    </dgm:pt>
    <dgm:pt modelId="{C52F33BB-77E8-407A-B2DE-FCCA9EBB0DE1}" type="pres">
      <dgm:prSet presAssocID="{F019F412-FA3C-488B-9746-06C6620FC42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8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8"/>
      <dgm:spPr/>
    </dgm:pt>
    <dgm:pt modelId="{37A01DD3-338F-48E1-AF91-E1685175E467}" type="pres">
      <dgm:prSet presAssocID="{611F0816-D209-4BE8-82E1-9DE6FAAFD8E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8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8"/>
      <dgm:spPr/>
    </dgm:pt>
    <dgm:pt modelId="{840D3AEF-0B42-4434-9254-A61F407811F5}" type="pres">
      <dgm:prSet presAssocID="{4872EFF1-EA02-4593-93FD-BCCD5D074D33}" presName="iconRect" presStyleLbl="node1" presStyleIdx="2" presStyleCnt="8" custLinFactNeighborX="-8337" custLinFactNeighborY="-55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8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8"/>
      <dgm:spPr/>
    </dgm:pt>
    <dgm:pt modelId="{DCF87C06-AD48-48D1-8597-980ECD3E7F46}" type="pres">
      <dgm:prSet presAssocID="{DE58A188-F6C8-43AA-BF13-6DB01AB7746E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8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8"/>
      <dgm:spPr/>
    </dgm:pt>
    <dgm:pt modelId="{A4D09F43-3C6F-4217-81AF-2D7F5ECC1BC1}" type="pres">
      <dgm:prSet presAssocID="{205E109B-2054-4A23-9E38-C02FC673AC5E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8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8"/>
      <dgm:spPr/>
    </dgm:pt>
    <dgm:pt modelId="{9E6B27B3-4B87-429E-9890-E40393483A11}" type="pres">
      <dgm:prSet presAssocID="{4A8D49D8-08CA-47B8-9957-7045CD41CC7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8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8"/>
      <dgm:spPr/>
    </dgm:pt>
    <dgm:pt modelId="{70ACD387-91FA-4556-A7E2-16D5F82C05A3}" type="pres">
      <dgm:prSet presAssocID="{93286C3D-35D6-440C-8F7D-31A4A3F7FB5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8">
        <dgm:presLayoutVars>
          <dgm:chMax val="0"/>
          <dgm:chPref val="0"/>
        </dgm:presLayoutVars>
      </dgm:prSet>
      <dgm:spPr/>
    </dgm:pt>
    <dgm:pt modelId="{F38A5B50-4473-4969-9A35-839E828AF0DE}" type="pres">
      <dgm:prSet presAssocID="{DF8CC7F8-E60D-4353-963C-DAF1B8BEFC18}" presName="sibTrans" presStyleCnt="0"/>
      <dgm:spPr/>
    </dgm:pt>
    <dgm:pt modelId="{6C4F13BD-919F-4857-BE53-AF75C2D357D1}" type="pres">
      <dgm:prSet presAssocID="{0AE567C7-F920-47DD-91BF-0222339FBAA9}" presName="compNode" presStyleCnt="0"/>
      <dgm:spPr/>
    </dgm:pt>
    <dgm:pt modelId="{478755D0-8C17-4BF1-9CED-19F7DCC46DD7}" type="pres">
      <dgm:prSet presAssocID="{0AE567C7-F920-47DD-91BF-0222339FBAA9}" presName="bgRect" presStyleLbl="bgShp" presStyleIdx="7" presStyleCnt="8"/>
      <dgm:spPr/>
    </dgm:pt>
    <dgm:pt modelId="{82BF5B46-F63A-4327-819B-56241EAFAF7F}" type="pres">
      <dgm:prSet presAssocID="{0AE567C7-F920-47DD-91BF-0222339FBAA9}" presName="iconRect" presStyleLbl="node1" presStyleIdx="7" presStyleCnt="8"/>
      <dgm:spPr/>
    </dgm:pt>
    <dgm:pt modelId="{BC33178C-B3A4-4156-A614-35D1EE024318}" type="pres">
      <dgm:prSet presAssocID="{0AE567C7-F920-47DD-91BF-0222339FBAA9}" presName="spaceRect" presStyleCnt="0"/>
      <dgm:spPr/>
    </dgm:pt>
    <dgm:pt modelId="{A5198DB9-430B-4AAF-980B-E5E8D73AEAF0}" type="pres">
      <dgm:prSet presAssocID="{0AE567C7-F920-47DD-91BF-0222339FBAA9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151B2339-6839-4D7B-8795-98A11BEB456D}" type="presOf" srcId="{0AE567C7-F920-47DD-91BF-0222339FBAA9}" destId="{A5198DB9-430B-4AAF-980B-E5E8D73AEAF0}" srcOrd="0" destOrd="0" presId="urn:microsoft.com/office/officeart/2018/2/layout/IconVerticalSolidList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D9308D9A-57A2-442C-A130-533DBCF7724B}" srcId="{CB96D5A7-8E7E-44EB-8AA5-428FC9B2D1D4}" destId="{0AE567C7-F920-47DD-91BF-0222339FBAA9}" srcOrd="7" destOrd="0" parTransId="{013E8D23-E4EB-48F4-9072-E4651A8BAFA4}" sibTransId="{A103AB34-B16B-4D26-B79F-6CBFAF228A15}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  <dgm:cxn modelId="{4F22AD31-A4EE-48AC-A790-C2C649C2C89D}" type="presParOf" srcId="{411FC41A-888F-45A6-94A9-01E3CEE18CFA}" destId="{F38A5B50-4473-4969-9A35-839E828AF0DE}" srcOrd="13" destOrd="0" presId="urn:microsoft.com/office/officeart/2018/2/layout/IconVerticalSolidList"/>
    <dgm:cxn modelId="{6915F1A2-258C-40A8-99C2-E61F4ABA1550}" type="presParOf" srcId="{411FC41A-888F-45A6-94A9-01E3CEE18CFA}" destId="{6C4F13BD-919F-4857-BE53-AF75C2D357D1}" srcOrd="14" destOrd="0" presId="urn:microsoft.com/office/officeart/2018/2/layout/IconVerticalSolidList"/>
    <dgm:cxn modelId="{DDCEE422-9D96-41BE-86E5-665E68E11BEB}" type="presParOf" srcId="{6C4F13BD-919F-4857-BE53-AF75C2D357D1}" destId="{478755D0-8C17-4BF1-9CED-19F7DCC46DD7}" srcOrd="0" destOrd="0" presId="urn:microsoft.com/office/officeart/2018/2/layout/IconVerticalSolidList"/>
    <dgm:cxn modelId="{8E43BD3B-ADA6-422A-8AB1-671616E7E18A}" type="presParOf" srcId="{6C4F13BD-919F-4857-BE53-AF75C2D357D1}" destId="{82BF5B46-F63A-4327-819B-56241EAFAF7F}" srcOrd="1" destOrd="0" presId="urn:microsoft.com/office/officeart/2018/2/layout/IconVerticalSolidList"/>
    <dgm:cxn modelId="{A7D867B8-254E-46D9-928B-FBAC99CFAC4C}" type="presParOf" srcId="{6C4F13BD-919F-4857-BE53-AF75C2D357D1}" destId="{BC33178C-B3A4-4156-A614-35D1EE024318}" srcOrd="2" destOrd="0" presId="urn:microsoft.com/office/officeart/2018/2/layout/IconVerticalSolidList"/>
    <dgm:cxn modelId="{D2A7866D-4F9E-403D-8AD1-55B41297005C}" type="presParOf" srcId="{6C4F13BD-919F-4857-BE53-AF75C2D357D1}" destId="{A5198DB9-430B-4AAF-980B-E5E8D73AEA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Top Tips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have access to an ABPM meter and are trained on how to use it?</a:t>
          </a:r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have access to leaflets to explain the service available on </a:t>
          </a:r>
          <a:r>
            <a:rPr lang="en-GB" dirty="0">
              <a:hlinkClick xmlns:r="http://schemas.openxmlformats.org/officeDocument/2006/relationships" r:id="rId1"/>
            </a:rPr>
            <a:t>www.psnc.org.uk</a:t>
          </a:r>
          <a:r>
            <a:rPr lang="en-GB" dirty="0"/>
            <a:t>? 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reset and clean the ABPM between use and ensure the patient understands the process?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arrange appointments with the patient for fitting and to read the results after assessment?</a:t>
          </a:r>
          <a:endParaRPr lang="en-US" dirty="0"/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enter the results onto PharmOutcomes to ensure the GP is informed?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you add the results on to MYS regularly and claim every month?</a:t>
          </a:r>
          <a:endParaRPr lang="en-US" dirty="0"/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7"/>
      <dgm:spPr/>
    </dgm:pt>
    <dgm:pt modelId="{C52F33BB-77E8-407A-B2DE-FCCA9EBB0DE1}" type="pres">
      <dgm:prSet presAssocID="{F019F412-FA3C-488B-9746-06C6620FC424}" presName="iconRect" presStyleLbl="nod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7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7"/>
      <dgm:spPr/>
    </dgm:pt>
    <dgm:pt modelId="{37A01DD3-338F-48E1-AF91-E1685175E467}" type="pres">
      <dgm:prSet presAssocID="{611F0816-D209-4BE8-82E1-9DE6FAAFD8E3}" presName="iconRect" presStyleLbl="node1" presStyleIdx="1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7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7"/>
      <dgm:spPr/>
    </dgm:pt>
    <dgm:pt modelId="{840D3AEF-0B42-4434-9254-A61F407811F5}" type="pres">
      <dgm:prSet presAssocID="{4872EFF1-EA02-4593-93FD-BCCD5D074D33}" presName="iconRect" presStyleLbl="node1" presStyleIdx="2" presStyleCnt="7" custLinFactNeighborX="-8337" custLinFactNeighborY="-555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7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7"/>
      <dgm:spPr/>
    </dgm:pt>
    <dgm:pt modelId="{DCF87C06-AD48-48D1-8597-980ECD3E7F46}" type="pres">
      <dgm:prSet presAssocID="{DE58A188-F6C8-43AA-BF13-6DB01AB7746E}" presName="iconRect" presStyleLbl="node1" presStyleIdx="3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7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7"/>
      <dgm:spPr/>
    </dgm:pt>
    <dgm:pt modelId="{A4D09F43-3C6F-4217-81AF-2D7F5ECC1BC1}" type="pres">
      <dgm:prSet presAssocID="{205E109B-2054-4A23-9E38-C02FC673AC5E}" presName="iconRect" presStyleLbl="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7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7"/>
      <dgm:spPr/>
    </dgm:pt>
    <dgm:pt modelId="{9E6B27B3-4B87-429E-9890-E40393483A11}" type="pres">
      <dgm:prSet presAssocID="{4A8D49D8-08CA-47B8-9957-7045CD41CC70}" presName="iconRect" presStyleLbl="node1" presStyleIdx="5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7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7"/>
      <dgm:spPr/>
    </dgm:pt>
    <dgm:pt modelId="{70ACD387-91FA-4556-A7E2-16D5F82C05A3}" type="pres">
      <dgm:prSet presAssocID="{93286C3D-35D6-440C-8F7D-31A4A3F7FB51}" presName="iconRect" presStyleLbl="node1" presStyleIdx="6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If Not already done register to provide the service when you have an SOP and equipment in place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are you going to engage with surgeries around your Hypertension service</a:t>
          </a:r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Talk with the practice manager and agree a process to refer patients for BP or ABPM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Remember £15 for each completed BP and £45 for each ABPM Assessment this is uncapped!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Remember for April 22 – Mar 23  there is a bonus payment if 15 ABPM achieved - £400 or £1000</a:t>
          </a:r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Currently Pharmacist only service due to VAT – hopefully soon to include Registered Techs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Important claim on MYS every month</a:t>
          </a:r>
          <a:endParaRPr lang="en-US" dirty="0"/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7"/>
      <dgm:spPr/>
    </dgm:pt>
    <dgm:pt modelId="{C52F33BB-77E8-407A-B2DE-FCCA9EBB0DE1}" type="pres">
      <dgm:prSet presAssocID="{F019F412-FA3C-488B-9746-06C6620FC42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7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7"/>
      <dgm:spPr/>
    </dgm:pt>
    <dgm:pt modelId="{37A01DD3-338F-48E1-AF91-E1685175E467}" type="pres">
      <dgm:prSet presAssocID="{611F0816-D209-4BE8-82E1-9DE6FAAFD8E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7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7"/>
      <dgm:spPr/>
    </dgm:pt>
    <dgm:pt modelId="{840D3AEF-0B42-4434-9254-A61F407811F5}" type="pres">
      <dgm:prSet presAssocID="{4872EFF1-EA02-4593-93FD-BCCD5D074D33}" presName="iconRect" presStyleLbl="node1" presStyleIdx="2" presStyleCnt="7" custLinFactNeighborX="-8337" custLinFactNeighborY="-55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7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7"/>
      <dgm:spPr/>
    </dgm:pt>
    <dgm:pt modelId="{DCF87C06-AD48-48D1-8597-980ECD3E7F46}" type="pres">
      <dgm:prSet presAssocID="{DE58A188-F6C8-43AA-BF13-6DB01AB7746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7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7"/>
      <dgm:spPr/>
    </dgm:pt>
    <dgm:pt modelId="{A4D09F43-3C6F-4217-81AF-2D7F5ECC1BC1}" type="pres">
      <dgm:prSet presAssocID="{205E109B-2054-4A23-9E38-C02FC673AC5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7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7"/>
      <dgm:spPr/>
    </dgm:pt>
    <dgm:pt modelId="{9E6B27B3-4B87-429E-9890-E40393483A11}" type="pres">
      <dgm:prSet presAssocID="{4A8D49D8-08CA-47B8-9957-7045CD41CC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7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7"/>
      <dgm:spPr/>
    </dgm:pt>
    <dgm:pt modelId="{70ACD387-91FA-4556-A7E2-16D5F82C05A3}" type="pres">
      <dgm:prSet presAssocID="{93286C3D-35D6-440C-8F7D-31A4A3F7FB5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96D5A7-8E7E-44EB-8AA5-428FC9B2D1D4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19F412-FA3C-488B-9746-06C6620FC4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Top Tips</a:t>
          </a:r>
          <a:endParaRPr lang="en-US" dirty="0"/>
        </a:p>
      </dgm:t>
    </dgm:pt>
    <dgm:pt modelId="{CF266861-5BA2-40C7-A71C-DD1B97CA6166}" type="parTrans" cxnId="{B366D9F5-EDF4-4195-9A14-5B4BA98B99F8}">
      <dgm:prSet/>
      <dgm:spPr/>
      <dgm:t>
        <a:bodyPr/>
        <a:lstStyle/>
        <a:p>
          <a:endParaRPr lang="en-US"/>
        </a:p>
      </dgm:t>
    </dgm:pt>
    <dgm:pt modelId="{87C31267-D3AC-4969-9EB0-D880A8622A1B}" type="sibTrans" cxnId="{B366D9F5-EDF4-4195-9A14-5B4BA98B99F8}">
      <dgm:prSet/>
      <dgm:spPr/>
      <dgm:t>
        <a:bodyPr/>
        <a:lstStyle/>
        <a:p>
          <a:endParaRPr lang="en-US"/>
        </a:p>
      </dgm:t>
    </dgm:pt>
    <dgm:pt modelId="{611F0816-D209-4BE8-82E1-9DE6FAAFD8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Ensure all Pharmacists and Locum are accredited </a:t>
          </a:r>
          <a:r>
            <a:rPr lang="en-GB" sz="1000" dirty="0">
              <a:hlinkClick xmlns:r="http://schemas.openxmlformats.org/officeDocument/2006/relationships" r:id="rId1"/>
            </a:rPr>
            <a:t>https://avon.communitypharmacy.org.uk/clinical-commissioning-groups/</a:t>
          </a:r>
          <a:r>
            <a:rPr lang="en-GB" sz="1000" dirty="0"/>
            <a:t>  </a:t>
          </a:r>
          <a:r>
            <a:rPr lang="en-US" sz="1000" dirty="0"/>
            <a:t> </a:t>
          </a:r>
        </a:p>
      </dgm:t>
    </dgm:pt>
    <dgm:pt modelId="{68BC912A-C3EE-4E06-BB24-9C93B3AAB955}" type="parTrans" cxnId="{B36B6393-92F3-4E90-AA6E-FA0DD44F3C20}">
      <dgm:prSet/>
      <dgm:spPr/>
      <dgm:t>
        <a:bodyPr/>
        <a:lstStyle/>
        <a:p>
          <a:endParaRPr lang="en-US"/>
        </a:p>
      </dgm:t>
    </dgm:pt>
    <dgm:pt modelId="{01CB7828-FD82-4230-B07E-130E8018882A}" type="sibTrans" cxnId="{B36B6393-92F3-4E90-AA6E-FA0DD44F3C20}">
      <dgm:prSet/>
      <dgm:spPr/>
      <dgm:t>
        <a:bodyPr/>
        <a:lstStyle/>
        <a:p>
          <a:endParaRPr lang="en-US"/>
        </a:p>
      </dgm:t>
    </dgm:pt>
    <dgm:pt modelId="{4872EFF1-EA02-4593-93FD-BCCD5D074D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Engage with your surgeries so they can refer patients for e.g. UTI, Impetigo, Sore Throat etc</a:t>
          </a:r>
          <a:endParaRPr lang="en-US" dirty="0"/>
        </a:p>
      </dgm:t>
    </dgm:pt>
    <dgm:pt modelId="{8A0AFD9B-2BB1-43C4-BD70-C67C03D2086F}" type="parTrans" cxnId="{A054A3F0-6C12-4CED-A902-8912690D49E8}">
      <dgm:prSet/>
      <dgm:spPr/>
      <dgm:t>
        <a:bodyPr/>
        <a:lstStyle/>
        <a:p>
          <a:endParaRPr lang="en-US"/>
        </a:p>
      </dgm:t>
    </dgm:pt>
    <dgm:pt modelId="{1656160F-9A6E-4919-B071-A9465B8E7288}" type="sibTrans" cxnId="{A054A3F0-6C12-4CED-A902-8912690D49E8}">
      <dgm:prSet/>
      <dgm:spPr/>
      <dgm:t>
        <a:bodyPr/>
        <a:lstStyle/>
        <a:p>
          <a:endParaRPr lang="en-US"/>
        </a:p>
      </dgm:t>
    </dgm:pt>
    <dgm:pt modelId="{DE58A188-F6C8-43AA-BF13-6DB01AB7746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£14 for walk in patients and £5.90 if referred in via CPCS (£14 for CPCS)</a:t>
          </a:r>
          <a:endParaRPr lang="en-US" dirty="0"/>
        </a:p>
      </dgm:t>
    </dgm:pt>
    <dgm:pt modelId="{D41DB828-2EB5-48AB-B91C-D9AD711F26C4}" type="parTrans" cxnId="{1621921B-B1EE-40C6-9563-C5800E904A59}">
      <dgm:prSet/>
      <dgm:spPr/>
      <dgm:t>
        <a:bodyPr/>
        <a:lstStyle/>
        <a:p>
          <a:endParaRPr lang="en-US"/>
        </a:p>
      </dgm:t>
    </dgm:pt>
    <dgm:pt modelId="{A6A0A553-59DE-4D2C-8911-00F5E5A867B0}" type="sibTrans" cxnId="{1621921B-B1EE-40C6-9563-C5800E904A59}">
      <dgm:prSet/>
      <dgm:spPr/>
      <dgm:t>
        <a:bodyPr/>
        <a:lstStyle/>
        <a:p>
          <a:endParaRPr lang="en-US"/>
        </a:p>
      </dgm:t>
    </dgm:pt>
    <dgm:pt modelId="{205E109B-2054-4A23-9E38-C02FC673AC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Over 20,000 PGD Delivered since commissioning freeing up GP appointments</a:t>
          </a:r>
        </a:p>
      </dgm:t>
    </dgm:pt>
    <dgm:pt modelId="{707FB64D-9126-4962-9422-01B10310CC1F}" type="parTrans" cxnId="{9227C47F-8FDD-423C-826B-8F631A8CE7FC}">
      <dgm:prSet/>
      <dgm:spPr/>
      <dgm:t>
        <a:bodyPr/>
        <a:lstStyle/>
        <a:p>
          <a:endParaRPr lang="en-US"/>
        </a:p>
      </dgm:t>
    </dgm:pt>
    <dgm:pt modelId="{41AC8F1A-0A0E-485D-BAF8-7218C7691FE4}" type="sibTrans" cxnId="{9227C47F-8FDD-423C-826B-8F631A8CE7FC}">
      <dgm:prSet/>
      <dgm:spPr/>
      <dgm:t>
        <a:bodyPr/>
        <a:lstStyle/>
        <a:p>
          <a:endParaRPr lang="en-US"/>
        </a:p>
      </dgm:t>
    </dgm:pt>
    <dgm:pt modelId="{4A8D49D8-08CA-47B8-9957-7045CD41CC7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Complete assessment on PharmOutcomes (ensure all Pharmacists are signed to every PGD)</a:t>
          </a:r>
          <a:endParaRPr lang="en-US" dirty="0"/>
        </a:p>
      </dgm:t>
    </dgm:pt>
    <dgm:pt modelId="{79E947A5-7B6E-44C0-8405-02F40EBCFCCC}" type="parTrans" cxnId="{241CEF9B-7F95-4731-8E4C-866764A3F7D4}">
      <dgm:prSet/>
      <dgm:spPr/>
      <dgm:t>
        <a:bodyPr/>
        <a:lstStyle/>
        <a:p>
          <a:endParaRPr lang="en-US"/>
        </a:p>
      </dgm:t>
    </dgm:pt>
    <dgm:pt modelId="{9D4EBC97-2D80-4DA8-B115-EE9E7751083C}" type="sibTrans" cxnId="{241CEF9B-7F95-4731-8E4C-866764A3F7D4}">
      <dgm:prSet/>
      <dgm:spPr/>
      <dgm:t>
        <a:bodyPr/>
        <a:lstStyle/>
        <a:p>
          <a:endParaRPr lang="en-US"/>
        </a:p>
      </dgm:t>
    </dgm:pt>
    <dgm:pt modelId="{93286C3D-35D6-440C-8F7D-31A4A3F7FB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Claims are Automatic to Commissioners at the end of each month</a:t>
          </a:r>
        </a:p>
      </dgm:t>
    </dgm:pt>
    <dgm:pt modelId="{8622347D-3D1D-46CA-B634-DF4788EA7FCD}" type="parTrans" cxnId="{07BC14DF-BAAD-4399-9ED9-B6F56107E846}">
      <dgm:prSet/>
      <dgm:spPr/>
      <dgm:t>
        <a:bodyPr/>
        <a:lstStyle/>
        <a:p>
          <a:endParaRPr lang="en-US"/>
        </a:p>
      </dgm:t>
    </dgm:pt>
    <dgm:pt modelId="{DF8CC7F8-E60D-4353-963C-DAF1B8BEFC18}" type="sibTrans" cxnId="{07BC14DF-BAAD-4399-9ED9-B6F56107E846}">
      <dgm:prSet/>
      <dgm:spPr/>
      <dgm:t>
        <a:bodyPr/>
        <a:lstStyle/>
        <a:p>
          <a:endParaRPr lang="en-US"/>
        </a:p>
      </dgm:t>
    </dgm:pt>
    <dgm:pt modelId="{EDE88F6F-0A40-4340-A641-5969478F86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 can you improve Referrals from the surgery?</a:t>
          </a:r>
        </a:p>
      </dgm:t>
    </dgm:pt>
    <dgm:pt modelId="{FD42FB34-18E0-4119-9AF8-AE810CF7A6B4}" type="parTrans" cxnId="{684E313E-0E1D-420E-9ED8-7F7D11C9781B}">
      <dgm:prSet/>
      <dgm:spPr/>
      <dgm:t>
        <a:bodyPr/>
        <a:lstStyle/>
        <a:p>
          <a:endParaRPr lang="en-GB"/>
        </a:p>
      </dgm:t>
    </dgm:pt>
    <dgm:pt modelId="{899C2F1E-CEAB-40F1-ADC5-ED7211A85160}" type="sibTrans" cxnId="{684E313E-0E1D-420E-9ED8-7F7D11C9781B}">
      <dgm:prSet/>
      <dgm:spPr/>
      <dgm:t>
        <a:bodyPr/>
        <a:lstStyle/>
        <a:p>
          <a:endParaRPr lang="en-GB"/>
        </a:p>
      </dgm:t>
    </dgm:pt>
    <dgm:pt modelId="{411FC41A-888F-45A6-94A9-01E3CEE18CFA}" type="pres">
      <dgm:prSet presAssocID="{CB96D5A7-8E7E-44EB-8AA5-428FC9B2D1D4}" presName="root" presStyleCnt="0">
        <dgm:presLayoutVars>
          <dgm:dir/>
          <dgm:resizeHandles val="exact"/>
        </dgm:presLayoutVars>
      </dgm:prSet>
      <dgm:spPr/>
    </dgm:pt>
    <dgm:pt modelId="{6A618E6F-FBF2-4E86-BA73-C715B6BDBF40}" type="pres">
      <dgm:prSet presAssocID="{F019F412-FA3C-488B-9746-06C6620FC424}" presName="compNode" presStyleCnt="0"/>
      <dgm:spPr/>
    </dgm:pt>
    <dgm:pt modelId="{29C060F9-CDD0-42E4-99A8-D405B6627CD7}" type="pres">
      <dgm:prSet presAssocID="{F019F412-FA3C-488B-9746-06C6620FC424}" presName="bgRect" presStyleLbl="bgShp" presStyleIdx="0" presStyleCnt="8"/>
      <dgm:spPr/>
    </dgm:pt>
    <dgm:pt modelId="{C52F33BB-77E8-407A-B2DE-FCCA9EBB0DE1}" type="pres">
      <dgm:prSet presAssocID="{F019F412-FA3C-488B-9746-06C6620FC424}" presName="iconRect" presStyleLbl="node1" presStyleIdx="0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0C7EC9D-9AF4-49C2-BE67-EF7D9CE0884D}" type="pres">
      <dgm:prSet presAssocID="{F019F412-FA3C-488B-9746-06C6620FC424}" presName="spaceRect" presStyleCnt="0"/>
      <dgm:spPr/>
    </dgm:pt>
    <dgm:pt modelId="{C7951553-4DF4-418B-9D27-CE8BC40F5559}" type="pres">
      <dgm:prSet presAssocID="{F019F412-FA3C-488B-9746-06C6620FC424}" presName="parTx" presStyleLbl="revTx" presStyleIdx="0" presStyleCnt="8">
        <dgm:presLayoutVars>
          <dgm:chMax val="0"/>
          <dgm:chPref val="0"/>
        </dgm:presLayoutVars>
      </dgm:prSet>
      <dgm:spPr/>
    </dgm:pt>
    <dgm:pt modelId="{0831D039-EAEB-4449-90FA-FB23DBABB062}" type="pres">
      <dgm:prSet presAssocID="{87C31267-D3AC-4969-9EB0-D880A8622A1B}" presName="sibTrans" presStyleCnt="0"/>
      <dgm:spPr/>
    </dgm:pt>
    <dgm:pt modelId="{50542075-C5BF-4FCE-BB46-F788E250712D}" type="pres">
      <dgm:prSet presAssocID="{611F0816-D209-4BE8-82E1-9DE6FAAFD8E3}" presName="compNode" presStyleCnt="0"/>
      <dgm:spPr/>
    </dgm:pt>
    <dgm:pt modelId="{F418EA76-44D4-48E0-8673-133FA751FFCA}" type="pres">
      <dgm:prSet presAssocID="{611F0816-D209-4BE8-82E1-9DE6FAAFD8E3}" presName="bgRect" presStyleLbl="bgShp" presStyleIdx="1" presStyleCnt="8"/>
      <dgm:spPr/>
    </dgm:pt>
    <dgm:pt modelId="{37A01DD3-338F-48E1-AF91-E1685175E467}" type="pres">
      <dgm:prSet presAssocID="{611F0816-D209-4BE8-82E1-9DE6FAAFD8E3}" presName="iconRect" presStyleLbl="node1" presStyleIdx="1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B3B22B4-FD21-4074-9BFB-396003940D2A}" type="pres">
      <dgm:prSet presAssocID="{611F0816-D209-4BE8-82E1-9DE6FAAFD8E3}" presName="spaceRect" presStyleCnt="0"/>
      <dgm:spPr/>
    </dgm:pt>
    <dgm:pt modelId="{32CF6285-B2CF-43D1-AEA1-457B33585CE5}" type="pres">
      <dgm:prSet presAssocID="{611F0816-D209-4BE8-82E1-9DE6FAAFD8E3}" presName="parTx" presStyleLbl="revTx" presStyleIdx="1" presStyleCnt="8">
        <dgm:presLayoutVars>
          <dgm:chMax val="0"/>
          <dgm:chPref val="0"/>
        </dgm:presLayoutVars>
      </dgm:prSet>
      <dgm:spPr/>
    </dgm:pt>
    <dgm:pt modelId="{06B8E5D5-C30F-4C68-A832-476D98DE59B1}" type="pres">
      <dgm:prSet presAssocID="{01CB7828-FD82-4230-B07E-130E8018882A}" presName="sibTrans" presStyleCnt="0"/>
      <dgm:spPr/>
    </dgm:pt>
    <dgm:pt modelId="{88FB966E-2470-499D-9C43-D405D011B0DA}" type="pres">
      <dgm:prSet presAssocID="{4872EFF1-EA02-4593-93FD-BCCD5D074D33}" presName="compNode" presStyleCnt="0"/>
      <dgm:spPr/>
    </dgm:pt>
    <dgm:pt modelId="{3ACD92F4-BDDD-4536-8730-5F797F83791C}" type="pres">
      <dgm:prSet presAssocID="{4872EFF1-EA02-4593-93FD-BCCD5D074D33}" presName="bgRect" presStyleLbl="bgShp" presStyleIdx="2" presStyleCnt="8"/>
      <dgm:spPr/>
    </dgm:pt>
    <dgm:pt modelId="{840D3AEF-0B42-4434-9254-A61F407811F5}" type="pres">
      <dgm:prSet presAssocID="{4872EFF1-EA02-4593-93FD-BCCD5D074D33}" presName="iconRect" presStyleLbl="node1" presStyleIdx="2" presStyleCnt="8" custLinFactNeighborX="-8337" custLinFactNeighborY="-555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9B1392-5D80-4D98-8241-E7487D5BEDF9}" type="pres">
      <dgm:prSet presAssocID="{4872EFF1-EA02-4593-93FD-BCCD5D074D33}" presName="spaceRect" presStyleCnt="0"/>
      <dgm:spPr/>
    </dgm:pt>
    <dgm:pt modelId="{49E4C191-2D20-4E58-AEDF-9D0B5872B3F2}" type="pres">
      <dgm:prSet presAssocID="{4872EFF1-EA02-4593-93FD-BCCD5D074D33}" presName="parTx" presStyleLbl="revTx" presStyleIdx="2" presStyleCnt="8">
        <dgm:presLayoutVars>
          <dgm:chMax val="0"/>
          <dgm:chPref val="0"/>
        </dgm:presLayoutVars>
      </dgm:prSet>
      <dgm:spPr/>
    </dgm:pt>
    <dgm:pt modelId="{9B4BE7CE-A3CE-4F53-BDE4-79489EA501C9}" type="pres">
      <dgm:prSet presAssocID="{1656160F-9A6E-4919-B071-A9465B8E7288}" presName="sibTrans" presStyleCnt="0"/>
      <dgm:spPr/>
    </dgm:pt>
    <dgm:pt modelId="{778DFE1F-90E0-4BCD-8662-3E417F3AAF04}" type="pres">
      <dgm:prSet presAssocID="{DE58A188-F6C8-43AA-BF13-6DB01AB7746E}" presName="compNode" presStyleCnt="0"/>
      <dgm:spPr/>
    </dgm:pt>
    <dgm:pt modelId="{C37CC885-9461-4142-B97D-8388E525C771}" type="pres">
      <dgm:prSet presAssocID="{DE58A188-F6C8-43AA-BF13-6DB01AB7746E}" presName="bgRect" presStyleLbl="bgShp" presStyleIdx="3" presStyleCnt="8"/>
      <dgm:spPr/>
    </dgm:pt>
    <dgm:pt modelId="{DCF87C06-AD48-48D1-8597-980ECD3E7F46}" type="pres">
      <dgm:prSet presAssocID="{DE58A188-F6C8-43AA-BF13-6DB01AB7746E}" presName="iconRect" presStyleLbl="node1" presStyleIdx="3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8BB286C9-63B1-46F1-82B3-72E057094D2A}" type="pres">
      <dgm:prSet presAssocID="{DE58A188-F6C8-43AA-BF13-6DB01AB7746E}" presName="spaceRect" presStyleCnt="0"/>
      <dgm:spPr/>
    </dgm:pt>
    <dgm:pt modelId="{0E59A555-46BC-4CBE-A334-09B6DC0FE9B1}" type="pres">
      <dgm:prSet presAssocID="{DE58A188-F6C8-43AA-BF13-6DB01AB7746E}" presName="parTx" presStyleLbl="revTx" presStyleIdx="3" presStyleCnt="8">
        <dgm:presLayoutVars>
          <dgm:chMax val="0"/>
          <dgm:chPref val="0"/>
        </dgm:presLayoutVars>
      </dgm:prSet>
      <dgm:spPr/>
    </dgm:pt>
    <dgm:pt modelId="{94FAB20A-A060-4A29-84A0-074F39BDCD49}" type="pres">
      <dgm:prSet presAssocID="{A6A0A553-59DE-4D2C-8911-00F5E5A867B0}" presName="sibTrans" presStyleCnt="0"/>
      <dgm:spPr/>
    </dgm:pt>
    <dgm:pt modelId="{705A9210-48EB-468C-8B27-7677CF835B7A}" type="pres">
      <dgm:prSet presAssocID="{205E109B-2054-4A23-9E38-C02FC673AC5E}" presName="compNode" presStyleCnt="0"/>
      <dgm:spPr/>
    </dgm:pt>
    <dgm:pt modelId="{DEC58914-A34B-400E-ACEF-8C952E31BADC}" type="pres">
      <dgm:prSet presAssocID="{205E109B-2054-4A23-9E38-C02FC673AC5E}" presName="bgRect" presStyleLbl="bgShp" presStyleIdx="4" presStyleCnt="8"/>
      <dgm:spPr/>
    </dgm:pt>
    <dgm:pt modelId="{A4D09F43-3C6F-4217-81AF-2D7F5ECC1BC1}" type="pres">
      <dgm:prSet presAssocID="{205E109B-2054-4A23-9E38-C02FC673AC5E}" presName="iconRect" presStyleLbl="node1" presStyleIdx="4" presStyleCnt="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21337C3-6CE5-4F1C-AD9D-C0ECDA64142A}" type="pres">
      <dgm:prSet presAssocID="{205E109B-2054-4A23-9E38-C02FC673AC5E}" presName="spaceRect" presStyleCnt="0"/>
      <dgm:spPr/>
    </dgm:pt>
    <dgm:pt modelId="{D53F3D18-636A-4B90-93E2-440B4E8ABAD6}" type="pres">
      <dgm:prSet presAssocID="{205E109B-2054-4A23-9E38-C02FC673AC5E}" presName="parTx" presStyleLbl="revTx" presStyleIdx="4" presStyleCnt="8">
        <dgm:presLayoutVars>
          <dgm:chMax val="0"/>
          <dgm:chPref val="0"/>
        </dgm:presLayoutVars>
      </dgm:prSet>
      <dgm:spPr/>
    </dgm:pt>
    <dgm:pt modelId="{B09D398D-274D-4925-B418-DBB3282D98D0}" type="pres">
      <dgm:prSet presAssocID="{41AC8F1A-0A0E-485D-BAF8-7218C7691FE4}" presName="sibTrans" presStyleCnt="0"/>
      <dgm:spPr/>
    </dgm:pt>
    <dgm:pt modelId="{E265FE46-E6A0-48E7-8BE6-CCB1F14E287E}" type="pres">
      <dgm:prSet presAssocID="{4A8D49D8-08CA-47B8-9957-7045CD41CC70}" presName="compNode" presStyleCnt="0"/>
      <dgm:spPr/>
    </dgm:pt>
    <dgm:pt modelId="{04944D2B-F299-442D-BF6D-894D2D3090A8}" type="pres">
      <dgm:prSet presAssocID="{4A8D49D8-08CA-47B8-9957-7045CD41CC70}" presName="bgRect" presStyleLbl="bgShp" presStyleIdx="5" presStyleCnt="8"/>
      <dgm:spPr/>
    </dgm:pt>
    <dgm:pt modelId="{9E6B27B3-4B87-429E-9890-E40393483A11}" type="pres">
      <dgm:prSet presAssocID="{4A8D49D8-08CA-47B8-9957-7045CD41CC70}" presName="iconRect" presStyleLbl="node1" presStyleIdx="5" presStyleCnt="8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9A5CAFE-290B-40F9-BA5A-772C918392FD}" type="pres">
      <dgm:prSet presAssocID="{4A8D49D8-08CA-47B8-9957-7045CD41CC70}" presName="spaceRect" presStyleCnt="0"/>
      <dgm:spPr/>
    </dgm:pt>
    <dgm:pt modelId="{449CDF09-4EE3-4D1C-BDA5-D7CC7001B030}" type="pres">
      <dgm:prSet presAssocID="{4A8D49D8-08CA-47B8-9957-7045CD41CC70}" presName="parTx" presStyleLbl="revTx" presStyleIdx="5" presStyleCnt="8">
        <dgm:presLayoutVars>
          <dgm:chMax val="0"/>
          <dgm:chPref val="0"/>
        </dgm:presLayoutVars>
      </dgm:prSet>
      <dgm:spPr/>
    </dgm:pt>
    <dgm:pt modelId="{8D800D87-0B14-4BDF-A3EE-FDFDD5E9C1E2}" type="pres">
      <dgm:prSet presAssocID="{9D4EBC97-2D80-4DA8-B115-EE9E7751083C}" presName="sibTrans" presStyleCnt="0"/>
      <dgm:spPr/>
    </dgm:pt>
    <dgm:pt modelId="{AE9248E6-5A24-4C2F-AB05-AA9215F49E51}" type="pres">
      <dgm:prSet presAssocID="{93286C3D-35D6-440C-8F7D-31A4A3F7FB51}" presName="compNode" presStyleCnt="0"/>
      <dgm:spPr/>
    </dgm:pt>
    <dgm:pt modelId="{7DC9F485-9E5C-4CAE-B0A4-2173F2C7FB75}" type="pres">
      <dgm:prSet presAssocID="{93286C3D-35D6-440C-8F7D-31A4A3F7FB51}" presName="bgRect" presStyleLbl="bgShp" presStyleIdx="6" presStyleCnt="8"/>
      <dgm:spPr/>
    </dgm:pt>
    <dgm:pt modelId="{70ACD387-91FA-4556-A7E2-16D5F82C05A3}" type="pres">
      <dgm:prSet presAssocID="{93286C3D-35D6-440C-8F7D-31A4A3F7FB51}" presName="iconRect" presStyleLbl="node1" presStyleIdx="6" presStyleCnt="8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E8E5ABC-9317-4F1C-9119-B9DECE6883F1}" type="pres">
      <dgm:prSet presAssocID="{93286C3D-35D6-440C-8F7D-31A4A3F7FB51}" presName="spaceRect" presStyleCnt="0"/>
      <dgm:spPr/>
    </dgm:pt>
    <dgm:pt modelId="{0A10A206-3F2F-4055-AF0F-845459A09DE5}" type="pres">
      <dgm:prSet presAssocID="{93286C3D-35D6-440C-8F7D-31A4A3F7FB51}" presName="parTx" presStyleLbl="revTx" presStyleIdx="6" presStyleCnt="8">
        <dgm:presLayoutVars>
          <dgm:chMax val="0"/>
          <dgm:chPref val="0"/>
        </dgm:presLayoutVars>
      </dgm:prSet>
      <dgm:spPr/>
    </dgm:pt>
    <dgm:pt modelId="{5A382A36-8637-4B2D-B4D0-5EAB71D5D120}" type="pres">
      <dgm:prSet presAssocID="{DF8CC7F8-E60D-4353-963C-DAF1B8BEFC18}" presName="sibTrans" presStyleCnt="0"/>
      <dgm:spPr/>
    </dgm:pt>
    <dgm:pt modelId="{57746C61-ED66-473F-82B8-4C3673EDDFA4}" type="pres">
      <dgm:prSet presAssocID="{EDE88F6F-0A40-4340-A641-5969478F8654}" presName="compNode" presStyleCnt="0"/>
      <dgm:spPr/>
    </dgm:pt>
    <dgm:pt modelId="{37557681-4270-44AA-B03D-88E57B05A42C}" type="pres">
      <dgm:prSet presAssocID="{EDE88F6F-0A40-4340-A641-5969478F8654}" presName="bgRect" presStyleLbl="bgShp" presStyleIdx="7" presStyleCnt="8"/>
      <dgm:spPr/>
    </dgm:pt>
    <dgm:pt modelId="{57889214-1718-4A77-BD00-3A42027D1350}" type="pres">
      <dgm:prSet presAssocID="{EDE88F6F-0A40-4340-A641-5969478F8654}" presName="iconRect" presStyleLbl="node1" presStyleIdx="7" presStyleCnt="8"/>
      <dgm:spPr/>
    </dgm:pt>
    <dgm:pt modelId="{89C4C270-75B4-4110-94A5-F980E4107257}" type="pres">
      <dgm:prSet presAssocID="{EDE88F6F-0A40-4340-A641-5969478F8654}" presName="spaceRect" presStyleCnt="0"/>
      <dgm:spPr/>
    </dgm:pt>
    <dgm:pt modelId="{7B9D3651-19D8-413C-86B3-941C15C1A4A8}" type="pres">
      <dgm:prSet presAssocID="{EDE88F6F-0A40-4340-A641-5969478F8654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E07960B-3689-4699-A34C-91C0F504AF52}" type="presOf" srcId="{F019F412-FA3C-488B-9746-06C6620FC424}" destId="{C7951553-4DF4-418B-9D27-CE8BC40F5559}" srcOrd="0" destOrd="0" presId="urn:microsoft.com/office/officeart/2018/2/layout/IconVerticalSolidList"/>
    <dgm:cxn modelId="{1621921B-B1EE-40C6-9563-C5800E904A59}" srcId="{CB96D5A7-8E7E-44EB-8AA5-428FC9B2D1D4}" destId="{DE58A188-F6C8-43AA-BF13-6DB01AB7746E}" srcOrd="3" destOrd="0" parTransId="{D41DB828-2EB5-48AB-B91C-D9AD711F26C4}" sibTransId="{A6A0A553-59DE-4D2C-8911-00F5E5A867B0}"/>
    <dgm:cxn modelId="{684E313E-0E1D-420E-9ED8-7F7D11C9781B}" srcId="{CB96D5A7-8E7E-44EB-8AA5-428FC9B2D1D4}" destId="{EDE88F6F-0A40-4340-A641-5969478F8654}" srcOrd="7" destOrd="0" parTransId="{FD42FB34-18E0-4119-9AF8-AE810CF7A6B4}" sibTransId="{899C2F1E-CEAB-40F1-ADC5-ED7211A85160}"/>
    <dgm:cxn modelId="{10BE8B58-1BFA-4D3E-B9EB-4FAFC6CD95A5}" type="presOf" srcId="{205E109B-2054-4A23-9E38-C02FC673AC5E}" destId="{D53F3D18-636A-4B90-93E2-440B4E8ABAD6}" srcOrd="0" destOrd="0" presId="urn:microsoft.com/office/officeart/2018/2/layout/IconVerticalSolidList"/>
    <dgm:cxn modelId="{B1A61F65-4CEF-4C1C-A4F4-278F62110275}" type="presOf" srcId="{93286C3D-35D6-440C-8F7D-31A4A3F7FB51}" destId="{0A10A206-3F2F-4055-AF0F-845459A09DE5}" srcOrd="0" destOrd="0" presId="urn:microsoft.com/office/officeart/2018/2/layout/IconVerticalSolidList"/>
    <dgm:cxn modelId="{F2991973-2ACE-42C6-A92F-4F3C2013103B}" type="presOf" srcId="{4A8D49D8-08CA-47B8-9957-7045CD41CC70}" destId="{449CDF09-4EE3-4D1C-BDA5-D7CC7001B030}" srcOrd="0" destOrd="0" presId="urn:microsoft.com/office/officeart/2018/2/layout/IconVerticalSolidList"/>
    <dgm:cxn modelId="{DBEB6674-4A2A-417C-B5C7-E429A7436F31}" type="presOf" srcId="{EDE88F6F-0A40-4340-A641-5969478F8654}" destId="{7B9D3651-19D8-413C-86B3-941C15C1A4A8}" srcOrd="0" destOrd="0" presId="urn:microsoft.com/office/officeart/2018/2/layout/IconVerticalSolidList"/>
    <dgm:cxn modelId="{9227C47F-8FDD-423C-826B-8F631A8CE7FC}" srcId="{CB96D5A7-8E7E-44EB-8AA5-428FC9B2D1D4}" destId="{205E109B-2054-4A23-9E38-C02FC673AC5E}" srcOrd="4" destOrd="0" parTransId="{707FB64D-9126-4962-9422-01B10310CC1F}" sibTransId="{41AC8F1A-0A0E-485D-BAF8-7218C7691FE4}"/>
    <dgm:cxn modelId="{7BB9568E-E09F-4BBF-8005-581FD2E3C244}" type="presOf" srcId="{DE58A188-F6C8-43AA-BF13-6DB01AB7746E}" destId="{0E59A555-46BC-4CBE-A334-09B6DC0FE9B1}" srcOrd="0" destOrd="0" presId="urn:microsoft.com/office/officeart/2018/2/layout/IconVerticalSolidList"/>
    <dgm:cxn modelId="{B36B6393-92F3-4E90-AA6E-FA0DD44F3C20}" srcId="{CB96D5A7-8E7E-44EB-8AA5-428FC9B2D1D4}" destId="{611F0816-D209-4BE8-82E1-9DE6FAAFD8E3}" srcOrd="1" destOrd="0" parTransId="{68BC912A-C3EE-4E06-BB24-9C93B3AAB955}" sibTransId="{01CB7828-FD82-4230-B07E-130E8018882A}"/>
    <dgm:cxn modelId="{B7B17895-7C97-4747-95CA-A25343D62383}" type="presOf" srcId="{CB96D5A7-8E7E-44EB-8AA5-428FC9B2D1D4}" destId="{411FC41A-888F-45A6-94A9-01E3CEE18CFA}" srcOrd="0" destOrd="0" presId="urn:microsoft.com/office/officeart/2018/2/layout/IconVerticalSolidList"/>
    <dgm:cxn modelId="{76A2CB95-55B8-413B-9DA9-4553CB828CEA}" type="presOf" srcId="{4872EFF1-EA02-4593-93FD-BCCD5D074D33}" destId="{49E4C191-2D20-4E58-AEDF-9D0B5872B3F2}" srcOrd="0" destOrd="0" presId="urn:microsoft.com/office/officeart/2018/2/layout/IconVerticalSolidList"/>
    <dgm:cxn modelId="{241CEF9B-7F95-4731-8E4C-866764A3F7D4}" srcId="{CB96D5A7-8E7E-44EB-8AA5-428FC9B2D1D4}" destId="{4A8D49D8-08CA-47B8-9957-7045CD41CC70}" srcOrd="5" destOrd="0" parTransId="{79E947A5-7B6E-44C0-8405-02F40EBCFCCC}" sibTransId="{9D4EBC97-2D80-4DA8-B115-EE9E7751083C}"/>
    <dgm:cxn modelId="{9F4F76B9-B8A7-4AC6-A06B-CA1D42B822B1}" type="presOf" srcId="{611F0816-D209-4BE8-82E1-9DE6FAAFD8E3}" destId="{32CF6285-B2CF-43D1-AEA1-457B33585CE5}" srcOrd="0" destOrd="0" presId="urn:microsoft.com/office/officeart/2018/2/layout/IconVerticalSolidList"/>
    <dgm:cxn modelId="{07BC14DF-BAAD-4399-9ED9-B6F56107E846}" srcId="{CB96D5A7-8E7E-44EB-8AA5-428FC9B2D1D4}" destId="{93286C3D-35D6-440C-8F7D-31A4A3F7FB51}" srcOrd="6" destOrd="0" parTransId="{8622347D-3D1D-46CA-B634-DF4788EA7FCD}" sibTransId="{DF8CC7F8-E60D-4353-963C-DAF1B8BEFC18}"/>
    <dgm:cxn modelId="{A054A3F0-6C12-4CED-A902-8912690D49E8}" srcId="{CB96D5A7-8E7E-44EB-8AA5-428FC9B2D1D4}" destId="{4872EFF1-EA02-4593-93FD-BCCD5D074D33}" srcOrd="2" destOrd="0" parTransId="{8A0AFD9B-2BB1-43C4-BD70-C67C03D2086F}" sibTransId="{1656160F-9A6E-4919-B071-A9465B8E7288}"/>
    <dgm:cxn modelId="{B366D9F5-EDF4-4195-9A14-5B4BA98B99F8}" srcId="{CB96D5A7-8E7E-44EB-8AA5-428FC9B2D1D4}" destId="{F019F412-FA3C-488B-9746-06C6620FC424}" srcOrd="0" destOrd="0" parTransId="{CF266861-5BA2-40C7-A71C-DD1B97CA6166}" sibTransId="{87C31267-D3AC-4969-9EB0-D880A8622A1B}"/>
    <dgm:cxn modelId="{8867F2CE-A57F-4DC4-9D38-FF9AFEC30979}" type="presParOf" srcId="{411FC41A-888F-45A6-94A9-01E3CEE18CFA}" destId="{6A618E6F-FBF2-4E86-BA73-C715B6BDBF40}" srcOrd="0" destOrd="0" presId="urn:microsoft.com/office/officeart/2018/2/layout/IconVerticalSolidList"/>
    <dgm:cxn modelId="{BF2E45A3-56BD-4AFD-BDAF-78DC9A4D3EE7}" type="presParOf" srcId="{6A618E6F-FBF2-4E86-BA73-C715B6BDBF40}" destId="{29C060F9-CDD0-42E4-99A8-D405B6627CD7}" srcOrd="0" destOrd="0" presId="urn:microsoft.com/office/officeart/2018/2/layout/IconVerticalSolidList"/>
    <dgm:cxn modelId="{AB97A4B9-B0E2-4478-9509-8F3B3BD544EF}" type="presParOf" srcId="{6A618E6F-FBF2-4E86-BA73-C715B6BDBF40}" destId="{C52F33BB-77E8-407A-B2DE-FCCA9EBB0DE1}" srcOrd="1" destOrd="0" presId="urn:microsoft.com/office/officeart/2018/2/layout/IconVerticalSolidList"/>
    <dgm:cxn modelId="{7B85CE5D-AC66-4C7A-B020-49EB48061CAB}" type="presParOf" srcId="{6A618E6F-FBF2-4E86-BA73-C715B6BDBF40}" destId="{30C7EC9D-9AF4-49C2-BE67-EF7D9CE0884D}" srcOrd="2" destOrd="0" presId="urn:microsoft.com/office/officeart/2018/2/layout/IconVerticalSolidList"/>
    <dgm:cxn modelId="{7D4D0E4A-6C55-462B-B19F-8CAD258CC954}" type="presParOf" srcId="{6A618E6F-FBF2-4E86-BA73-C715B6BDBF40}" destId="{C7951553-4DF4-418B-9D27-CE8BC40F5559}" srcOrd="3" destOrd="0" presId="urn:microsoft.com/office/officeart/2018/2/layout/IconVerticalSolidList"/>
    <dgm:cxn modelId="{53278F71-C2AD-46C0-BA37-AB0750BA8798}" type="presParOf" srcId="{411FC41A-888F-45A6-94A9-01E3CEE18CFA}" destId="{0831D039-EAEB-4449-90FA-FB23DBABB062}" srcOrd="1" destOrd="0" presId="urn:microsoft.com/office/officeart/2018/2/layout/IconVerticalSolidList"/>
    <dgm:cxn modelId="{621074FA-A935-40FD-8030-31E219A27D0A}" type="presParOf" srcId="{411FC41A-888F-45A6-94A9-01E3CEE18CFA}" destId="{50542075-C5BF-4FCE-BB46-F788E250712D}" srcOrd="2" destOrd="0" presId="urn:microsoft.com/office/officeart/2018/2/layout/IconVerticalSolidList"/>
    <dgm:cxn modelId="{AA811929-E769-42CD-90F2-5315C8318477}" type="presParOf" srcId="{50542075-C5BF-4FCE-BB46-F788E250712D}" destId="{F418EA76-44D4-48E0-8673-133FA751FFCA}" srcOrd="0" destOrd="0" presId="urn:microsoft.com/office/officeart/2018/2/layout/IconVerticalSolidList"/>
    <dgm:cxn modelId="{D1A16FEE-7661-4A7F-9324-F30079C4CCD6}" type="presParOf" srcId="{50542075-C5BF-4FCE-BB46-F788E250712D}" destId="{37A01DD3-338F-48E1-AF91-E1685175E467}" srcOrd="1" destOrd="0" presId="urn:microsoft.com/office/officeart/2018/2/layout/IconVerticalSolidList"/>
    <dgm:cxn modelId="{53FF606B-E6E9-44E8-9A27-AE3F25526323}" type="presParOf" srcId="{50542075-C5BF-4FCE-BB46-F788E250712D}" destId="{EB3B22B4-FD21-4074-9BFB-396003940D2A}" srcOrd="2" destOrd="0" presId="urn:microsoft.com/office/officeart/2018/2/layout/IconVerticalSolidList"/>
    <dgm:cxn modelId="{A03ABB8F-203F-4B60-B948-D0D89D59B21C}" type="presParOf" srcId="{50542075-C5BF-4FCE-BB46-F788E250712D}" destId="{32CF6285-B2CF-43D1-AEA1-457B33585CE5}" srcOrd="3" destOrd="0" presId="urn:microsoft.com/office/officeart/2018/2/layout/IconVerticalSolidList"/>
    <dgm:cxn modelId="{A49AF514-7C0C-4CC2-B98F-7F4577F2734B}" type="presParOf" srcId="{411FC41A-888F-45A6-94A9-01E3CEE18CFA}" destId="{06B8E5D5-C30F-4C68-A832-476D98DE59B1}" srcOrd="3" destOrd="0" presId="urn:microsoft.com/office/officeart/2018/2/layout/IconVerticalSolidList"/>
    <dgm:cxn modelId="{0AC10002-C068-4F65-8B61-4131BE578AD9}" type="presParOf" srcId="{411FC41A-888F-45A6-94A9-01E3CEE18CFA}" destId="{88FB966E-2470-499D-9C43-D405D011B0DA}" srcOrd="4" destOrd="0" presId="urn:microsoft.com/office/officeart/2018/2/layout/IconVerticalSolidList"/>
    <dgm:cxn modelId="{326CE88D-2017-45E9-8DA4-08E03AF831CE}" type="presParOf" srcId="{88FB966E-2470-499D-9C43-D405D011B0DA}" destId="{3ACD92F4-BDDD-4536-8730-5F797F83791C}" srcOrd="0" destOrd="0" presId="urn:microsoft.com/office/officeart/2018/2/layout/IconVerticalSolidList"/>
    <dgm:cxn modelId="{C03CEF34-295F-4441-A487-9B8891D93128}" type="presParOf" srcId="{88FB966E-2470-499D-9C43-D405D011B0DA}" destId="{840D3AEF-0B42-4434-9254-A61F407811F5}" srcOrd="1" destOrd="0" presId="urn:microsoft.com/office/officeart/2018/2/layout/IconVerticalSolidList"/>
    <dgm:cxn modelId="{1DCE5244-C6FC-49A7-A0D6-D93CCCAC53DC}" type="presParOf" srcId="{88FB966E-2470-499D-9C43-D405D011B0DA}" destId="{479B1392-5D80-4D98-8241-E7487D5BEDF9}" srcOrd="2" destOrd="0" presId="urn:microsoft.com/office/officeart/2018/2/layout/IconVerticalSolidList"/>
    <dgm:cxn modelId="{20430DF3-46D4-4802-8065-D35D8DC76BF6}" type="presParOf" srcId="{88FB966E-2470-499D-9C43-D405D011B0DA}" destId="{49E4C191-2D20-4E58-AEDF-9D0B5872B3F2}" srcOrd="3" destOrd="0" presId="urn:microsoft.com/office/officeart/2018/2/layout/IconVerticalSolidList"/>
    <dgm:cxn modelId="{829C7020-0E55-4AC9-B14A-B01DCC712C2B}" type="presParOf" srcId="{411FC41A-888F-45A6-94A9-01E3CEE18CFA}" destId="{9B4BE7CE-A3CE-4F53-BDE4-79489EA501C9}" srcOrd="5" destOrd="0" presId="urn:microsoft.com/office/officeart/2018/2/layout/IconVerticalSolidList"/>
    <dgm:cxn modelId="{8107DD02-5794-4D3F-A024-30ED37F3541E}" type="presParOf" srcId="{411FC41A-888F-45A6-94A9-01E3CEE18CFA}" destId="{778DFE1F-90E0-4BCD-8662-3E417F3AAF04}" srcOrd="6" destOrd="0" presId="urn:microsoft.com/office/officeart/2018/2/layout/IconVerticalSolidList"/>
    <dgm:cxn modelId="{3EEEA02C-675F-47B3-B63A-F0CF477F894A}" type="presParOf" srcId="{778DFE1F-90E0-4BCD-8662-3E417F3AAF04}" destId="{C37CC885-9461-4142-B97D-8388E525C771}" srcOrd="0" destOrd="0" presId="urn:microsoft.com/office/officeart/2018/2/layout/IconVerticalSolidList"/>
    <dgm:cxn modelId="{C8F303AA-5657-46B3-BFB7-229C550689BB}" type="presParOf" srcId="{778DFE1F-90E0-4BCD-8662-3E417F3AAF04}" destId="{DCF87C06-AD48-48D1-8597-980ECD3E7F46}" srcOrd="1" destOrd="0" presId="urn:microsoft.com/office/officeart/2018/2/layout/IconVerticalSolidList"/>
    <dgm:cxn modelId="{C9157288-5D87-49BE-9DD9-1BB37356228B}" type="presParOf" srcId="{778DFE1F-90E0-4BCD-8662-3E417F3AAF04}" destId="{8BB286C9-63B1-46F1-82B3-72E057094D2A}" srcOrd="2" destOrd="0" presId="urn:microsoft.com/office/officeart/2018/2/layout/IconVerticalSolidList"/>
    <dgm:cxn modelId="{23C82DA2-C750-497E-BEDE-B0B282F1283E}" type="presParOf" srcId="{778DFE1F-90E0-4BCD-8662-3E417F3AAF04}" destId="{0E59A555-46BC-4CBE-A334-09B6DC0FE9B1}" srcOrd="3" destOrd="0" presId="urn:microsoft.com/office/officeart/2018/2/layout/IconVerticalSolidList"/>
    <dgm:cxn modelId="{2CBAD48A-DA6D-4F51-84AB-D7B94DDC85DF}" type="presParOf" srcId="{411FC41A-888F-45A6-94A9-01E3CEE18CFA}" destId="{94FAB20A-A060-4A29-84A0-074F39BDCD49}" srcOrd="7" destOrd="0" presId="urn:microsoft.com/office/officeart/2018/2/layout/IconVerticalSolidList"/>
    <dgm:cxn modelId="{8F521187-5BF0-4B3C-AD64-F118319A8C45}" type="presParOf" srcId="{411FC41A-888F-45A6-94A9-01E3CEE18CFA}" destId="{705A9210-48EB-468C-8B27-7677CF835B7A}" srcOrd="8" destOrd="0" presId="urn:microsoft.com/office/officeart/2018/2/layout/IconVerticalSolidList"/>
    <dgm:cxn modelId="{D1DF0267-8613-4E6D-838A-1113D82D6328}" type="presParOf" srcId="{705A9210-48EB-468C-8B27-7677CF835B7A}" destId="{DEC58914-A34B-400E-ACEF-8C952E31BADC}" srcOrd="0" destOrd="0" presId="urn:microsoft.com/office/officeart/2018/2/layout/IconVerticalSolidList"/>
    <dgm:cxn modelId="{421BCAA0-08B9-4F3B-B7CF-B248DC5B1F95}" type="presParOf" srcId="{705A9210-48EB-468C-8B27-7677CF835B7A}" destId="{A4D09F43-3C6F-4217-81AF-2D7F5ECC1BC1}" srcOrd="1" destOrd="0" presId="urn:microsoft.com/office/officeart/2018/2/layout/IconVerticalSolidList"/>
    <dgm:cxn modelId="{A51D5008-CDCE-49E0-BC3A-016917215CCC}" type="presParOf" srcId="{705A9210-48EB-468C-8B27-7677CF835B7A}" destId="{D21337C3-6CE5-4F1C-AD9D-C0ECDA64142A}" srcOrd="2" destOrd="0" presId="urn:microsoft.com/office/officeart/2018/2/layout/IconVerticalSolidList"/>
    <dgm:cxn modelId="{8CF2CBA4-BF19-416A-ADB5-E703D6961F51}" type="presParOf" srcId="{705A9210-48EB-468C-8B27-7677CF835B7A}" destId="{D53F3D18-636A-4B90-93E2-440B4E8ABAD6}" srcOrd="3" destOrd="0" presId="urn:microsoft.com/office/officeart/2018/2/layout/IconVerticalSolidList"/>
    <dgm:cxn modelId="{8A512504-2A15-48DB-8006-9585D3614551}" type="presParOf" srcId="{411FC41A-888F-45A6-94A9-01E3CEE18CFA}" destId="{B09D398D-274D-4925-B418-DBB3282D98D0}" srcOrd="9" destOrd="0" presId="urn:microsoft.com/office/officeart/2018/2/layout/IconVerticalSolidList"/>
    <dgm:cxn modelId="{7483524C-2013-4380-AED7-C3B64DF34A3F}" type="presParOf" srcId="{411FC41A-888F-45A6-94A9-01E3CEE18CFA}" destId="{E265FE46-E6A0-48E7-8BE6-CCB1F14E287E}" srcOrd="10" destOrd="0" presId="urn:microsoft.com/office/officeart/2018/2/layout/IconVerticalSolidList"/>
    <dgm:cxn modelId="{E53CF4DF-C5ED-48A4-A52C-37BE26F11724}" type="presParOf" srcId="{E265FE46-E6A0-48E7-8BE6-CCB1F14E287E}" destId="{04944D2B-F299-442D-BF6D-894D2D3090A8}" srcOrd="0" destOrd="0" presId="urn:microsoft.com/office/officeart/2018/2/layout/IconVerticalSolidList"/>
    <dgm:cxn modelId="{0B076189-47E0-4BAE-A3AA-0F0A39845A49}" type="presParOf" srcId="{E265FE46-E6A0-48E7-8BE6-CCB1F14E287E}" destId="{9E6B27B3-4B87-429E-9890-E40393483A11}" srcOrd="1" destOrd="0" presId="urn:microsoft.com/office/officeart/2018/2/layout/IconVerticalSolidList"/>
    <dgm:cxn modelId="{1413F5B7-A13F-4FBD-A8D5-3C4ED3FA14BF}" type="presParOf" srcId="{E265FE46-E6A0-48E7-8BE6-CCB1F14E287E}" destId="{09A5CAFE-290B-40F9-BA5A-772C918392FD}" srcOrd="2" destOrd="0" presId="urn:microsoft.com/office/officeart/2018/2/layout/IconVerticalSolidList"/>
    <dgm:cxn modelId="{B337430B-A97A-4DE9-AB30-885CDD3EB319}" type="presParOf" srcId="{E265FE46-E6A0-48E7-8BE6-CCB1F14E287E}" destId="{449CDF09-4EE3-4D1C-BDA5-D7CC7001B030}" srcOrd="3" destOrd="0" presId="urn:microsoft.com/office/officeart/2018/2/layout/IconVerticalSolidList"/>
    <dgm:cxn modelId="{9AACE1D8-8F4B-4A61-9051-C830B88C10C4}" type="presParOf" srcId="{411FC41A-888F-45A6-94A9-01E3CEE18CFA}" destId="{8D800D87-0B14-4BDF-A3EE-FDFDD5E9C1E2}" srcOrd="11" destOrd="0" presId="urn:microsoft.com/office/officeart/2018/2/layout/IconVerticalSolidList"/>
    <dgm:cxn modelId="{72D79730-B3C0-46C5-9F33-95287F974B88}" type="presParOf" srcId="{411FC41A-888F-45A6-94A9-01E3CEE18CFA}" destId="{AE9248E6-5A24-4C2F-AB05-AA9215F49E51}" srcOrd="12" destOrd="0" presId="urn:microsoft.com/office/officeart/2018/2/layout/IconVerticalSolidList"/>
    <dgm:cxn modelId="{14F609CB-E300-4E69-B94C-79064CB94162}" type="presParOf" srcId="{AE9248E6-5A24-4C2F-AB05-AA9215F49E51}" destId="{7DC9F485-9E5C-4CAE-B0A4-2173F2C7FB75}" srcOrd="0" destOrd="0" presId="urn:microsoft.com/office/officeart/2018/2/layout/IconVerticalSolidList"/>
    <dgm:cxn modelId="{D6EF4A74-1ACC-4B62-AB88-DC6E5554575C}" type="presParOf" srcId="{AE9248E6-5A24-4C2F-AB05-AA9215F49E51}" destId="{70ACD387-91FA-4556-A7E2-16D5F82C05A3}" srcOrd="1" destOrd="0" presId="urn:microsoft.com/office/officeart/2018/2/layout/IconVerticalSolidList"/>
    <dgm:cxn modelId="{1D359707-A032-4D8A-ACAB-E498B4EADA50}" type="presParOf" srcId="{AE9248E6-5A24-4C2F-AB05-AA9215F49E51}" destId="{9E8E5ABC-9317-4F1C-9119-B9DECE6883F1}" srcOrd="2" destOrd="0" presId="urn:microsoft.com/office/officeart/2018/2/layout/IconVerticalSolidList"/>
    <dgm:cxn modelId="{76B682C2-9C02-48C6-87C2-E93D3A399045}" type="presParOf" srcId="{AE9248E6-5A24-4C2F-AB05-AA9215F49E51}" destId="{0A10A206-3F2F-4055-AF0F-845459A09DE5}" srcOrd="3" destOrd="0" presId="urn:microsoft.com/office/officeart/2018/2/layout/IconVerticalSolidList"/>
    <dgm:cxn modelId="{38BCCBFC-08C0-42ED-A603-0FEC4A956346}" type="presParOf" srcId="{411FC41A-888F-45A6-94A9-01E3CEE18CFA}" destId="{5A382A36-8637-4B2D-B4D0-5EAB71D5D120}" srcOrd="13" destOrd="0" presId="urn:microsoft.com/office/officeart/2018/2/layout/IconVerticalSolidList"/>
    <dgm:cxn modelId="{27E80132-64C1-4D2A-9191-7BD3FEA7ECC1}" type="presParOf" srcId="{411FC41A-888F-45A6-94A9-01E3CEE18CFA}" destId="{57746C61-ED66-473F-82B8-4C3673EDDFA4}" srcOrd="14" destOrd="0" presId="urn:microsoft.com/office/officeart/2018/2/layout/IconVerticalSolidList"/>
    <dgm:cxn modelId="{B2722406-6B69-4942-9032-D13A27E25394}" type="presParOf" srcId="{57746C61-ED66-473F-82B8-4C3673EDDFA4}" destId="{37557681-4270-44AA-B03D-88E57B05A42C}" srcOrd="0" destOrd="0" presId="urn:microsoft.com/office/officeart/2018/2/layout/IconVerticalSolidList"/>
    <dgm:cxn modelId="{026E4B6E-6F0D-43D9-80A4-72D825DE79EB}" type="presParOf" srcId="{57746C61-ED66-473F-82B8-4C3673EDDFA4}" destId="{57889214-1718-4A77-BD00-3A42027D1350}" srcOrd="1" destOrd="0" presId="urn:microsoft.com/office/officeart/2018/2/layout/IconVerticalSolidList"/>
    <dgm:cxn modelId="{C94F1E35-9489-481F-A586-36A7BE50FD2C}" type="presParOf" srcId="{57746C61-ED66-473F-82B8-4C3673EDDFA4}" destId="{89C4C270-75B4-4110-94A5-F980E4107257}" srcOrd="2" destOrd="0" presId="urn:microsoft.com/office/officeart/2018/2/layout/IconVerticalSolidList"/>
    <dgm:cxn modelId="{35553BAE-2B0C-484A-AF96-78E2A07D1F25}" type="presParOf" srcId="{57746C61-ED66-473F-82B8-4C3673EDDFA4}" destId="{7B9D3651-19D8-413C-86B3-941C15C1A4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310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29277" y="96467"/>
          <a:ext cx="235049" cy="235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93604" y="310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 you know all the 16 Therapeutic groups – get ready SSRI coming next year?</a:t>
          </a:r>
        </a:p>
      </dsp:txBody>
      <dsp:txXfrm>
        <a:off x="493604" y="310"/>
        <a:ext cx="7735995" cy="427363"/>
      </dsp:txXfrm>
    </dsp:sp>
    <dsp:sp modelId="{F418EA76-44D4-48E0-8673-133FA751FFCA}">
      <dsp:nvSpPr>
        <dsp:cNvPr id="0" name=""/>
        <dsp:cNvSpPr/>
      </dsp:nvSpPr>
      <dsp:spPr>
        <a:xfrm>
          <a:off x="0" y="534514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29277" y="630670"/>
          <a:ext cx="235049" cy="235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93604" y="534514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Are all team members identifying NMS during the dispensing process?</a:t>
          </a:r>
          <a:endParaRPr lang="en-US" sz="1500" kern="1200" dirty="0"/>
        </a:p>
      </dsp:txBody>
      <dsp:txXfrm>
        <a:off x="493604" y="534514"/>
        <a:ext cx="7735995" cy="427363"/>
      </dsp:txXfrm>
    </dsp:sp>
    <dsp:sp modelId="{3ACD92F4-BDDD-4536-8730-5F797F83791C}">
      <dsp:nvSpPr>
        <dsp:cNvPr id="0" name=""/>
        <dsp:cNvSpPr/>
      </dsp:nvSpPr>
      <dsp:spPr>
        <a:xfrm>
          <a:off x="0" y="1068718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129277" y="1164874"/>
          <a:ext cx="235049" cy="235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93604" y="1068718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Put consent form in the basket with the prescription to highlight NMS opportunity to Pharmacist?</a:t>
          </a:r>
          <a:endParaRPr lang="en-US" sz="1500" kern="1200" dirty="0"/>
        </a:p>
      </dsp:txBody>
      <dsp:txXfrm>
        <a:off x="493604" y="1068718"/>
        <a:ext cx="7735995" cy="427363"/>
      </dsp:txXfrm>
    </dsp:sp>
    <dsp:sp modelId="{C37CC885-9461-4142-B97D-8388E525C771}">
      <dsp:nvSpPr>
        <dsp:cNvPr id="0" name=""/>
        <dsp:cNvSpPr/>
      </dsp:nvSpPr>
      <dsp:spPr>
        <a:xfrm>
          <a:off x="0" y="1602921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29277" y="1699078"/>
          <a:ext cx="235049" cy="235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93604" y="1602921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At prescription handover are you engaging EVERY patient into the NMS Service?</a:t>
          </a:r>
          <a:endParaRPr lang="en-US" sz="1500" kern="1200" dirty="0"/>
        </a:p>
      </dsp:txBody>
      <dsp:txXfrm>
        <a:off x="493604" y="1602921"/>
        <a:ext cx="7735995" cy="427363"/>
      </dsp:txXfrm>
    </dsp:sp>
    <dsp:sp modelId="{DEC58914-A34B-400E-ACEF-8C952E31BADC}">
      <dsp:nvSpPr>
        <dsp:cNvPr id="0" name=""/>
        <dsp:cNvSpPr/>
      </dsp:nvSpPr>
      <dsp:spPr>
        <a:xfrm>
          <a:off x="0" y="2124061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29277" y="2233282"/>
          <a:ext cx="235049" cy="235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93604" y="2137125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Is there a process in place in your pharmacy to identify your daily NMS workload?</a:t>
          </a:r>
          <a:endParaRPr lang="en-US" sz="1500" kern="1200" dirty="0"/>
        </a:p>
      </dsp:txBody>
      <dsp:txXfrm>
        <a:off x="493604" y="2137125"/>
        <a:ext cx="7735995" cy="427363"/>
      </dsp:txXfrm>
    </dsp:sp>
    <dsp:sp modelId="{04944D2B-F299-442D-BF6D-894D2D3090A8}">
      <dsp:nvSpPr>
        <dsp:cNvPr id="0" name=""/>
        <dsp:cNvSpPr/>
      </dsp:nvSpPr>
      <dsp:spPr>
        <a:xfrm>
          <a:off x="0" y="2671329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29277" y="2767486"/>
          <a:ext cx="235049" cy="235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93604" y="2671329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Does your team highlight that workload to the pharmacist or Locum to ensure none get missed?</a:t>
          </a:r>
        </a:p>
      </dsp:txBody>
      <dsp:txXfrm>
        <a:off x="493604" y="2671329"/>
        <a:ext cx="7735995" cy="427363"/>
      </dsp:txXfrm>
    </dsp:sp>
    <dsp:sp modelId="{7DC9F485-9E5C-4CAE-B0A4-2173F2C7FB75}">
      <dsp:nvSpPr>
        <dsp:cNvPr id="0" name=""/>
        <dsp:cNvSpPr/>
      </dsp:nvSpPr>
      <dsp:spPr>
        <a:xfrm>
          <a:off x="0" y="3205533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29277" y="3301690"/>
          <a:ext cx="235049" cy="2350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93604" y="3205533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Are you claiming all your completed NMS each month in your prescription claim on MYS?</a:t>
          </a:r>
        </a:p>
      </dsp:txBody>
      <dsp:txXfrm>
        <a:off x="493604" y="3205533"/>
        <a:ext cx="7735995" cy="4273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623D0-35C9-4043-92CD-F445D3D62472}">
      <dsp:nvSpPr>
        <dsp:cNvPr id="0" name=""/>
        <dsp:cNvSpPr/>
      </dsp:nvSpPr>
      <dsp:spPr>
        <a:xfrm>
          <a:off x="0" y="540302"/>
          <a:ext cx="8077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71DF2-7740-41A4-B450-E9CDFB92FBBE}">
      <dsp:nvSpPr>
        <dsp:cNvPr id="0" name=""/>
        <dsp:cNvSpPr/>
      </dsp:nvSpPr>
      <dsp:spPr>
        <a:xfrm>
          <a:off x="403860" y="333662"/>
          <a:ext cx="5654040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Trends in performance align with trends in CPCS</a:t>
          </a:r>
          <a:endParaRPr lang="en-US" sz="1400" kern="1200" dirty="0"/>
        </a:p>
      </dsp:txBody>
      <dsp:txXfrm>
        <a:off x="424035" y="353837"/>
        <a:ext cx="5613690" cy="372930"/>
      </dsp:txXfrm>
    </dsp:sp>
    <dsp:sp modelId="{74D4145B-78F2-493D-BB91-D16DB54156C0}">
      <dsp:nvSpPr>
        <dsp:cNvPr id="0" name=""/>
        <dsp:cNvSpPr/>
      </dsp:nvSpPr>
      <dsp:spPr>
        <a:xfrm>
          <a:off x="0" y="1175342"/>
          <a:ext cx="80772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291592" rIns="6268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Continuity of Service delivery especially around CPCS referrals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Non accredited pharmacists / locums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Supporting patient if pharmacy can’t provide</a:t>
          </a:r>
          <a:endParaRPr lang="en-US" sz="1400" kern="1200" dirty="0"/>
        </a:p>
      </dsp:txBody>
      <dsp:txXfrm>
        <a:off x="0" y="1175342"/>
        <a:ext cx="8077200" cy="1058400"/>
      </dsp:txXfrm>
    </dsp:sp>
    <dsp:sp modelId="{68084879-2DB1-4D97-BF03-6036D97C7F7C}">
      <dsp:nvSpPr>
        <dsp:cNvPr id="0" name=""/>
        <dsp:cNvSpPr/>
      </dsp:nvSpPr>
      <dsp:spPr>
        <a:xfrm>
          <a:off x="403860" y="968702"/>
          <a:ext cx="5654040" cy="41328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Issues – </a:t>
          </a:r>
          <a:endParaRPr lang="en-US" sz="1400" kern="1200" dirty="0"/>
        </a:p>
      </dsp:txBody>
      <dsp:txXfrm>
        <a:off x="424035" y="988877"/>
        <a:ext cx="5613690" cy="372930"/>
      </dsp:txXfrm>
    </dsp:sp>
    <dsp:sp modelId="{72389688-F97B-4BBF-A11F-0953B9F49DD6}">
      <dsp:nvSpPr>
        <dsp:cNvPr id="0" name=""/>
        <dsp:cNvSpPr/>
      </dsp:nvSpPr>
      <dsp:spPr>
        <a:xfrm>
          <a:off x="0" y="3114076"/>
          <a:ext cx="8077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81D9DA-06B1-4210-9EF7-F9B0F17A1372}">
      <dsp:nvSpPr>
        <dsp:cNvPr id="0" name=""/>
        <dsp:cNvSpPr/>
      </dsp:nvSpPr>
      <dsp:spPr>
        <a:xfrm>
          <a:off x="403465" y="2309342"/>
          <a:ext cx="5648518" cy="101137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New PGD – UTI with only one symptom / no symptoms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With a urine dip test – Due to go live shortly.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Training for Dip test and PharmOutcomes hosted by Virtual Outcomes</a:t>
          </a:r>
          <a:endParaRPr lang="en-US" sz="1400" kern="1200" dirty="0"/>
        </a:p>
      </dsp:txBody>
      <dsp:txXfrm>
        <a:off x="452836" y="2358713"/>
        <a:ext cx="5549776" cy="9126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C5CA4-4C2F-45A8-B7C6-67F43CC53E1F}">
      <dsp:nvSpPr>
        <dsp:cNvPr id="0" name=""/>
        <dsp:cNvSpPr/>
      </dsp:nvSpPr>
      <dsp:spPr>
        <a:xfrm>
          <a:off x="0" y="313603"/>
          <a:ext cx="82296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Current trends in Service income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Possible income if a pharmacy was the top performer in every service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Possible income from the Average of the top 5 performers in every service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Current average income per pharmacy in Avon</a:t>
          </a:r>
          <a:endParaRPr lang="en-US" sz="2000" kern="1200"/>
        </a:p>
      </dsp:txBody>
      <dsp:txXfrm>
        <a:off x="0" y="313603"/>
        <a:ext cx="8229600" cy="2394000"/>
      </dsp:txXfrm>
    </dsp:sp>
    <dsp:sp modelId="{840805EA-C36A-470B-959E-D705FDB1D9BD}">
      <dsp:nvSpPr>
        <dsp:cNvPr id="0" name=""/>
        <dsp:cNvSpPr/>
      </dsp:nvSpPr>
      <dsp:spPr>
        <a:xfrm>
          <a:off x="382547" y="18403"/>
          <a:ext cx="7842413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next slides gives an indication of</a:t>
          </a:r>
          <a:endParaRPr lang="en-US" sz="2000" kern="1200" dirty="0"/>
        </a:p>
      </dsp:txBody>
      <dsp:txXfrm>
        <a:off x="411368" y="47224"/>
        <a:ext cx="7784771" cy="532758"/>
      </dsp:txXfrm>
    </dsp:sp>
    <dsp:sp modelId="{A0A3CC18-9B4A-49A3-B16B-E606BA1E3F80}">
      <dsp:nvSpPr>
        <dsp:cNvPr id="0" name=""/>
        <dsp:cNvSpPr/>
      </dsp:nvSpPr>
      <dsp:spPr>
        <a:xfrm>
          <a:off x="0" y="3110803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9D0F2-F5AE-4D6C-A7AD-1FFB82534692}">
      <dsp:nvSpPr>
        <dsp:cNvPr id="0" name=""/>
        <dsp:cNvSpPr/>
      </dsp:nvSpPr>
      <dsp:spPr>
        <a:xfrm>
          <a:off x="391790" y="2815603"/>
          <a:ext cx="783579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Figures projected from information for current contract year</a:t>
          </a:r>
          <a:endParaRPr lang="en-US" sz="2000" kern="1200" dirty="0"/>
        </a:p>
      </dsp:txBody>
      <dsp:txXfrm>
        <a:off x="420611" y="2844424"/>
        <a:ext cx="7778150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0FFCF-3FEB-45BB-A4F0-BA6270B4EF90}">
      <dsp:nvSpPr>
        <dsp:cNvPr id="0" name=""/>
        <dsp:cNvSpPr/>
      </dsp:nvSpPr>
      <dsp:spPr>
        <a:xfrm>
          <a:off x="0" y="28156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6F2170-B91C-4CB9-8D1E-38B4FFCD1B11}">
      <dsp:nvSpPr>
        <dsp:cNvPr id="0" name=""/>
        <dsp:cNvSpPr/>
      </dsp:nvSpPr>
      <dsp:spPr>
        <a:xfrm>
          <a:off x="411480" y="45403"/>
          <a:ext cx="5760720" cy="4723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Some months No claims made ? Missed</a:t>
          </a:r>
          <a:endParaRPr lang="en-US" sz="1600" kern="1200" dirty="0"/>
        </a:p>
      </dsp:txBody>
      <dsp:txXfrm>
        <a:off x="434537" y="68460"/>
        <a:ext cx="5714606" cy="426206"/>
      </dsp:txXfrm>
    </dsp:sp>
    <dsp:sp modelId="{2CBE2A52-A68F-4BBA-83A1-402E80729EF5}">
      <dsp:nvSpPr>
        <dsp:cNvPr id="0" name=""/>
        <dsp:cNvSpPr/>
      </dsp:nvSpPr>
      <dsp:spPr>
        <a:xfrm>
          <a:off x="0" y="100732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0C4000-7589-4627-888C-C01B22F4BF9C}">
      <dsp:nvSpPr>
        <dsp:cNvPr id="0" name=""/>
        <dsp:cNvSpPr/>
      </dsp:nvSpPr>
      <dsp:spPr>
        <a:xfrm>
          <a:off x="411480" y="771163"/>
          <a:ext cx="5760720" cy="4723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Claims made Late Delayed Income?</a:t>
          </a:r>
          <a:endParaRPr lang="en-US" sz="1600" kern="1200" dirty="0"/>
        </a:p>
      </dsp:txBody>
      <dsp:txXfrm>
        <a:off x="434537" y="794220"/>
        <a:ext cx="5714606" cy="426206"/>
      </dsp:txXfrm>
    </dsp:sp>
    <dsp:sp modelId="{4ED1DAD6-8288-4912-81D0-67876743C96A}">
      <dsp:nvSpPr>
        <dsp:cNvPr id="0" name=""/>
        <dsp:cNvSpPr/>
      </dsp:nvSpPr>
      <dsp:spPr>
        <a:xfrm>
          <a:off x="0" y="173308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D4F94A-B101-4FEA-9D19-3C851C360164}">
      <dsp:nvSpPr>
        <dsp:cNvPr id="0" name=""/>
        <dsp:cNvSpPr/>
      </dsp:nvSpPr>
      <dsp:spPr>
        <a:xfrm>
          <a:off x="411480" y="1496923"/>
          <a:ext cx="5760720" cy="4723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CPCS – Pharmacies not submitting Claims on MYS</a:t>
          </a:r>
          <a:endParaRPr lang="en-US" sz="1600" kern="1200" dirty="0"/>
        </a:p>
      </dsp:txBody>
      <dsp:txXfrm>
        <a:off x="434537" y="1519980"/>
        <a:ext cx="5714606" cy="426206"/>
      </dsp:txXfrm>
    </dsp:sp>
    <dsp:sp modelId="{2F5069AA-35DA-4E59-91DA-FA6D4D561C81}">
      <dsp:nvSpPr>
        <dsp:cNvPr id="0" name=""/>
        <dsp:cNvSpPr/>
      </dsp:nvSpPr>
      <dsp:spPr>
        <a:xfrm>
          <a:off x="0" y="245884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3529BA-D460-4DCA-81AF-F3D385F3E567}">
      <dsp:nvSpPr>
        <dsp:cNvPr id="0" name=""/>
        <dsp:cNvSpPr/>
      </dsp:nvSpPr>
      <dsp:spPr>
        <a:xfrm>
          <a:off x="411480" y="2222683"/>
          <a:ext cx="5760720" cy="4723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DMS – Pharmacies not transferring claims to MYS</a:t>
          </a:r>
          <a:endParaRPr lang="en-US" sz="1600" kern="1200"/>
        </a:p>
      </dsp:txBody>
      <dsp:txXfrm>
        <a:off x="434537" y="2245740"/>
        <a:ext cx="5714606" cy="426206"/>
      </dsp:txXfrm>
    </dsp:sp>
    <dsp:sp modelId="{69693267-6B4F-4226-84CC-51789B0F0027}">
      <dsp:nvSpPr>
        <dsp:cNvPr id="0" name=""/>
        <dsp:cNvSpPr/>
      </dsp:nvSpPr>
      <dsp:spPr>
        <a:xfrm>
          <a:off x="0" y="318460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4A87C1-1250-4F7D-860D-E32CC5189CBF}">
      <dsp:nvSpPr>
        <dsp:cNvPr id="0" name=""/>
        <dsp:cNvSpPr/>
      </dsp:nvSpPr>
      <dsp:spPr>
        <a:xfrm>
          <a:off x="411480" y="2948443"/>
          <a:ext cx="5760720" cy="47232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Pharmacies not engaged with services</a:t>
          </a:r>
        </a:p>
      </dsp:txBody>
      <dsp:txXfrm>
        <a:off x="434537" y="2971500"/>
        <a:ext cx="5714606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BF561-9600-4C10-8950-2E9074C1C04C}">
      <dsp:nvSpPr>
        <dsp:cNvPr id="0" name=""/>
        <dsp:cNvSpPr/>
      </dsp:nvSpPr>
      <dsp:spPr>
        <a:xfrm>
          <a:off x="479213" y="2233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C7DC6-DD70-4E8A-B1D9-1E6FD688E42D}">
      <dsp:nvSpPr>
        <dsp:cNvPr id="0" name=""/>
        <dsp:cNvSpPr/>
      </dsp:nvSpPr>
      <dsp:spPr>
        <a:xfrm>
          <a:off x="657226" y="180247"/>
          <a:ext cx="479267" cy="479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C64C2-D9BF-429C-ACA8-CEE9767C79DC}">
      <dsp:nvSpPr>
        <dsp:cNvPr id="0" name=""/>
        <dsp:cNvSpPr/>
      </dsp:nvSpPr>
      <dsp:spPr>
        <a:xfrm>
          <a:off x="212192" y="10977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Engage  and train all staff for each service</a:t>
          </a:r>
        </a:p>
      </dsp:txBody>
      <dsp:txXfrm>
        <a:off x="212192" y="1097702"/>
        <a:ext cx="1369335" cy="547734"/>
      </dsp:txXfrm>
    </dsp:sp>
    <dsp:sp modelId="{B12D1B4B-990B-4510-89BA-A1318BA09C10}">
      <dsp:nvSpPr>
        <dsp:cNvPr id="0" name=""/>
        <dsp:cNvSpPr/>
      </dsp:nvSpPr>
      <dsp:spPr>
        <a:xfrm>
          <a:off x="2088182" y="2233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6A9E3-294B-489E-BF93-87814015EEBF}">
      <dsp:nvSpPr>
        <dsp:cNvPr id="0" name=""/>
        <dsp:cNvSpPr/>
      </dsp:nvSpPr>
      <dsp:spPr>
        <a:xfrm>
          <a:off x="2266196" y="180247"/>
          <a:ext cx="479267" cy="479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8079C-BC6E-493B-9D2A-66F54317E495}">
      <dsp:nvSpPr>
        <dsp:cNvPr id="0" name=""/>
        <dsp:cNvSpPr/>
      </dsp:nvSpPr>
      <dsp:spPr>
        <a:xfrm>
          <a:off x="1821162" y="10977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Ensure that all Pharmacists and Locums are accredited</a:t>
          </a:r>
        </a:p>
      </dsp:txBody>
      <dsp:txXfrm>
        <a:off x="1821162" y="1097702"/>
        <a:ext cx="1369335" cy="547734"/>
      </dsp:txXfrm>
    </dsp:sp>
    <dsp:sp modelId="{598092B4-3239-4EE3-8813-A438FE4FA9D6}">
      <dsp:nvSpPr>
        <dsp:cNvPr id="0" name=""/>
        <dsp:cNvSpPr/>
      </dsp:nvSpPr>
      <dsp:spPr>
        <a:xfrm>
          <a:off x="3697152" y="2233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75223-481C-43B5-8B54-8EE39B88FA04}">
      <dsp:nvSpPr>
        <dsp:cNvPr id="0" name=""/>
        <dsp:cNvSpPr/>
      </dsp:nvSpPr>
      <dsp:spPr>
        <a:xfrm>
          <a:off x="3875166" y="180247"/>
          <a:ext cx="479267" cy="479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69706-AAE7-4484-AF62-B3B010BB37FE}">
      <dsp:nvSpPr>
        <dsp:cNvPr id="0" name=""/>
        <dsp:cNvSpPr/>
      </dsp:nvSpPr>
      <dsp:spPr>
        <a:xfrm>
          <a:off x="3430132" y="10977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Sign up, Offer and deliver all services</a:t>
          </a:r>
        </a:p>
      </dsp:txBody>
      <dsp:txXfrm>
        <a:off x="3430132" y="1097702"/>
        <a:ext cx="1369335" cy="547734"/>
      </dsp:txXfrm>
    </dsp:sp>
    <dsp:sp modelId="{AF8419B2-638C-40C5-A957-5381CD59CCAC}">
      <dsp:nvSpPr>
        <dsp:cNvPr id="0" name=""/>
        <dsp:cNvSpPr/>
      </dsp:nvSpPr>
      <dsp:spPr>
        <a:xfrm>
          <a:off x="5306122" y="2233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E73FF-6947-41C4-AB1F-E9EFC04CC64E}">
      <dsp:nvSpPr>
        <dsp:cNvPr id="0" name=""/>
        <dsp:cNvSpPr/>
      </dsp:nvSpPr>
      <dsp:spPr>
        <a:xfrm>
          <a:off x="5484135" y="180247"/>
          <a:ext cx="479267" cy="479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768F8-5380-4E27-8DC4-BAA1C7C8EB03}">
      <dsp:nvSpPr>
        <dsp:cNvPr id="0" name=""/>
        <dsp:cNvSpPr/>
      </dsp:nvSpPr>
      <dsp:spPr>
        <a:xfrm>
          <a:off x="5039101" y="10977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Print and sign all service spec’s, PGD &amp; SOP in the pharmacy</a:t>
          </a:r>
        </a:p>
      </dsp:txBody>
      <dsp:txXfrm>
        <a:off x="5039101" y="1097702"/>
        <a:ext cx="1369335" cy="547734"/>
      </dsp:txXfrm>
    </dsp:sp>
    <dsp:sp modelId="{65634517-88B7-4A58-90A2-9904C4E0B467}">
      <dsp:nvSpPr>
        <dsp:cNvPr id="0" name=""/>
        <dsp:cNvSpPr/>
      </dsp:nvSpPr>
      <dsp:spPr>
        <a:xfrm>
          <a:off x="6915091" y="2233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788F3-F1F3-431D-8F7B-13A88AFC0CD0}">
      <dsp:nvSpPr>
        <dsp:cNvPr id="0" name=""/>
        <dsp:cNvSpPr/>
      </dsp:nvSpPr>
      <dsp:spPr>
        <a:xfrm>
          <a:off x="7093105" y="180247"/>
          <a:ext cx="479267" cy="4792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29242-C180-46F6-8775-54E9F80F49D5}">
      <dsp:nvSpPr>
        <dsp:cNvPr id="0" name=""/>
        <dsp:cNvSpPr/>
      </dsp:nvSpPr>
      <dsp:spPr>
        <a:xfrm>
          <a:off x="6648071" y="10977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Record all service Outcomes as soon as possible </a:t>
          </a:r>
        </a:p>
      </dsp:txBody>
      <dsp:txXfrm>
        <a:off x="6648071" y="1097702"/>
        <a:ext cx="1369335" cy="547734"/>
      </dsp:txXfrm>
    </dsp:sp>
    <dsp:sp modelId="{1A92AED4-AF25-4F49-836A-FB2473A47ED8}">
      <dsp:nvSpPr>
        <dsp:cNvPr id="0" name=""/>
        <dsp:cNvSpPr/>
      </dsp:nvSpPr>
      <dsp:spPr>
        <a:xfrm>
          <a:off x="2088182" y="1987770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89D22-BEAA-4098-8172-CA8AD3CB6DCE}">
      <dsp:nvSpPr>
        <dsp:cNvPr id="0" name=""/>
        <dsp:cNvSpPr/>
      </dsp:nvSpPr>
      <dsp:spPr>
        <a:xfrm>
          <a:off x="2266196" y="2165784"/>
          <a:ext cx="479267" cy="4792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9687-5B58-490F-9BEA-B1F00082A14F}">
      <dsp:nvSpPr>
        <dsp:cNvPr id="0" name=""/>
        <dsp:cNvSpPr/>
      </dsp:nvSpPr>
      <dsp:spPr>
        <a:xfrm>
          <a:off x="1821162" y="308547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Claim all services monthly ideally by 5</a:t>
          </a:r>
          <a:r>
            <a:rPr lang="en-US" sz="1100" kern="1200" baseline="30000" dirty="0"/>
            <a:t>th</a:t>
          </a:r>
          <a:r>
            <a:rPr lang="en-US" sz="1100" kern="1200" dirty="0"/>
            <a:t> Month</a:t>
          </a:r>
        </a:p>
      </dsp:txBody>
      <dsp:txXfrm>
        <a:off x="1821162" y="3085472"/>
        <a:ext cx="1369335" cy="547734"/>
      </dsp:txXfrm>
    </dsp:sp>
    <dsp:sp modelId="{E2FB0F4C-7A7C-468E-BEFE-3FB47E3D722D}">
      <dsp:nvSpPr>
        <dsp:cNvPr id="0" name=""/>
        <dsp:cNvSpPr/>
      </dsp:nvSpPr>
      <dsp:spPr>
        <a:xfrm>
          <a:off x="3697152" y="1997236"/>
          <a:ext cx="835294" cy="79743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B2F16-099D-45B8-B257-2F1C7E411CE9}">
      <dsp:nvSpPr>
        <dsp:cNvPr id="0" name=""/>
        <dsp:cNvSpPr/>
      </dsp:nvSpPr>
      <dsp:spPr>
        <a:xfrm>
          <a:off x="3875166" y="2156318"/>
          <a:ext cx="479267" cy="4792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01EE3-88A0-44E7-B7D1-3792C3EE7AA4}">
      <dsp:nvSpPr>
        <dsp:cNvPr id="0" name=""/>
        <dsp:cNvSpPr/>
      </dsp:nvSpPr>
      <dsp:spPr>
        <a:xfrm>
          <a:off x="3430132" y="3073773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Engage with Local Surgeries  about all services</a:t>
          </a:r>
        </a:p>
      </dsp:txBody>
      <dsp:txXfrm>
        <a:off x="3430132" y="3073773"/>
        <a:ext cx="1369335" cy="547734"/>
      </dsp:txXfrm>
    </dsp:sp>
    <dsp:sp modelId="{3DDAF129-B278-4FF8-A95D-D206F314437A}">
      <dsp:nvSpPr>
        <dsp:cNvPr id="0" name=""/>
        <dsp:cNvSpPr/>
      </dsp:nvSpPr>
      <dsp:spPr>
        <a:xfrm>
          <a:off x="5306122" y="1987770"/>
          <a:ext cx="835294" cy="835294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F6254-ABCB-4BB2-9493-B6AF8974D603}">
      <dsp:nvSpPr>
        <dsp:cNvPr id="0" name=""/>
        <dsp:cNvSpPr/>
      </dsp:nvSpPr>
      <dsp:spPr>
        <a:xfrm>
          <a:off x="5484135" y="2165784"/>
          <a:ext cx="479267" cy="479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B126-8F21-4463-8B31-4096FBFFABD3}">
      <dsp:nvSpPr>
        <dsp:cNvPr id="0" name=""/>
        <dsp:cNvSpPr/>
      </dsp:nvSpPr>
      <dsp:spPr>
        <a:xfrm>
          <a:off x="5039101" y="3083239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Prepare Ahead for new seasons e.g. Flu Vaccination</a:t>
          </a:r>
        </a:p>
      </dsp:txBody>
      <dsp:txXfrm>
        <a:off x="5039101" y="3083239"/>
        <a:ext cx="1369335" cy="547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8523-3F5D-422F-8AC8-758DA0300C9D}">
      <dsp:nvSpPr>
        <dsp:cNvPr id="0" name=""/>
        <dsp:cNvSpPr/>
      </dsp:nvSpPr>
      <dsp:spPr>
        <a:xfrm>
          <a:off x="0" y="28156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6007B-DBCC-403A-9221-AF77F5091528}">
      <dsp:nvSpPr>
        <dsp:cNvPr id="0" name=""/>
        <dsp:cNvSpPr/>
      </dsp:nvSpPr>
      <dsp:spPr>
        <a:xfrm>
          <a:off x="411480" y="45403"/>
          <a:ext cx="5760720" cy="472320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NMS completed YTD 13,302</a:t>
          </a:r>
          <a:endParaRPr lang="en-US" sz="1600" kern="1200" dirty="0"/>
        </a:p>
      </dsp:txBody>
      <dsp:txXfrm>
        <a:off x="434537" y="68460"/>
        <a:ext cx="5714606" cy="426206"/>
      </dsp:txXfrm>
    </dsp:sp>
    <dsp:sp modelId="{4A8D1B55-FED1-4016-8A8F-6E56365099BC}">
      <dsp:nvSpPr>
        <dsp:cNvPr id="0" name=""/>
        <dsp:cNvSpPr/>
      </dsp:nvSpPr>
      <dsp:spPr>
        <a:xfrm>
          <a:off x="0" y="100732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4BAEB-F77D-4B2F-A030-95686858D86F}">
      <dsp:nvSpPr>
        <dsp:cNvPr id="0" name=""/>
        <dsp:cNvSpPr/>
      </dsp:nvSpPr>
      <dsp:spPr>
        <a:xfrm>
          <a:off x="411480" y="771163"/>
          <a:ext cx="5760720" cy="472320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NMS Opportunity YTD 62,830</a:t>
          </a:r>
          <a:endParaRPr lang="en-US" sz="1600" kern="1200" dirty="0"/>
        </a:p>
      </dsp:txBody>
      <dsp:txXfrm>
        <a:off x="434537" y="794220"/>
        <a:ext cx="5714606" cy="426206"/>
      </dsp:txXfrm>
    </dsp:sp>
    <dsp:sp modelId="{45F3457F-8DFD-4A2E-8623-0BF10E6A20E8}">
      <dsp:nvSpPr>
        <dsp:cNvPr id="0" name=""/>
        <dsp:cNvSpPr/>
      </dsp:nvSpPr>
      <dsp:spPr>
        <a:xfrm>
          <a:off x="0" y="173308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6A40D-2BD0-44D0-B3E4-ED2E3B36CACB}">
      <dsp:nvSpPr>
        <dsp:cNvPr id="0" name=""/>
        <dsp:cNvSpPr/>
      </dsp:nvSpPr>
      <dsp:spPr>
        <a:xfrm>
          <a:off x="411480" y="1496923"/>
          <a:ext cx="5760720" cy="472320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NMS Income YTD £ 359,001</a:t>
          </a:r>
          <a:endParaRPr lang="en-US" sz="1600" kern="1200" dirty="0"/>
        </a:p>
      </dsp:txBody>
      <dsp:txXfrm>
        <a:off x="434537" y="1519980"/>
        <a:ext cx="5714606" cy="426206"/>
      </dsp:txXfrm>
    </dsp:sp>
    <dsp:sp modelId="{1AC3A0EC-664C-49C9-AA69-7665E260C5EF}">
      <dsp:nvSpPr>
        <dsp:cNvPr id="0" name=""/>
        <dsp:cNvSpPr/>
      </dsp:nvSpPr>
      <dsp:spPr>
        <a:xfrm>
          <a:off x="0" y="245884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C023-3605-49F0-BDB8-C0AAF4C33450}">
      <dsp:nvSpPr>
        <dsp:cNvPr id="0" name=""/>
        <dsp:cNvSpPr/>
      </dsp:nvSpPr>
      <dsp:spPr>
        <a:xfrm>
          <a:off x="411480" y="2222683"/>
          <a:ext cx="5760720" cy="472320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NMS Possible Income £ 1,759,240</a:t>
          </a:r>
          <a:endParaRPr lang="en-US" sz="1600" kern="1200" dirty="0"/>
        </a:p>
      </dsp:txBody>
      <dsp:txXfrm>
        <a:off x="434537" y="2245740"/>
        <a:ext cx="5714606" cy="426206"/>
      </dsp:txXfrm>
    </dsp:sp>
    <dsp:sp modelId="{BF63E7E0-D807-4073-9287-924C6B5AC4E7}">
      <dsp:nvSpPr>
        <dsp:cNvPr id="0" name=""/>
        <dsp:cNvSpPr/>
      </dsp:nvSpPr>
      <dsp:spPr>
        <a:xfrm>
          <a:off x="0" y="318460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001D3-0CEA-4B9E-88CF-5F0C274BEA0F}">
      <dsp:nvSpPr>
        <dsp:cNvPr id="0" name=""/>
        <dsp:cNvSpPr/>
      </dsp:nvSpPr>
      <dsp:spPr>
        <a:xfrm>
          <a:off x="438374" y="2867761"/>
          <a:ext cx="5760720" cy="472320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NMS Missed income YTD £ 1,400,239</a:t>
          </a:r>
          <a:endParaRPr lang="en-US" sz="1600" kern="1200" dirty="0"/>
        </a:p>
      </dsp:txBody>
      <dsp:txXfrm>
        <a:off x="461431" y="2890818"/>
        <a:ext cx="571460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310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29277" y="96467"/>
          <a:ext cx="235049" cy="235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93604" y="310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Top Tips</a:t>
          </a:r>
          <a:endParaRPr lang="en-US" sz="1600" kern="1200" dirty="0"/>
        </a:p>
      </dsp:txBody>
      <dsp:txXfrm>
        <a:off x="493604" y="310"/>
        <a:ext cx="7735995" cy="427363"/>
      </dsp:txXfrm>
    </dsp:sp>
    <dsp:sp modelId="{F418EA76-44D4-48E0-8673-133FA751FFCA}">
      <dsp:nvSpPr>
        <dsp:cNvPr id="0" name=""/>
        <dsp:cNvSpPr/>
      </dsp:nvSpPr>
      <dsp:spPr>
        <a:xfrm>
          <a:off x="0" y="534514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29277" y="630670"/>
          <a:ext cx="235049" cy="235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93604" y="534514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checking PharmOutcomes regularly throughout the day?</a:t>
          </a:r>
          <a:endParaRPr lang="en-US" sz="1600" kern="1200" dirty="0"/>
        </a:p>
      </dsp:txBody>
      <dsp:txXfrm>
        <a:off x="493604" y="534514"/>
        <a:ext cx="7735995" cy="427363"/>
      </dsp:txXfrm>
    </dsp:sp>
    <dsp:sp modelId="{3ACD92F4-BDDD-4536-8730-5F797F83791C}">
      <dsp:nvSpPr>
        <dsp:cNvPr id="0" name=""/>
        <dsp:cNvSpPr/>
      </dsp:nvSpPr>
      <dsp:spPr>
        <a:xfrm>
          <a:off x="0" y="1068718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129277" y="1164874"/>
          <a:ext cx="235049" cy="235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93604" y="1068718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making the pharmacist aware of the referral? (Print referral for Pharmacist)</a:t>
          </a:r>
          <a:endParaRPr lang="en-US" sz="1600" kern="1200" dirty="0"/>
        </a:p>
      </dsp:txBody>
      <dsp:txXfrm>
        <a:off x="493604" y="1068718"/>
        <a:ext cx="7735995" cy="427363"/>
      </dsp:txXfrm>
    </dsp:sp>
    <dsp:sp modelId="{C37CC885-9461-4142-B97D-8388E525C771}">
      <dsp:nvSpPr>
        <dsp:cNvPr id="0" name=""/>
        <dsp:cNvSpPr/>
      </dsp:nvSpPr>
      <dsp:spPr>
        <a:xfrm>
          <a:off x="0" y="1602921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29277" y="1699078"/>
          <a:ext cx="235049" cy="235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93604" y="1602921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completing Stage 1 within 72 hours of receipt? (£12)</a:t>
          </a:r>
          <a:endParaRPr lang="en-US" sz="1600" kern="1200" dirty="0"/>
        </a:p>
      </dsp:txBody>
      <dsp:txXfrm>
        <a:off x="493604" y="1602921"/>
        <a:ext cx="7735995" cy="427363"/>
      </dsp:txXfrm>
    </dsp:sp>
    <dsp:sp modelId="{DEC58914-A34B-400E-ACEF-8C952E31BADC}">
      <dsp:nvSpPr>
        <dsp:cNvPr id="0" name=""/>
        <dsp:cNvSpPr/>
      </dsp:nvSpPr>
      <dsp:spPr>
        <a:xfrm>
          <a:off x="0" y="2137125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29277" y="2233282"/>
          <a:ext cx="235049" cy="235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93604" y="2137125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 you have a process to identify the first prescription for Stage 2 (Often Missed £11)</a:t>
          </a:r>
          <a:endParaRPr lang="en-US" sz="1600" kern="1200" dirty="0"/>
        </a:p>
      </dsp:txBody>
      <dsp:txXfrm>
        <a:off x="493604" y="2137125"/>
        <a:ext cx="7735995" cy="427363"/>
      </dsp:txXfrm>
    </dsp:sp>
    <dsp:sp modelId="{04944D2B-F299-442D-BF6D-894D2D3090A8}">
      <dsp:nvSpPr>
        <dsp:cNvPr id="0" name=""/>
        <dsp:cNvSpPr/>
      </dsp:nvSpPr>
      <dsp:spPr>
        <a:xfrm>
          <a:off x="0" y="2671329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29277" y="2767486"/>
          <a:ext cx="235049" cy="235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93604" y="2671329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Do you contact the patient as soon as possible to complete  Stage 3 (Often missed £12)</a:t>
          </a:r>
          <a:endParaRPr lang="en-US" sz="1600" kern="1200" dirty="0"/>
        </a:p>
      </dsp:txBody>
      <dsp:txXfrm>
        <a:off x="493604" y="2671329"/>
        <a:ext cx="7735995" cy="427363"/>
      </dsp:txXfrm>
    </dsp:sp>
    <dsp:sp modelId="{7DC9F485-9E5C-4CAE-B0A4-2173F2C7FB75}">
      <dsp:nvSpPr>
        <dsp:cNvPr id="0" name=""/>
        <dsp:cNvSpPr/>
      </dsp:nvSpPr>
      <dsp:spPr>
        <a:xfrm>
          <a:off x="0" y="3205533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29277" y="3301690"/>
          <a:ext cx="235049" cy="2350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93604" y="3205533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Transfer required information to MYS regularly and CLAIM every month (often missed)</a:t>
          </a:r>
          <a:endParaRPr lang="en-US" sz="1600" kern="1200" dirty="0"/>
        </a:p>
      </dsp:txBody>
      <dsp:txXfrm>
        <a:off x="493604" y="3205533"/>
        <a:ext cx="7735995" cy="427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310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29277" y="96467"/>
          <a:ext cx="235049" cy="235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93604" y="310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Top Tips</a:t>
          </a:r>
          <a:endParaRPr lang="en-US" sz="1600" kern="1200" dirty="0"/>
        </a:p>
      </dsp:txBody>
      <dsp:txXfrm>
        <a:off x="493604" y="310"/>
        <a:ext cx="7735995" cy="427363"/>
      </dsp:txXfrm>
    </dsp:sp>
    <dsp:sp modelId="{F418EA76-44D4-48E0-8673-133FA751FFCA}">
      <dsp:nvSpPr>
        <dsp:cNvPr id="0" name=""/>
        <dsp:cNvSpPr/>
      </dsp:nvSpPr>
      <dsp:spPr>
        <a:xfrm>
          <a:off x="0" y="534514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29277" y="630670"/>
          <a:ext cx="235049" cy="235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93604" y="534514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checking NHS Mail and PharmOutcomes regularly for referrals (PharmAlarm)</a:t>
          </a:r>
          <a:endParaRPr lang="en-US" sz="1600" kern="1200" dirty="0"/>
        </a:p>
      </dsp:txBody>
      <dsp:txXfrm>
        <a:off x="493604" y="534514"/>
        <a:ext cx="7735995" cy="427363"/>
      </dsp:txXfrm>
    </dsp:sp>
    <dsp:sp modelId="{3ACD92F4-BDDD-4536-8730-5F797F83791C}">
      <dsp:nvSpPr>
        <dsp:cNvPr id="0" name=""/>
        <dsp:cNvSpPr/>
      </dsp:nvSpPr>
      <dsp:spPr>
        <a:xfrm>
          <a:off x="0" y="1068718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129277" y="1164874"/>
          <a:ext cx="235049" cy="235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93604" y="1068718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highlighting referrals to the Pharmacist (Print referral for Pharmacist)?</a:t>
          </a:r>
          <a:endParaRPr lang="en-US" sz="1600" kern="1200" dirty="0"/>
        </a:p>
      </dsp:txBody>
      <dsp:txXfrm>
        <a:off x="493604" y="1068718"/>
        <a:ext cx="7735995" cy="427363"/>
      </dsp:txXfrm>
    </dsp:sp>
    <dsp:sp modelId="{C37CC885-9461-4142-B97D-8388E525C771}">
      <dsp:nvSpPr>
        <dsp:cNvPr id="0" name=""/>
        <dsp:cNvSpPr/>
      </dsp:nvSpPr>
      <dsp:spPr>
        <a:xfrm>
          <a:off x="0" y="1602921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29277" y="1699078"/>
          <a:ext cx="235049" cy="235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93604" y="1602921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contacting the  Patient within 4 hours if possible? (Don’t miss Patients)</a:t>
          </a:r>
          <a:endParaRPr lang="en-US" sz="1600" kern="1200" dirty="0"/>
        </a:p>
      </dsp:txBody>
      <dsp:txXfrm>
        <a:off x="493604" y="1602921"/>
        <a:ext cx="7735995" cy="427363"/>
      </dsp:txXfrm>
    </dsp:sp>
    <dsp:sp modelId="{DEC58914-A34B-400E-ACEF-8C952E31BADC}">
      <dsp:nvSpPr>
        <dsp:cNvPr id="0" name=""/>
        <dsp:cNvSpPr/>
      </dsp:nvSpPr>
      <dsp:spPr>
        <a:xfrm>
          <a:off x="0" y="2137125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29277" y="2233282"/>
          <a:ext cx="235049" cy="235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93604" y="2137125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Recording clear outcomes on PharmOutcomes for the GP as soon as possible?</a:t>
          </a:r>
          <a:endParaRPr lang="en-US" sz="1600" kern="1200" dirty="0"/>
        </a:p>
      </dsp:txBody>
      <dsp:txXfrm>
        <a:off x="493604" y="2137125"/>
        <a:ext cx="7735995" cy="427363"/>
      </dsp:txXfrm>
    </dsp:sp>
    <dsp:sp modelId="{04944D2B-F299-442D-BF6D-894D2D3090A8}">
      <dsp:nvSpPr>
        <dsp:cNvPr id="0" name=""/>
        <dsp:cNvSpPr/>
      </dsp:nvSpPr>
      <dsp:spPr>
        <a:xfrm>
          <a:off x="0" y="2671329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29277" y="2767486"/>
          <a:ext cx="235049" cy="235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93604" y="2671329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Providing PGD’s if appropriate to treat your patient? (inform Surgery if not available)</a:t>
          </a:r>
          <a:endParaRPr lang="en-US" sz="1600" kern="1200" dirty="0"/>
        </a:p>
      </dsp:txBody>
      <dsp:txXfrm>
        <a:off x="493604" y="2671329"/>
        <a:ext cx="7735995" cy="427363"/>
      </dsp:txXfrm>
    </dsp:sp>
    <dsp:sp modelId="{7DC9F485-9E5C-4CAE-B0A4-2173F2C7FB75}">
      <dsp:nvSpPr>
        <dsp:cNvPr id="0" name=""/>
        <dsp:cNvSpPr/>
      </dsp:nvSpPr>
      <dsp:spPr>
        <a:xfrm>
          <a:off x="0" y="3205533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29277" y="3301690"/>
          <a:ext cx="235049" cy="2350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93604" y="3205533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Are you building relationships with surgery? Let them know what you can offer e.g. PGD</a:t>
          </a:r>
          <a:endParaRPr lang="en-US" sz="1600" kern="1200" dirty="0"/>
        </a:p>
      </dsp:txBody>
      <dsp:txXfrm>
        <a:off x="493604" y="3205533"/>
        <a:ext cx="7735995" cy="427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443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12695" y="84266"/>
          <a:ext cx="204900" cy="204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30290" y="443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Top Tips</a:t>
          </a:r>
          <a:endParaRPr lang="en-US" sz="1400" kern="1200" dirty="0"/>
        </a:p>
      </dsp:txBody>
      <dsp:txXfrm>
        <a:off x="430290" y="443"/>
        <a:ext cx="7799309" cy="372545"/>
      </dsp:txXfrm>
    </dsp:sp>
    <dsp:sp modelId="{F418EA76-44D4-48E0-8673-133FA751FFCA}">
      <dsp:nvSpPr>
        <dsp:cNvPr id="0" name=""/>
        <dsp:cNvSpPr/>
      </dsp:nvSpPr>
      <dsp:spPr>
        <a:xfrm>
          <a:off x="0" y="466125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12695" y="549948"/>
          <a:ext cx="204900" cy="204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30290" y="466125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Are you Identifying all patient in appropriate NHS groups (Pregnant/Social Care etc)</a:t>
          </a:r>
          <a:endParaRPr lang="en-US" sz="1400" kern="1200" dirty="0"/>
        </a:p>
      </dsp:txBody>
      <dsp:txXfrm>
        <a:off x="430290" y="466125"/>
        <a:ext cx="7799309" cy="372545"/>
      </dsp:txXfrm>
    </dsp:sp>
    <dsp:sp modelId="{3ACD92F4-BDDD-4536-8730-5F797F83791C}">
      <dsp:nvSpPr>
        <dsp:cNvPr id="0" name=""/>
        <dsp:cNvSpPr/>
      </dsp:nvSpPr>
      <dsp:spPr>
        <a:xfrm>
          <a:off x="0" y="931807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95612" y="1004244"/>
          <a:ext cx="204900" cy="2049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30290" y="931807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Are you offering all appropriate patients vaccinations?</a:t>
          </a:r>
          <a:endParaRPr lang="en-US" sz="1400" kern="1200" dirty="0"/>
        </a:p>
      </dsp:txBody>
      <dsp:txXfrm>
        <a:off x="430290" y="931807"/>
        <a:ext cx="7799309" cy="372545"/>
      </dsp:txXfrm>
    </dsp:sp>
    <dsp:sp modelId="{C37CC885-9461-4142-B97D-8388E525C771}">
      <dsp:nvSpPr>
        <dsp:cNvPr id="0" name=""/>
        <dsp:cNvSpPr/>
      </dsp:nvSpPr>
      <dsp:spPr>
        <a:xfrm>
          <a:off x="0" y="1397489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12695" y="1481312"/>
          <a:ext cx="204900" cy="2049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30290" y="1397489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Are you discussing benefits of vaccination to hesitant patients to support their care?</a:t>
          </a:r>
          <a:endParaRPr lang="en-US" sz="1400" kern="1200" dirty="0"/>
        </a:p>
      </dsp:txBody>
      <dsp:txXfrm>
        <a:off x="430290" y="1397489"/>
        <a:ext cx="7799309" cy="372545"/>
      </dsp:txXfrm>
    </dsp:sp>
    <dsp:sp modelId="{DEC58914-A34B-400E-ACEF-8C952E31BADC}">
      <dsp:nvSpPr>
        <dsp:cNvPr id="0" name=""/>
        <dsp:cNvSpPr/>
      </dsp:nvSpPr>
      <dsp:spPr>
        <a:xfrm>
          <a:off x="0" y="1863171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12695" y="1946994"/>
          <a:ext cx="204900" cy="2049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30290" y="1863171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Are you using the correct vaccination for the patient</a:t>
          </a:r>
          <a:endParaRPr lang="en-US" sz="1400" kern="1200" dirty="0"/>
        </a:p>
      </dsp:txBody>
      <dsp:txXfrm>
        <a:off x="430290" y="1863171"/>
        <a:ext cx="7799309" cy="372545"/>
      </dsp:txXfrm>
    </dsp:sp>
    <dsp:sp modelId="{04944D2B-F299-442D-BF6D-894D2D3090A8}">
      <dsp:nvSpPr>
        <dsp:cNvPr id="0" name=""/>
        <dsp:cNvSpPr/>
      </dsp:nvSpPr>
      <dsp:spPr>
        <a:xfrm>
          <a:off x="0" y="2328853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12695" y="2412676"/>
          <a:ext cx="204900" cy="2049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30290" y="2328853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Are you recording the vaccination details on PharmOutcomes immediately (same day) to inform the GP </a:t>
          </a:r>
          <a:endParaRPr lang="en-US" sz="1400" kern="1200" dirty="0"/>
        </a:p>
      </dsp:txBody>
      <dsp:txXfrm>
        <a:off x="430290" y="2328853"/>
        <a:ext cx="7799309" cy="372545"/>
      </dsp:txXfrm>
    </dsp:sp>
    <dsp:sp modelId="{7DC9F485-9E5C-4CAE-B0A4-2173F2C7FB75}">
      <dsp:nvSpPr>
        <dsp:cNvPr id="0" name=""/>
        <dsp:cNvSpPr/>
      </dsp:nvSpPr>
      <dsp:spPr>
        <a:xfrm>
          <a:off x="0" y="2794535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12695" y="2878358"/>
          <a:ext cx="204900" cy="2049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30290" y="2794535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Are you claiming all vaccination monthly on MYS by the 5</a:t>
          </a:r>
          <a:r>
            <a:rPr lang="en-GB" sz="1400" kern="1200" baseline="30000" dirty="0"/>
            <a:t>th</a:t>
          </a:r>
          <a:r>
            <a:rPr lang="en-GB" sz="1400" kern="1200" dirty="0"/>
            <a:t> to ensure timely payment</a:t>
          </a:r>
          <a:endParaRPr lang="en-US" sz="1400" kern="1200" dirty="0"/>
        </a:p>
      </dsp:txBody>
      <dsp:txXfrm>
        <a:off x="430290" y="2794535"/>
        <a:ext cx="7799309" cy="372545"/>
      </dsp:txXfrm>
    </dsp:sp>
    <dsp:sp modelId="{77A8E351-E215-4C5B-BE3B-9E835BC5DBC4}">
      <dsp:nvSpPr>
        <dsp:cNvPr id="0" name=""/>
        <dsp:cNvSpPr/>
      </dsp:nvSpPr>
      <dsp:spPr>
        <a:xfrm>
          <a:off x="0" y="3260217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A48C9-497A-475C-B2D1-4AFF78296E72}">
      <dsp:nvSpPr>
        <dsp:cNvPr id="0" name=""/>
        <dsp:cNvSpPr/>
      </dsp:nvSpPr>
      <dsp:spPr>
        <a:xfrm>
          <a:off x="112695" y="3344040"/>
          <a:ext cx="204900" cy="204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ADC2F1-F4EB-4436-9221-FD7C6848AE26}">
      <dsp:nvSpPr>
        <dsp:cNvPr id="0" name=""/>
        <dsp:cNvSpPr/>
      </dsp:nvSpPr>
      <dsp:spPr>
        <a:xfrm>
          <a:off x="430290" y="3260217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Prepare for next year Apr/May Contact businesses/Schools/ Nursing Homes etc. to offer vaccination</a:t>
          </a:r>
        </a:p>
      </dsp:txBody>
      <dsp:txXfrm>
        <a:off x="430290" y="3260217"/>
        <a:ext cx="7799309" cy="3725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443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12695" y="84266"/>
          <a:ext cx="204900" cy="204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30290" y="443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Top Tips</a:t>
          </a:r>
          <a:endParaRPr lang="en-US" sz="1500" kern="1200" dirty="0"/>
        </a:p>
      </dsp:txBody>
      <dsp:txXfrm>
        <a:off x="430290" y="443"/>
        <a:ext cx="7799309" cy="372545"/>
      </dsp:txXfrm>
    </dsp:sp>
    <dsp:sp modelId="{F418EA76-44D4-48E0-8673-133FA751FFCA}">
      <dsp:nvSpPr>
        <dsp:cNvPr id="0" name=""/>
        <dsp:cNvSpPr/>
      </dsp:nvSpPr>
      <dsp:spPr>
        <a:xfrm>
          <a:off x="0" y="466125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12695" y="549948"/>
          <a:ext cx="204900" cy="204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30290" y="466125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Have you got a process to identify all patients over 40 without a hypertension diagnosis?</a:t>
          </a:r>
        </a:p>
      </dsp:txBody>
      <dsp:txXfrm>
        <a:off x="430290" y="466125"/>
        <a:ext cx="7799309" cy="372545"/>
      </dsp:txXfrm>
    </dsp:sp>
    <dsp:sp modelId="{3ACD92F4-BDDD-4536-8730-5F797F83791C}">
      <dsp:nvSpPr>
        <dsp:cNvPr id="0" name=""/>
        <dsp:cNvSpPr/>
      </dsp:nvSpPr>
      <dsp:spPr>
        <a:xfrm>
          <a:off x="0" y="931807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95612" y="1004244"/>
          <a:ext cx="204900" cy="2049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30290" y="931807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Is your team trained to engage with all appropriate patients about the benefits of a BP check?</a:t>
          </a:r>
          <a:endParaRPr lang="en-US" sz="1500" kern="1200" dirty="0"/>
        </a:p>
      </dsp:txBody>
      <dsp:txXfrm>
        <a:off x="430290" y="931807"/>
        <a:ext cx="7799309" cy="372545"/>
      </dsp:txXfrm>
    </dsp:sp>
    <dsp:sp modelId="{C37CC885-9461-4142-B97D-8388E525C771}">
      <dsp:nvSpPr>
        <dsp:cNvPr id="0" name=""/>
        <dsp:cNvSpPr/>
      </dsp:nvSpPr>
      <dsp:spPr>
        <a:xfrm>
          <a:off x="0" y="1397489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12695" y="1481312"/>
          <a:ext cx="204900" cy="2049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30290" y="1397489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Are you comfortable with the service specification and how to use your BP machine?</a:t>
          </a:r>
          <a:endParaRPr lang="en-US" sz="1500" kern="1200" dirty="0"/>
        </a:p>
      </dsp:txBody>
      <dsp:txXfrm>
        <a:off x="430290" y="1397489"/>
        <a:ext cx="7799309" cy="372545"/>
      </dsp:txXfrm>
    </dsp:sp>
    <dsp:sp modelId="{DEC58914-A34B-400E-ACEF-8C952E31BADC}">
      <dsp:nvSpPr>
        <dsp:cNvPr id="0" name=""/>
        <dsp:cNvSpPr/>
      </dsp:nvSpPr>
      <dsp:spPr>
        <a:xfrm>
          <a:off x="0" y="1863171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12695" y="1946994"/>
          <a:ext cx="204900" cy="2049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30290" y="1863171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Are you taking every opportunity to provide lifestyle advice?</a:t>
          </a:r>
        </a:p>
      </dsp:txBody>
      <dsp:txXfrm>
        <a:off x="430290" y="1863171"/>
        <a:ext cx="7799309" cy="372545"/>
      </dsp:txXfrm>
    </dsp:sp>
    <dsp:sp modelId="{04944D2B-F299-442D-BF6D-894D2D3090A8}">
      <dsp:nvSpPr>
        <dsp:cNvPr id="0" name=""/>
        <dsp:cNvSpPr/>
      </dsp:nvSpPr>
      <dsp:spPr>
        <a:xfrm>
          <a:off x="0" y="2328853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12695" y="2412676"/>
          <a:ext cx="204900" cy="2049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30290" y="2328853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Are you referring appropriate patients for your ABPM service or to their GP escalating if urgent?</a:t>
          </a:r>
          <a:endParaRPr lang="en-US" sz="1500" kern="1200" dirty="0"/>
        </a:p>
      </dsp:txBody>
      <dsp:txXfrm>
        <a:off x="430290" y="2328853"/>
        <a:ext cx="7799309" cy="372545"/>
      </dsp:txXfrm>
    </dsp:sp>
    <dsp:sp modelId="{7DC9F485-9E5C-4CAE-B0A4-2173F2C7FB75}">
      <dsp:nvSpPr>
        <dsp:cNvPr id="0" name=""/>
        <dsp:cNvSpPr/>
      </dsp:nvSpPr>
      <dsp:spPr>
        <a:xfrm>
          <a:off x="0" y="2794535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12695" y="2878358"/>
          <a:ext cx="204900" cy="2049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30290" y="2794535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Are you recording your results on to PharmOutcomes ASAP to ensure the GP is informed</a:t>
          </a:r>
        </a:p>
      </dsp:txBody>
      <dsp:txXfrm>
        <a:off x="430290" y="2794535"/>
        <a:ext cx="7799309" cy="372545"/>
      </dsp:txXfrm>
    </dsp:sp>
    <dsp:sp modelId="{478755D0-8C17-4BF1-9CED-19F7DCC46DD7}">
      <dsp:nvSpPr>
        <dsp:cNvPr id="0" name=""/>
        <dsp:cNvSpPr/>
      </dsp:nvSpPr>
      <dsp:spPr>
        <a:xfrm>
          <a:off x="0" y="3260217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F5B46-F63A-4327-819B-56241EAFAF7F}">
      <dsp:nvSpPr>
        <dsp:cNvPr id="0" name=""/>
        <dsp:cNvSpPr/>
      </dsp:nvSpPr>
      <dsp:spPr>
        <a:xfrm>
          <a:off x="112695" y="3344040"/>
          <a:ext cx="204900" cy="204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198DB9-430B-4AAF-980B-E5E8D73AEAF0}">
      <dsp:nvSpPr>
        <dsp:cNvPr id="0" name=""/>
        <dsp:cNvSpPr/>
      </dsp:nvSpPr>
      <dsp:spPr>
        <a:xfrm>
          <a:off x="430290" y="3260217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Are you adding your results regularly to MYS and submitting a claim every month?</a:t>
          </a:r>
          <a:endParaRPr lang="en-US" sz="1500" kern="1200" dirty="0"/>
        </a:p>
      </dsp:txBody>
      <dsp:txXfrm>
        <a:off x="430290" y="3260217"/>
        <a:ext cx="7799309" cy="3725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310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29277" y="96467"/>
          <a:ext cx="235049" cy="235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93604" y="310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Top Tips</a:t>
          </a:r>
          <a:endParaRPr lang="en-US" sz="1500" kern="1200" dirty="0"/>
        </a:p>
      </dsp:txBody>
      <dsp:txXfrm>
        <a:off x="493604" y="310"/>
        <a:ext cx="7735995" cy="427363"/>
      </dsp:txXfrm>
    </dsp:sp>
    <dsp:sp modelId="{F418EA76-44D4-48E0-8673-133FA751FFCA}">
      <dsp:nvSpPr>
        <dsp:cNvPr id="0" name=""/>
        <dsp:cNvSpPr/>
      </dsp:nvSpPr>
      <dsp:spPr>
        <a:xfrm>
          <a:off x="0" y="534514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29277" y="630670"/>
          <a:ext cx="235049" cy="235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93604" y="534514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 you have access to an ABPM meter and are trained on how to use it?</a:t>
          </a:r>
        </a:p>
      </dsp:txBody>
      <dsp:txXfrm>
        <a:off x="493604" y="534514"/>
        <a:ext cx="7735995" cy="427363"/>
      </dsp:txXfrm>
    </dsp:sp>
    <dsp:sp modelId="{3ACD92F4-BDDD-4536-8730-5F797F83791C}">
      <dsp:nvSpPr>
        <dsp:cNvPr id="0" name=""/>
        <dsp:cNvSpPr/>
      </dsp:nvSpPr>
      <dsp:spPr>
        <a:xfrm>
          <a:off x="0" y="1068718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109681" y="1151813"/>
          <a:ext cx="235049" cy="235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93604" y="1068718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 you have access to leaflets to explain the service available on </a:t>
          </a:r>
          <a:r>
            <a:rPr lang="en-GB" sz="1500" kern="1200" dirty="0">
              <a:hlinkClick xmlns:r="http://schemas.openxmlformats.org/officeDocument/2006/relationships" r:id="rId7"/>
            </a:rPr>
            <a:t>www.psnc.org.uk</a:t>
          </a:r>
          <a:r>
            <a:rPr lang="en-GB" sz="1500" kern="1200" dirty="0"/>
            <a:t>? </a:t>
          </a:r>
          <a:endParaRPr lang="en-US" sz="1500" kern="1200" dirty="0"/>
        </a:p>
      </dsp:txBody>
      <dsp:txXfrm>
        <a:off x="493604" y="1068718"/>
        <a:ext cx="7735995" cy="427363"/>
      </dsp:txXfrm>
    </dsp:sp>
    <dsp:sp modelId="{C37CC885-9461-4142-B97D-8388E525C771}">
      <dsp:nvSpPr>
        <dsp:cNvPr id="0" name=""/>
        <dsp:cNvSpPr/>
      </dsp:nvSpPr>
      <dsp:spPr>
        <a:xfrm>
          <a:off x="0" y="1602921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29277" y="1699078"/>
          <a:ext cx="235049" cy="23504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93604" y="1602921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 you reset and clean the ABPM between use and ensure the patient understands the process?</a:t>
          </a:r>
          <a:endParaRPr lang="en-US" sz="1500" kern="1200" dirty="0"/>
        </a:p>
      </dsp:txBody>
      <dsp:txXfrm>
        <a:off x="493604" y="1602921"/>
        <a:ext cx="7735995" cy="427363"/>
      </dsp:txXfrm>
    </dsp:sp>
    <dsp:sp modelId="{DEC58914-A34B-400E-ACEF-8C952E31BADC}">
      <dsp:nvSpPr>
        <dsp:cNvPr id="0" name=""/>
        <dsp:cNvSpPr/>
      </dsp:nvSpPr>
      <dsp:spPr>
        <a:xfrm>
          <a:off x="0" y="2137125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29277" y="2233282"/>
          <a:ext cx="235049" cy="23504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93604" y="2137125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 you arrange appointments with the patient for fitting and to read the results after assessment?</a:t>
          </a:r>
          <a:endParaRPr lang="en-US" sz="1500" kern="1200" dirty="0"/>
        </a:p>
      </dsp:txBody>
      <dsp:txXfrm>
        <a:off x="493604" y="2137125"/>
        <a:ext cx="7735995" cy="427363"/>
      </dsp:txXfrm>
    </dsp:sp>
    <dsp:sp modelId="{04944D2B-F299-442D-BF6D-894D2D3090A8}">
      <dsp:nvSpPr>
        <dsp:cNvPr id="0" name=""/>
        <dsp:cNvSpPr/>
      </dsp:nvSpPr>
      <dsp:spPr>
        <a:xfrm>
          <a:off x="0" y="2671329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29277" y="2767486"/>
          <a:ext cx="235049" cy="235049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93604" y="2671329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 you enter the results onto PharmOutcomes to ensure the GP is informed?</a:t>
          </a:r>
          <a:endParaRPr lang="en-US" sz="1500" kern="1200" dirty="0"/>
        </a:p>
      </dsp:txBody>
      <dsp:txXfrm>
        <a:off x="493604" y="2671329"/>
        <a:ext cx="7735995" cy="427363"/>
      </dsp:txXfrm>
    </dsp:sp>
    <dsp:sp modelId="{7DC9F485-9E5C-4CAE-B0A4-2173F2C7FB75}">
      <dsp:nvSpPr>
        <dsp:cNvPr id="0" name=""/>
        <dsp:cNvSpPr/>
      </dsp:nvSpPr>
      <dsp:spPr>
        <a:xfrm>
          <a:off x="0" y="3205533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29277" y="3301690"/>
          <a:ext cx="235049" cy="235049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93604" y="3205533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Do you add the results on to MYS regularly and claim every month?</a:t>
          </a:r>
          <a:endParaRPr lang="en-US" sz="1500" kern="1200" dirty="0"/>
        </a:p>
      </dsp:txBody>
      <dsp:txXfrm>
        <a:off x="493604" y="3205533"/>
        <a:ext cx="7735995" cy="427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310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29277" y="96467"/>
          <a:ext cx="235049" cy="235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93604" y="310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If Not already done register to provide the service when you have an SOP and equipment in place</a:t>
          </a:r>
          <a:endParaRPr lang="en-US" sz="1500" kern="1200" dirty="0"/>
        </a:p>
      </dsp:txBody>
      <dsp:txXfrm>
        <a:off x="493604" y="310"/>
        <a:ext cx="7735995" cy="427363"/>
      </dsp:txXfrm>
    </dsp:sp>
    <dsp:sp modelId="{F418EA76-44D4-48E0-8673-133FA751FFCA}">
      <dsp:nvSpPr>
        <dsp:cNvPr id="0" name=""/>
        <dsp:cNvSpPr/>
      </dsp:nvSpPr>
      <dsp:spPr>
        <a:xfrm>
          <a:off x="0" y="534514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29277" y="630670"/>
          <a:ext cx="235049" cy="235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93604" y="534514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How are you going to engage with surgeries around your Hypertension service</a:t>
          </a:r>
        </a:p>
      </dsp:txBody>
      <dsp:txXfrm>
        <a:off x="493604" y="534514"/>
        <a:ext cx="7735995" cy="427363"/>
      </dsp:txXfrm>
    </dsp:sp>
    <dsp:sp modelId="{3ACD92F4-BDDD-4536-8730-5F797F83791C}">
      <dsp:nvSpPr>
        <dsp:cNvPr id="0" name=""/>
        <dsp:cNvSpPr/>
      </dsp:nvSpPr>
      <dsp:spPr>
        <a:xfrm>
          <a:off x="0" y="1068718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109681" y="1151813"/>
          <a:ext cx="235049" cy="235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93604" y="1068718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Talk with the practice manager and agree a process to refer patients for BP or ABPM</a:t>
          </a:r>
          <a:endParaRPr lang="en-US" sz="1500" kern="1200" dirty="0"/>
        </a:p>
      </dsp:txBody>
      <dsp:txXfrm>
        <a:off x="493604" y="1068718"/>
        <a:ext cx="7735995" cy="427363"/>
      </dsp:txXfrm>
    </dsp:sp>
    <dsp:sp modelId="{C37CC885-9461-4142-B97D-8388E525C771}">
      <dsp:nvSpPr>
        <dsp:cNvPr id="0" name=""/>
        <dsp:cNvSpPr/>
      </dsp:nvSpPr>
      <dsp:spPr>
        <a:xfrm>
          <a:off x="0" y="1602921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29277" y="1699078"/>
          <a:ext cx="235049" cy="235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93604" y="1602921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Remember £15 for each completed BP and £45 for each ABPM Assessment this is uncapped!</a:t>
          </a:r>
          <a:endParaRPr lang="en-US" sz="1500" kern="1200" dirty="0"/>
        </a:p>
      </dsp:txBody>
      <dsp:txXfrm>
        <a:off x="493604" y="1602921"/>
        <a:ext cx="7735995" cy="427363"/>
      </dsp:txXfrm>
    </dsp:sp>
    <dsp:sp modelId="{DEC58914-A34B-400E-ACEF-8C952E31BADC}">
      <dsp:nvSpPr>
        <dsp:cNvPr id="0" name=""/>
        <dsp:cNvSpPr/>
      </dsp:nvSpPr>
      <dsp:spPr>
        <a:xfrm>
          <a:off x="0" y="2137125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29277" y="2233282"/>
          <a:ext cx="235049" cy="235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93604" y="2137125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Remember for April 22 – Mar 23  there is a bonus payment if 15 ABPM achieved - £400 or £1000</a:t>
          </a:r>
        </a:p>
      </dsp:txBody>
      <dsp:txXfrm>
        <a:off x="493604" y="2137125"/>
        <a:ext cx="7735995" cy="427363"/>
      </dsp:txXfrm>
    </dsp:sp>
    <dsp:sp modelId="{04944D2B-F299-442D-BF6D-894D2D3090A8}">
      <dsp:nvSpPr>
        <dsp:cNvPr id="0" name=""/>
        <dsp:cNvSpPr/>
      </dsp:nvSpPr>
      <dsp:spPr>
        <a:xfrm>
          <a:off x="0" y="2671329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29277" y="2767486"/>
          <a:ext cx="235049" cy="235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93604" y="2671329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Currently Pharmacist only service due to VAT – hopefully soon to include Registered Techs</a:t>
          </a:r>
          <a:endParaRPr lang="en-US" sz="1500" kern="1200" dirty="0"/>
        </a:p>
      </dsp:txBody>
      <dsp:txXfrm>
        <a:off x="493604" y="2671329"/>
        <a:ext cx="7735995" cy="427363"/>
      </dsp:txXfrm>
    </dsp:sp>
    <dsp:sp modelId="{7DC9F485-9E5C-4CAE-B0A4-2173F2C7FB75}">
      <dsp:nvSpPr>
        <dsp:cNvPr id="0" name=""/>
        <dsp:cNvSpPr/>
      </dsp:nvSpPr>
      <dsp:spPr>
        <a:xfrm>
          <a:off x="0" y="3205533"/>
          <a:ext cx="8229600" cy="4273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29277" y="3301690"/>
          <a:ext cx="235049" cy="2350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93604" y="3205533"/>
          <a:ext cx="7735995" cy="42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29" tIns="45229" rIns="45229" bIns="4522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Important claim on MYS every month</a:t>
          </a:r>
          <a:endParaRPr lang="en-US" sz="1500" kern="1200" dirty="0"/>
        </a:p>
      </dsp:txBody>
      <dsp:txXfrm>
        <a:off x="493604" y="3205533"/>
        <a:ext cx="7735995" cy="4273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60F9-CDD0-42E4-99A8-D405B6627CD7}">
      <dsp:nvSpPr>
        <dsp:cNvPr id="0" name=""/>
        <dsp:cNvSpPr/>
      </dsp:nvSpPr>
      <dsp:spPr>
        <a:xfrm>
          <a:off x="0" y="443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F33BB-77E8-407A-B2DE-FCCA9EBB0DE1}">
      <dsp:nvSpPr>
        <dsp:cNvPr id="0" name=""/>
        <dsp:cNvSpPr/>
      </dsp:nvSpPr>
      <dsp:spPr>
        <a:xfrm>
          <a:off x="112695" y="84266"/>
          <a:ext cx="204900" cy="2049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951553-4DF4-418B-9D27-CE8BC40F5559}">
      <dsp:nvSpPr>
        <dsp:cNvPr id="0" name=""/>
        <dsp:cNvSpPr/>
      </dsp:nvSpPr>
      <dsp:spPr>
        <a:xfrm>
          <a:off x="430290" y="443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Top Tips</a:t>
          </a:r>
          <a:endParaRPr lang="en-US" sz="1600" kern="1200" dirty="0"/>
        </a:p>
      </dsp:txBody>
      <dsp:txXfrm>
        <a:off x="430290" y="443"/>
        <a:ext cx="7799309" cy="372545"/>
      </dsp:txXfrm>
    </dsp:sp>
    <dsp:sp modelId="{F418EA76-44D4-48E0-8673-133FA751FFCA}">
      <dsp:nvSpPr>
        <dsp:cNvPr id="0" name=""/>
        <dsp:cNvSpPr/>
      </dsp:nvSpPr>
      <dsp:spPr>
        <a:xfrm>
          <a:off x="0" y="466125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01DD3-338F-48E1-AF91-E1685175E467}">
      <dsp:nvSpPr>
        <dsp:cNvPr id="0" name=""/>
        <dsp:cNvSpPr/>
      </dsp:nvSpPr>
      <dsp:spPr>
        <a:xfrm>
          <a:off x="112695" y="549948"/>
          <a:ext cx="204900" cy="2049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F6285-B2CF-43D1-AEA1-457B33585CE5}">
      <dsp:nvSpPr>
        <dsp:cNvPr id="0" name=""/>
        <dsp:cNvSpPr/>
      </dsp:nvSpPr>
      <dsp:spPr>
        <a:xfrm>
          <a:off x="430290" y="466125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Ensure all Pharmacists and Locum are accredited </a:t>
          </a:r>
          <a:r>
            <a:rPr lang="en-GB" sz="1000" kern="1200" dirty="0">
              <a:hlinkClick xmlns:r="http://schemas.openxmlformats.org/officeDocument/2006/relationships" r:id="rId5"/>
            </a:rPr>
            <a:t>https://avon.communitypharmacy.org.uk/clinical-commissioning-groups/</a:t>
          </a:r>
          <a:r>
            <a:rPr lang="en-GB" sz="1000" kern="1200" dirty="0"/>
            <a:t>  </a:t>
          </a:r>
          <a:r>
            <a:rPr lang="en-US" sz="1000" kern="1200" dirty="0"/>
            <a:t> </a:t>
          </a:r>
        </a:p>
      </dsp:txBody>
      <dsp:txXfrm>
        <a:off x="430290" y="466125"/>
        <a:ext cx="7799309" cy="372545"/>
      </dsp:txXfrm>
    </dsp:sp>
    <dsp:sp modelId="{3ACD92F4-BDDD-4536-8730-5F797F83791C}">
      <dsp:nvSpPr>
        <dsp:cNvPr id="0" name=""/>
        <dsp:cNvSpPr/>
      </dsp:nvSpPr>
      <dsp:spPr>
        <a:xfrm>
          <a:off x="0" y="931807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3AEF-0B42-4434-9254-A61F407811F5}">
      <dsp:nvSpPr>
        <dsp:cNvPr id="0" name=""/>
        <dsp:cNvSpPr/>
      </dsp:nvSpPr>
      <dsp:spPr>
        <a:xfrm>
          <a:off x="95612" y="1004244"/>
          <a:ext cx="204900" cy="2049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E4C191-2D20-4E58-AEDF-9D0B5872B3F2}">
      <dsp:nvSpPr>
        <dsp:cNvPr id="0" name=""/>
        <dsp:cNvSpPr/>
      </dsp:nvSpPr>
      <dsp:spPr>
        <a:xfrm>
          <a:off x="430290" y="931807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Engage with your surgeries so they can refer patients for e.g. UTI, Impetigo, Sore Throat etc</a:t>
          </a:r>
          <a:endParaRPr lang="en-US" sz="1600" kern="1200" dirty="0"/>
        </a:p>
      </dsp:txBody>
      <dsp:txXfrm>
        <a:off x="430290" y="931807"/>
        <a:ext cx="7799309" cy="372545"/>
      </dsp:txXfrm>
    </dsp:sp>
    <dsp:sp modelId="{C37CC885-9461-4142-B97D-8388E525C771}">
      <dsp:nvSpPr>
        <dsp:cNvPr id="0" name=""/>
        <dsp:cNvSpPr/>
      </dsp:nvSpPr>
      <dsp:spPr>
        <a:xfrm>
          <a:off x="0" y="1397489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87C06-AD48-48D1-8597-980ECD3E7F46}">
      <dsp:nvSpPr>
        <dsp:cNvPr id="0" name=""/>
        <dsp:cNvSpPr/>
      </dsp:nvSpPr>
      <dsp:spPr>
        <a:xfrm>
          <a:off x="112695" y="1481312"/>
          <a:ext cx="204900" cy="20490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59A555-46BC-4CBE-A334-09B6DC0FE9B1}">
      <dsp:nvSpPr>
        <dsp:cNvPr id="0" name=""/>
        <dsp:cNvSpPr/>
      </dsp:nvSpPr>
      <dsp:spPr>
        <a:xfrm>
          <a:off x="430290" y="1397489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£14 for walk in patients and £5.90 if referred in via CPCS (£14 for CPCS)</a:t>
          </a:r>
          <a:endParaRPr lang="en-US" sz="1600" kern="1200" dirty="0"/>
        </a:p>
      </dsp:txBody>
      <dsp:txXfrm>
        <a:off x="430290" y="1397489"/>
        <a:ext cx="7799309" cy="372545"/>
      </dsp:txXfrm>
    </dsp:sp>
    <dsp:sp modelId="{DEC58914-A34B-400E-ACEF-8C952E31BADC}">
      <dsp:nvSpPr>
        <dsp:cNvPr id="0" name=""/>
        <dsp:cNvSpPr/>
      </dsp:nvSpPr>
      <dsp:spPr>
        <a:xfrm>
          <a:off x="0" y="1863171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09F43-3C6F-4217-81AF-2D7F5ECC1BC1}">
      <dsp:nvSpPr>
        <dsp:cNvPr id="0" name=""/>
        <dsp:cNvSpPr/>
      </dsp:nvSpPr>
      <dsp:spPr>
        <a:xfrm>
          <a:off x="112695" y="1946994"/>
          <a:ext cx="204900" cy="204900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3F3D18-636A-4B90-93E2-440B4E8ABAD6}">
      <dsp:nvSpPr>
        <dsp:cNvPr id="0" name=""/>
        <dsp:cNvSpPr/>
      </dsp:nvSpPr>
      <dsp:spPr>
        <a:xfrm>
          <a:off x="430290" y="1863171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Over 20,000 PGD Delivered since commissioning freeing up GP appointments</a:t>
          </a:r>
        </a:p>
      </dsp:txBody>
      <dsp:txXfrm>
        <a:off x="430290" y="1863171"/>
        <a:ext cx="7799309" cy="372545"/>
      </dsp:txXfrm>
    </dsp:sp>
    <dsp:sp modelId="{04944D2B-F299-442D-BF6D-894D2D3090A8}">
      <dsp:nvSpPr>
        <dsp:cNvPr id="0" name=""/>
        <dsp:cNvSpPr/>
      </dsp:nvSpPr>
      <dsp:spPr>
        <a:xfrm>
          <a:off x="0" y="2328853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27B3-4B87-429E-9890-E40393483A11}">
      <dsp:nvSpPr>
        <dsp:cNvPr id="0" name=""/>
        <dsp:cNvSpPr/>
      </dsp:nvSpPr>
      <dsp:spPr>
        <a:xfrm>
          <a:off x="112695" y="2412676"/>
          <a:ext cx="204900" cy="204900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CDF09-4EE3-4D1C-BDA5-D7CC7001B030}">
      <dsp:nvSpPr>
        <dsp:cNvPr id="0" name=""/>
        <dsp:cNvSpPr/>
      </dsp:nvSpPr>
      <dsp:spPr>
        <a:xfrm>
          <a:off x="430290" y="2328853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Complete assessment on PharmOutcomes (ensure all Pharmacists are signed to every PGD)</a:t>
          </a:r>
          <a:endParaRPr lang="en-US" sz="1600" kern="1200" dirty="0"/>
        </a:p>
      </dsp:txBody>
      <dsp:txXfrm>
        <a:off x="430290" y="2328853"/>
        <a:ext cx="7799309" cy="372545"/>
      </dsp:txXfrm>
    </dsp:sp>
    <dsp:sp modelId="{7DC9F485-9E5C-4CAE-B0A4-2173F2C7FB75}">
      <dsp:nvSpPr>
        <dsp:cNvPr id="0" name=""/>
        <dsp:cNvSpPr/>
      </dsp:nvSpPr>
      <dsp:spPr>
        <a:xfrm>
          <a:off x="0" y="2794535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CD387-91FA-4556-A7E2-16D5F82C05A3}">
      <dsp:nvSpPr>
        <dsp:cNvPr id="0" name=""/>
        <dsp:cNvSpPr/>
      </dsp:nvSpPr>
      <dsp:spPr>
        <a:xfrm>
          <a:off x="112695" y="2878358"/>
          <a:ext cx="204900" cy="204900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0A206-3F2F-4055-AF0F-845459A09DE5}">
      <dsp:nvSpPr>
        <dsp:cNvPr id="0" name=""/>
        <dsp:cNvSpPr/>
      </dsp:nvSpPr>
      <dsp:spPr>
        <a:xfrm>
          <a:off x="430290" y="2794535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Claims are Automatic to Commissioners at the end of each month</a:t>
          </a:r>
        </a:p>
      </dsp:txBody>
      <dsp:txXfrm>
        <a:off x="430290" y="2794535"/>
        <a:ext cx="7799309" cy="372545"/>
      </dsp:txXfrm>
    </dsp:sp>
    <dsp:sp modelId="{37557681-4270-44AA-B03D-88E57B05A42C}">
      <dsp:nvSpPr>
        <dsp:cNvPr id="0" name=""/>
        <dsp:cNvSpPr/>
      </dsp:nvSpPr>
      <dsp:spPr>
        <a:xfrm>
          <a:off x="0" y="3260217"/>
          <a:ext cx="8229600" cy="37254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89214-1718-4A77-BD00-3A42027D1350}">
      <dsp:nvSpPr>
        <dsp:cNvPr id="0" name=""/>
        <dsp:cNvSpPr/>
      </dsp:nvSpPr>
      <dsp:spPr>
        <a:xfrm>
          <a:off x="112695" y="3344040"/>
          <a:ext cx="204900" cy="2049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9D3651-19D8-413C-86B3-941C15C1A4A8}">
      <dsp:nvSpPr>
        <dsp:cNvPr id="0" name=""/>
        <dsp:cNvSpPr/>
      </dsp:nvSpPr>
      <dsp:spPr>
        <a:xfrm>
          <a:off x="430290" y="3260217"/>
          <a:ext cx="7799309" cy="372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28" tIns="39428" rIns="39428" bIns="394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How can you improve Referrals from the surgery?</a:t>
          </a:r>
        </a:p>
      </dsp:txBody>
      <dsp:txXfrm>
        <a:off x="430290" y="3260217"/>
        <a:ext cx="7799309" cy="372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C6E1-FE5D-724F-BB22-FB68073B2F5D}" type="datetimeFigureOut">
              <a:rPr lang="en-US" smtClean="0"/>
              <a:t>12/3/22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E20F-69B9-084C-A64B-E03956188C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54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005DE-941D-E543-9B53-B71328356F12}" type="datetimeFigureOut">
              <a:rPr lang="en-US" smtClean="0"/>
              <a:t>12/3/22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3E494-8BFA-3940-B3C9-82FA6F47CA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73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Income based on 1% from September 0.5% prior of total Scripts value £ £28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3E494-8BFA-3940-B3C9-82FA6F47CA9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1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3121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121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12160"/>
                </a:solidFill>
              </a:defRPr>
            </a:lvl1pPr>
          </a:lstStyle>
          <a:p>
            <a:r>
              <a:rPr lang="en-US" dirty="0"/>
              <a:t>Supporting Community Pharmacy across Avon</a:t>
            </a:r>
          </a:p>
        </p:txBody>
      </p:sp>
    </p:spTree>
    <p:extLst>
      <p:ext uri="{BB962C8B-B14F-4D97-AF65-F5344CB8AC3E}">
        <p14:creationId xmlns:p14="http://schemas.microsoft.com/office/powerpoint/2010/main" val="216504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6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21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5130"/>
            <a:ext cx="8229600" cy="3633207"/>
          </a:xfrm>
        </p:spPr>
        <p:txBody>
          <a:bodyPr/>
          <a:lstStyle>
            <a:lvl1pPr>
              <a:defRPr>
                <a:solidFill>
                  <a:srgbClr val="312160"/>
                </a:solidFill>
              </a:defRPr>
            </a:lvl1pPr>
            <a:lvl2pPr>
              <a:defRPr>
                <a:solidFill>
                  <a:srgbClr val="312160"/>
                </a:solidFill>
              </a:defRPr>
            </a:lvl2pPr>
            <a:lvl3pPr>
              <a:defRPr>
                <a:solidFill>
                  <a:srgbClr val="312160"/>
                </a:solidFill>
              </a:defRPr>
            </a:lvl3pPr>
            <a:lvl4pPr>
              <a:defRPr>
                <a:solidFill>
                  <a:srgbClr val="312160"/>
                </a:solidFill>
              </a:defRPr>
            </a:lvl4pPr>
            <a:lvl5pPr>
              <a:defRPr sz="1600">
                <a:solidFill>
                  <a:srgbClr val="31216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67605" y="4843330"/>
            <a:ext cx="66770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00" kern="1200">
                <a:solidFill>
                  <a:srgbClr val="3121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Supporting Community Pharmacy across Avon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02DC0-0EDB-384B-86B1-7D1E22BAF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2195" y="-42333"/>
            <a:ext cx="1135304" cy="785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E29C7D-BE45-C647-8823-CAA9C475EC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118"/>
            <a:ext cx="1222144" cy="7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1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3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3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6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9973" y="4821519"/>
            <a:ext cx="4466957" cy="273844"/>
          </a:xfrm>
          <a:prstGeom prst="rect">
            <a:avLst/>
          </a:prstGeom>
        </p:spPr>
        <p:txBody>
          <a:bodyPr/>
          <a:lstStyle/>
          <a:p>
            <a:fld id="{7FCAA5E5-B4A7-5D4F-8133-390A296987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7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1460"/>
            <a:ext cx="8229600" cy="361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555F7-B952-3441-A988-64479F40ADF1}" type="datetimeFigureOut">
              <a:rPr lang="en-US" smtClean="0"/>
              <a:t>12/3/22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Colour Banner - No Logo - LAND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2641" r="1326" b="30694"/>
          <a:stretch/>
        </p:blipFill>
        <p:spPr>
          <a:xfrm>
            <a:off x="0" y="4553655"/>
            <a:ext cx="9144000" cy="2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67" y="1995055"/>
            <a:ext cx="8458200" cy="13023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Pharmacy Service Training Evening</a:t>
            </a:r>
            <a:br>
              <a:rPr lang="en-US" dirty="0"/>
            </a:br>
            <a:r>
              <a:rPr lang="en-US" sz="2800" dirty="0"/>
              <a:t>Judith Poulton and Roger Herbert</a:t>
            </a:r>
            <a:br>
              <a:rPr lang="en-US" sz="2800" dirty="0"/>
            </a:br>
            <a:br>
              <a:rPr lang="en-US" sz="27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145913"/>
            <a:ext cx="7086600" cy="130232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Please be aware we have a large group tonight.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We will start as close to 7.30pm as possible but need to let everyone in before we start so there may be a short delay.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7" name="Picture 6" descr="Avon LPC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20" y="229873"/>
            <a:ext cx="272796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CPCS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5 months performance (April 22 – Aug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27837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August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£10,262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£24,629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£8,963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£1,792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£21,511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£1,341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£3,218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48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73A7031-3785-ADEE-6F9B-8B1A7A19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>
            <a:normAutofit fontScale="90000"/>
          </a:bodyPr>
          <a:lstStyle/>
          <a:p>
            <a:r>
              <a:rPr lang="en-US" dirty="0"/>
              <a:t>CPCS (GP + NHS111)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C1B211-2FF0-1D86-DFCF-9D40AE15DCCC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13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CPCS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16566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80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Flu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1 months performance (Sept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04203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August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£9,867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£6,547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49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Flu Vaccination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583954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88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Hypertension Case 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5 months performance (April 22 – Aug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83981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August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£4,125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£825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£9,900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£2,901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£6,962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£763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6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3CC8340-F45C-915B-9F44-415ED2B6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>
            <a:normAutofit fontScale="90000"/>
          </a:bodyPr>
          <a:lstStyle/>
          <a:p>
            <a:r>
              <a:rPr lang="en-US" dirty="0"/>
              <a:t>Hypertension Service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C1B211-2FF0-1D86-DFCF-9D40AE15DCCC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61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Hypertension Case Finding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611307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7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ABPM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5 months performance (April 22 – Aug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07000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August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£7,263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£1,098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£2,635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4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Hypertension Case Finding ABPM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569319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72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05A0-417A-AB4E-8FD6-A01B3FB5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44AAF-F8F5-AA4A-BBE4-999499FE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8" y="755146"/>
            <a:ext cx="8810624" cy="3633207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7.30		Welcome and introduction</a:t>
            </a:r>
          </a:p>
          <a:p>
            <a:r>
              <a:rPr lang="en-GB" sz="2400" dirty="0"/>
              <a:t>7.35		Health &amp; Wellbeing opportunities in Primary Care. </a:t>
            </a:r>
            <a:r>
              <a:rPr lang="en-GB" sz="2200" b="0" i="0" u="none" strike="noStrike" dirty="0">
                <a:effectLst/>
                <a:latin typeface="Calibri" panose="020F0502020204030204" pitchFamily="34" charset="0"/>
              </a:rPr>
              <a:t>Tailte Breffn</a:t>
            </a:r>
            <a:endParaRPr lang="en-GB" sz="2200" dirty="0"/>
          </a:p>
          <a:p>
            <a:r>
              <a:rPr lang="en-GB" sz="2400" dirty="0"/>
              <a:t>7.45		Questions</a:t>
            </a:r>
          </a:p>
          <a:p>
            <a:r>
              <a:rPr lang="en-GB" sz="2400" dirty="0"/>
              <a:t>7.50		Introduction to Services			                     Roger</a:t>
            </a:r>
          </a:p>
          <a:p>
            <a:r>
              <a:rPr lang="en-GB" sz="2400" dirty="0"/>
              <a:t>8.40		Questions</a:t>
            </a:r>
          </a:p>
          <a:p>
            <a:r>
              <a:rPr lang="en-GB" sz="2400" dirty="0"/>
              <a:t>8.45		New Service								        Judith	</a:t>
            </a:r>
          </a:p>
          <a:p>
            <a:r>
              <a:rPr lang="en-GB" sz="2400" dirty="0"/>
              <a:t>8.45		Questions</a:t>
            </a:r>
          </a:p>
          <a:p>
            <a:r>
              <a:rPr lang="en-GB" sz="2400" dirty="0"/>
              <a:t>9.00 	Finish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436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Hypertension Case Finding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568948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64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Patient Group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6 months performance (April 22 – Sept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53194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Sept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£5,191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£2,420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£4,839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£744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41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C5CD-4CDA-E542-80BC-1255C63A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BNSSG PGD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8A49-12A1-2B46-9E3A-0B62E123B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B74014-BA9C-072E-DE99-1F346A9080D6}"/>
              </a:ext>
            </a:extLst>
          </p:cNvPr>
          <p:cNvGraphicFramePr>
            <a:graphicFrameLocks/>
          </p:cNvGraphicFramePr>
          <p:nvPr/>
        </p:nvGraphicFramePr>
        <p:xfrm>
          <a:off x="457199" y="725131"/>
          <a:ext cx="8229599" cy="363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03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4C02F5-47D6-2B08-8B29-309F14F5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>
            <a:normAutofit fontScale="90000"/>
          </a:bodyPr>
          <a:lstStyle/>
          <a:p>
            <a:r>
              <a:rPr lang="en-US" dirty="0"/>
              <a:t>BSW PGD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B7E327-4079-1253-82D5-265B0F61D470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75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3C2112-1EDA-961E-32D8-B56E044A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>
            <a:normAutofit fontScale="90000"/>
          </a:bodyPr>
          <a:lstStyle/>
          <a:p>
            <a:r>
              <a:rPr lang="en-US" dirty="0"/>
              <a:t>PGD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A557F7-1CED-7925-EA45-F0EAB9882B63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86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Patient Group Directions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719314"/>
              </p:ext>
            </p:extLst>
          </p:nvPr>
        </p:nvGraphicFramePr>
        <p:xfrm>
          <a:off x="522514" y="755146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426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500F-B542-8D9B-A302-074F26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Patient Group Directions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CA610C-19C1-A341-4347-F2C35A8C70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2745861"/>
              </p:ext>
            </p:extLst>
          </p:nvPr>
        </p:nvGraphicFramePr>
        <p:xfrm>
          <a:off x="609600" y="794084"/>
          <a:ext cx="8077200" cy="380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666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Supervised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6 months performance (April 22 – Sept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37507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Sept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£20,266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£3,377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£40,531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£11,476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£1,912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£22,952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£944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£1,888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13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B992-42A2-B943-8BB5-D02F8241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Supervised Consumption Income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A557F7-1CED-7925-EA45-F0EAB9882B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725488"/>
          <a:ext cx="82296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4431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Sexual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6 months performance (April 22 – Sept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37838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Sept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£3,683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£7,367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£6,046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12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Medicines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5 months performance (April 22 – Aug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96420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August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£38,600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£7,720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£92,640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£17,801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£42,723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£5,364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62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C521-7BBB-FE47-356E-B755E93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Sexual Health Income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A557F7-1CED-7925-EA45-F0EAB9882B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725488"/>
          <a:ext cx="82296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904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61C8-12A0-E717-CB69-AF790D75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Potential Pharmacy Income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39AED6B-1876-37BB-E743-1EA8DC23C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803698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229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2896-B163-A501-D2A8-E25B5D0F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NHS Service Income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A557F7-1CED-7925-EA45-F0EAB9882B63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680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1F37-7DE8-B118-5154-36793828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Local Service Income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A557F7-1CED-7925-EA45-F0EAB9882B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725488"/>
          <a:ext cx="8229600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2169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DE65-B147-AFDB-06D6-011281FE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Issues Identified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1E7D05-7112-52F8-A554-42D57AC919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148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D03B27-5436-431F-EA4B-902FD369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>
            <a:normAutofit fontScale="90000"/>
          </a:bodyPr>
          <a:lstStyle/>
          <a:p>
            <a:r>
              <a:rPr lang="en-US" dirty="0"/>
              <a:t>Supervised Consumption Extract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9FA729-92B5-F33A-0FDF-3A48753AB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747" y="725488"/>
            <a:ext cx="3388506" cy="363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485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Projected income for April 2022 – March 2023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8178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025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£18,719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£224,634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£11,214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£134,568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£14760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523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10CE-3208-57A5-9712-1FE9DB0D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could you do with £200K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BC1021-062A-5F47-DCEC-65198DBA899C}"/>
              </a:ext>
            </a:extLst>
          </p:cNvPr>
          <p:cNvGrpSpPr/>
          <p:nvPr/>
        </p:nvGrpSpPr>
        <p:grpSpPr>
          <a:xfrm>
            <a:off x="403860" y="861548"/>
            <a:ext cx="2621281" cy="1530643"/>
            <a:chOff x="4218621" y="151169"/>
            <a:chExt cx="2621281" cy="15306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C8779-2BB9-01FC-630B-0755C42B1912}"/>
                </a:ext>
              </a:extLst>
            </p:cNvPr>
            <p:cNvSpPr/>
            <p:nvPr/>
          </p:nvSpPr>
          <p:spPr>
            <a:xfrm>
              <a:off x="4218621" y="151169"/>
              <a:ext cx="2621281" cy="153064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46728B-50E3-F307-2728-4FF82AC0EC44}"/>
                </a:ext>
              </a:extLst>
            </p:cNvPr>
            <p:cNvSpPr txBox="1"/>
            <p:nvPr/>
          </p:nvSpPr>
          <p:spPr>
            <a:xfrm>
              <a:off x="4218621" y="151169"/>
              <a:ext cx="2621281" cy="1530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Employ and extra pharmacist</a:t>
              </a:r>
              <a:endParaRPr lang="en-US" sz="22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BAB770-4649-877C-D13D-A81977E95499}"/>
              </a:ext>
            </a:extLst>
          </p:cNvPr>
          <p:cNvGrpSpPr/>
          <p:nvPr/>
        </p:nvGrpSpPr>
        <p:grpSpPr>
          <a:xfrm>
            <a:off x="3286125" y="861548"/>
            <a:ext cx="2571749" cy="1543050"/>
            <a:chOff x="0" y="1945191"/>
            <a:chExt cx="2571749" cy="15430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B09219-4EA8-E529-F010-DD03F1C0921A}"/>
                </a:ext>
              </a:extLst>
            </p:cNvPr>
            <p:cNvSpPr/>
            <p:nvPr/>
          </p:nvSpPr>
          <p:spPr>
            <a:xfrm>
              <a:off x="0" y="1945191"/>
              <a:ext cx="2571749" cy="1543050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4513BA-EBDA-A006-5D47-785A7B20C811}"/>
                </a:ext>
              </a:extLst>
            </p:cNvPr>
            <p:cNvSpPr txBox="1"/>
            <p:nvPr/>
          </p:nvSpPr>
          <p:spPr>
            <a:xfrm>
              <a:off x="0" y="1945191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Employ extra dispensing staff</a:t>
              </a:r>
              <a:endParaRPr lang="en-US" sz="2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B0B5FE-E51C-9B65-F4BA-4656198AE0E4}"/>
              </a:ext>
            </a:extLst>
          </p:cNvPr>
          <p:cNvGrpSpPr/>
          <p:nvPr/>
        </p:nvGrpSpPr>
        <p:grpSpPr>
          <a:xfrm>
            <a:off x="6168391" y="861548"/>
            <a:ext cx="2571749" cy="1543050"/>
            <a:chOff x="2828925" y="1945191"/>
            <a:chExt cx="2571749" cy="15430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F79B68-54B0-F822-0BC5-EA1C5C553F2D}"/>
                </a:ext>
              </a:extLst>
            </p:cNvPr>
            <p:cNvSpPr/>
            <p:nvPr/>
          </p:nvSpPr>
          <p:spPr>
            <a:xfrm>
              <a:off x="2828925" y="1945191"/>
              <a:ext cx="2571749" cy="1543050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3DCFD2-E2E1-B3FE-5E73-0BFAF7B8843C}"/>
                </a:ext>
              </a:extLst>
            </p:cNvPr>
            <p:cNvSpPr txBox="1"/>
            <p:nvPr/>
          </p:nvSpPr>
          <p:spPr>
            <a:xfrm>
              <a:off x="2828925" y="1945191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Install an extra consultation room</a:t>
              </a:r>
              <a:endParaRPr lang="en-US" sz="22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6513C0-2111-F0D7-C0C8-CF60445570E2}"/>
              </a:ext>
            </a:extLst>
          </p:cNvPr>
          <p:cNvGrpSpPr/>
          <p:nvPr/>
        </p:nvGrpSpPr>
        <p:grpSpPr>
          <a:xfrm>
            <a:off x="1653540" y="2738902"/>
            <a:ext cx="5920740" cy="1543050"/>
            <a:chOff x="5657849" y="1945191"/>
            <a:chExt cx="2571749" cy="15430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52E3DB-44D4-0CE0-A768-CF392C35D59D}"/>
                </a:ext>
              </a:extLst>
            </p:cNvPr>
            <p:cNvSpPr/>
            <p:nvPr/>
          </p:nvSpPr>
          <p:spPr>
            <a:xfrm>
              <a:off x="5657849" y="1945191"/>
              <a:ext cx="2571749" cy="1543050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C8A8A3-DC78-16A4-BC6F-A72927732EE2}"/>
                </a:ext>
              </a:extLst>
            </p:cNvPr>
            <p:cNvSpPr txBox="1"/>
            <p:nvPr/>
          </p:nvSpPr>
          <p:spPr>
            <a:xfrm>
              <a:off x="5657849" y="1945191"/>
              <a:ext cx="2571749" cy="154305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200" kern="1200" dirty="0"/>
                <a:t>Building capacity </a:t>
              </a:r>
              <a:r>
                <a:rPr lang="en-GB" sz="2200" dirty="0"/>
                <a:t>for your pharmacy to </a:t>
              </a:r>
              <a:r>
                <a:rPr lang="en-GB" sz="2200" kern="1200" dirty="0"/>
                <a:t>deliver more services, increase patient satisfaction and increase profitability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23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EDA2EE-DF25-13D1-72E0-C0E8B5DC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7AC668-32A7-BDE2-22F1-2E75E691C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06069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077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2E40-F377-7546-B2A1-C152D072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12160"/>
                </a:solidFill>
              </a:rPr>
              <a:t>Questions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DD7E4BF-B3BF-544D-B50D-B07271F90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864"/>
            <a:ext cx="4013200" cy="3463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E64454-868E-B74D-9FC5-A166FCBB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569836"/>
            <a:ext cx="48411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8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4370-7795-1F8D-EC6E-6E3AABB1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NMS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C1B211-2FF0-1D86-DFCF-9D40AE15DCCC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638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FE5C-CCA0-9C53-6446-4988EB68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7" y="192437"/>
            <a:ext cx="7255381" cy="306783"/>
          </a:xfrm>
        </p:spPr>
        <p:txBody>
          <a:bodyPr>
            <a:normAutofit fontScale="90000"/>
          </a:bodyPr>
          <a:lstStyle/>
          <a:p>
            <a:r>
              <a:rPr lang="en-US" dirty="0"/>
              <a:t>Pharmacy Contraceptive Service – Tier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8282EB-7FB1-1C1E-A5DA-F3C0C240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019" y="755650"/>
            <a:ext cx="3463962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84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B322-0984-D643-C4D4-0BFB2CA8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33" y="58794"/>
            <a:ext cx="6911134" cy="601790"/>
          </a:xfrm>
        </p:spPr>
        <p:txBody>
          <a:bodyPr>
            <a:normAutofit fontScale="90000"/>
          </a:bodyPr>
          <a:lstStyle/>
          <a:p>
            <a:r>
              <a:rPr lang="en-US" dirty="0"/>
              <a:t>Pharmacy Contraceptive Service – Tier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0E4C-98C3-A2D2-93A3-280BE02C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49" y="725130"/>
            <a:ext cx="8875059" cy="3932931"/>
          </a:xfrm>
        </p:spPr>
        <p:txBody>
          <a:bodyPr>
            <a:normAutofit fontScale="85000" lnSpcReduction="10000"/>
          </a:bodyPr>
          <a:lstStyle/>
          <a:p>
            <a:r>
              <a:rPr lang="en-GB" b="0" i="0" u="none" strike="noStrike" dirty="0">
                <a:solidFill>
                  <a:srgbClr val="444444"/>
                </a:solidFill>
                <a:effectLst/>
                <a:latin typeface="UbuntuRegular"/>
              </a:rPr>
              <a:t> </a:t>
            </a:r>
            <a:r>
              <a:rPr lang="en-GB" b="0" i="0" u="none" strike="noStrike" dirty="0">
                <a:effectLst/>
                <a:latin typeface="UbuntuRegular"/>
              </a:rPr>
              <a:t>Pharmacy Contraception Service which will be commissioned as an Advanced service from </a:t>
            </a:r>
            <a:r>
              <a:rPr lang="en-GB" b="1" i="0" u="none" strike="noStrike" dirty="0">
                <a:effectLst/>
                <a:latin typeface="UbuntuRegular"/>
              </a:rPr>
              <a:t>11th January 2023. (</a:t>
            </a:r>
            <a:r>
              <a:rPr lang="en-GB" b="1" dirty="0">
                <a:latin typeface="UbuntuRegular"/>
              </a:rPr>
              <a:t>S</a:t>
            </a:r>
            <a:r>
              <a:rPr lang="en-GB" b="1" i="0" u="none" strike="noStrike" dirty="0">
                <a:effectLst/>
                <a:latin typeface="UbuntuRegular"/>
              </a:rPr>
              <a:t>ervice specification not available yet)</a:t>
            </a:r>
          </a:p>
          <a:p>
            <a:r>
              <a:rPr lang="en-GB" b="0" i="0" u="none" strike="noStrike" dirty="0">
                <a:effectLst/>
                <a:latin typeface="UbuntuRegular"/>
              </a:rPr>
              <a:t>Initially the service will involve community pharmacists providing ongoing management of routine oral contraception that was initiated in general practice or a sexual health clinic; this is the Tier 1 service.</a:t>
            </a:r>
          </a:p>
          <a:p>
            <a:r>
              <a:rPr lang="en-GB" b="0" i="0" u="none" strike="noStrike" dirty="0">
                <a:effectLst/>
                <a:latin typeface="UbuntuRegular"/>
              </a:rPr>
              <a:t> The supplies will be authorised via a Patient Group Direction, with appropriate checks, such as the measurement of the patient’s blood pressure and body mass index, being undertaken, where necessary</a:t>
            </a:r>
            <a:r>
              <a:rPr lang="en-GB" b="0" i="0" u="none" strike="noStrike" dirty="0">
                <a:solidFill>
                  <a:srgbClr val="444444"/>
                </a:solidFill>
                <a:effectLst/>
                <a:latin typeface="UbuntuRegula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9EB9-E08D-A2B8-EF7E-A6881D87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3E53-4575-EFCA-3AFD-230456002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4678"/>
            <a:ext cx="8229600" cy="3633207"/>
          </a:xfrm>
        </p:spPr>
        <p:txBody>
          <a:bodyPr/>
          <a:lstStyle/>
          <a:p>
            <a:pPr marL="0" indent="0" algn="just">
              <a:buNone/>
            </a:pPr>
            <a:r>
              <a:rPr lang="en-GB" sz="2600" b="0" i="0" u="none" strike="noStrike" dirty="0">
                <a:effectLst/>
                <a:latin typeface="UbuntuRegular"/>
              </a:rPr>
              <a:t>The following fees for Tier 1 have been agreed:</a:t>
            </a:r>
          </a:p>
          <a:p>
            <a:pPr algn="just"/>
            <a:endParaRPr lang="en-GB" sz="2600" b="0" i="0" u="none" strike="noStrike" dirty="0">
              <a:effectLst/>
              <a:latin typeface="Ubuntu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effectLst/>
                <a:latin typeface="UbuntuRegular"/>
              </a:rPr>
              <a:t>A set-up fee of £900, paid in instalments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600" b="0" i="0" u="none" strike="noStrike" dirty="0">
              <a:effectLst/>
              <a:latin typeface="UbuntuRegular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600" b="0" i="0" u="none" strike="noStrike" dirty="0">
                <a:effectLst/>
                <a:latin typeface="UbuntuRegular"/>
              </a:rPr>
              <a:t>A fee for each consultation of £18</a:t>
            </a:r>
            <a:r>
              <a:rPr lang="en-GB" sz="2600" b="0" i="0" u="none" strike="noStrike" dirty="0">
                <a:solidFill>
                  <a:srgbClr val="444444"/>
                </a:solidFill>
                <a:effectLst/>
                <a:latin typeface="UbuntuRegular"/>
              </a:rPr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315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3CB5A-27FD-9ED1-6629-537D6209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32" y="45013"/>
            <a:ext cx="6900376" cy="601790"/>
          </a:xfrm>
        </p:spPr>
        <p:txBody>
          <a:bodyPr>
            <a:noAutofit/>
          </a:bodyPr>
          <a:lstStyle/>
          <a:p>
            <a:r>
              <a:rPr lang="en-US" sz="3200" dirty="0"/>
              <a:t>Pharmacy Contraceptive Service - Tier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85D-FF40-E469-A0B0-140476F1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1028"/>
            <a:ext cx="8229600" cy="3802638"/>
          </a:xfrm>
        </p:spPr>
        <p:txBody>
          <a:bodyPr>
            <a:normAutofit lnSpcReduction="10000"/>
          </a:bodyPr>
          <a:lstStyle/>
          <a:p>
            <a:r>
              <a:rPr lang="en-GB" sz="2600" b="0" i="0" u="none" strike="noStrike" dirty="0">
                <a:effectLst/>
                <a:latin typeface="UbuntuRegular"/>
              </a:rPr>
              <a:t>Subject to a positive evaluation of the ongoing pilot, from </a:t>
            </a:r>
            <a:r>
              <a:rPr lang="en-GB" sz="2600" b="1" i="0" u="none" strike="noStrike" dirty="0">
                <a:effectLst/>
                <a:latin typeface="UbuntuRegular"/>
              </a:rPr>
              <a:t>4th October 2023, Tier 2 of the service will be introduced</a:t>
            </a:r>
            <a:r>
              <a:rPr lang="en-GB" sz="2600" b="0" i="0" u="none" strike="noStrike" dirty="0">
                <a:effectLst/>
                <a:latin typeface="UbuntuRegular"/>
              </a:rPr>
              <a:t>, which will enable community pharmacists to also </a:t>
            </a:r>
            <a:r>
              <a:rPr lang="en-GB" sz="2600" b="1" i="0" u="none" strike="noStrike" dirty="0">
                <a:effectLst/>
                <a:latin typeface="UbuntuRegular"/>
              </a:rPr>
              <a:t>initiate</a:t>
            </a:r>
            <a:r>
              <a:rPr lang="en-GB" sz="2600" b="0" i="0" u="none" strike="noStrike" dirty="0">
                <a:effectLst/>
                <a:latin typeface="UbuntuRegular"/>
              </a:rPr>
              <a:t> </a:t>
            </a:r>
            <a:r>
              <a:rPr lang="en-GB" sz="2600" b="1" i="0" u="none" strike="noStrike" dirty="0">
                <a:effectLst/>
                <a:latin typeface="UbuntuRegular"/>
              </a:rPr>
              <a:t>oral contraception</a:t>
            </a:r>
            <a:r>
              <a:rPr lang="en-GB" sz="2600" b="0" i="0" u="none" strike="noStrike" dirty="0">
                <a:effectLst/>
                <a:latin typeface="UbuntuRegular"/>
              </a:rPr>
              <a:t>, via a Patient Group Direction, and provide ongoing clinical checks and annual reviews.</a:t>
            </a:r>
          </a:p>
          <a:p>
            <a:endParaRPr lang="en-GB" sz="2600" b="0" i="0" u="none" strike="noStrike" dirty="0">
              <a:effectLst/>
              <a:latin typeface="UbuntuRegular"/>
            </a:endParaRPr>
          </a:p>
          <a:p>
            <a:r>
              <a:rPr lang="en-GB" sz="2600" b="0" i="0" u="none" strike="noStrike" dirty="0">
                <a:effectLst/>
                <a:latin typeface="UbuntuRegular"/>
              </a:rPr>
              <a:t>The fees for  Tier 2 will be agreed and announced in due course</a:t>
            </a:r>
            <a:r>
              <a:rPr lang="en-GB" sz="2600" b="0" i="0" u="none" strike="noStrike" dirty="0">
                <a:solidFill>
                  <a:srgbClr val="444444"/>
                </a:solidFill>
                <a:effectLst/>
                <a:latin typeface="UbuntuRegular"/>
              </a:rPr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41303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42A5-ACE5-1D8D-EC3F-A45E8E578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75" y="215008"/>
            <a:ext cx="6932650" cy="601790"/>
          </a:xfrm>
        </p:spPr>
        <p:txBody>
          <a:bodyPr>
            <a:normAutofit fontScale="90000"/>
          </a:bodyPr>
          <a:lstStyle/>
          <a:p>
            <a:r>
              <a:rPr lang="en-GB" dirty="0"/>
              <a:t>Oral Contraception Management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50D5-A73E-EF62-71C1-565A899A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799"/>
            <a:ext cx="8950362" cy="4111694"/>
          </a:xfrm>
        </p:spPr>
        <p:txBody>
          <a:bodyPr>
            <a:normAutofit fontScale="85000" lnSpcReduction="20000"/>
          </a:bodyPr>
          <a:lstStyle/>
          <a:p>
            <a:r>
              <a:rPr lang="en-GB" b="0" i="0" dirty="0">
                <a:effectLst/>
                <a:latin typeface="-apple-system"/>
              </a:rPr>
              <a:t>The aim of the pilot is to create </a:t>
            </a:r>
            <a:r>
              <a:rPr lang="en-GB" b="1" i="0" dirty="0">
                <a:effectLst/>
                <a:latin typeface="-apple-system"/>
              </a:rPr>
              <a:t>additional capacity in primary care and sexual health clinics </a:t>
            </a:r>
            <a:r>
              <a:rPr lang="en-GB" b="0" i="0" dirty="0">
                <a:effectLst/>
                <a:latin typeface="-apple-system"/>
              </a:rPr>
              <a:t>for ongoing oral contraception access to be available through a community pharmacy to relieve the burden on wider primary care and sexual health clinics and provide improved access for patients.</a:t>
            </a:r>
          </a:p>
          <a:p>
            <a:pPr algn="l" fontAlgn="base"/>
            <a:r>
              <a:rPr lang="en-GB" b="1" i="0" dirty="0">
                <a:solidFill>
                  <a:srgbClr val="003087"/>
                </a:solidFill>
                <a:effectLst/>
                <a:latin typeface="Frutiger LT W01_65 Bold1475746"/>
              </a:rPr>
              <a:t>What the service will provide</a:t>
            </a:r>
          </a:p>
          <a:p>
            <a:pPr algn="l" fontAlgn="base"/>
            <a:r>
              <a:rPr lang="en-GB" b="0" i="0" dirty="0">
                <a:effectLst/>
                <a:latin typeface="-apple-system"/>
              </a:rPr>
              <a:t>A person may </a:t>
            </a:r>
            <a:r>
              <a:rPr lang="en-GB" b="1" i="0" dirty="0">
                <a:effectLst/>
                <a:latin typeface="-apple-system"/>
              </a:rPr>
              <a:t>self-refer or be referred by their GP or sexual health clinic</a:t>
            </a:r>
            <a:r>
              <a:rPr lang="en-GB" b="0" i="0" dirty="0">
                <a:effectLst/>
                <a:latin typeface="-apple-system"/>
              </a:rPr>
              <a:t> to a participating pharmacy to continue their contraception management in a community pharmacy setting</a:t>
            </a:r>
          </a:p>
          <a:p>
            <a:pPr algn="l" fontAlgn="base"/>
            <a:r>
              <a:rPr lang="en-GB" b="0" i="0" dirty="0">
                <a:effectLst/>
                <a:latin typeface="-apple-system"/>
              </a:rPr>
              <a:t>. The pharmacist will conduct a confidential consultation with the person and, pending clinical appropriateness, issue the next supply of oral contraception</a:t>
            </a:r>
            <a:r>
              <a:rPr lang="en-GB" b="0" i="0" dirty="0">
                <a:solidFill>
                  <a:srgbClr val="202A30"/>
                </a:solidFill>
                <a:effectLst/>
                <a:latin typeface="-apple-system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85BD-C2A6-F794-7E48-FA94F8C4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6" y="167572"/>
            <a:ext cx="6614647" cy="60179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-apple-system"/>
              </a:rPr>
              <a:t>A</a:t>
            </a:r>
            <a:r>
              <a:rPr lang="en-GB" b="0" i="0" dirty="0">
                <a:effectLst/>
                <a:latin typeface="-apple-system"/>
              </a:rPr>
              <a:t>ccessing the service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5E9D-0733-1819-FABE-1F2EDF44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1172584"/>
            <a:ext cx="7691718" cy="3227294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  <a:latin typeface="-apple-system"/>
              </a:rPr>
              <a:t>Identified</a:t>
            </a:r>
            <a:r>
              <a:rPr lang="en-GB" sz="2600" b="0" i="0" dirty="0">
                <a:effectLst/>
                <a:latin typeface="-apple-system"/>
              </a:rPr>
              <a:t> as clinically suitable by the </a:t>
            </a:r>
            <a:r>
              <a:rPr lang="en-GB" sz="2600" b="1" i="0" dirty="0">
                <a:effectLst/>
                <a:latin typeface="-apple-system"/>
              </a:rPr>
              <a:t>community pharmacy team;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  <a:latin typeface="-apple-system"/>
              </a:rPr>
              <a:t>Self-refer</a:t>
            </a:r>
            <a:r>
              <a:rPr lang="en-GB" sz="2600" b="0" i="0" dirty="0">
                <a:effectLst/>
                <a:latin typeface="-apple-system"/>
              </a:rPr>
              <a:t> to a community pharmacy;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600" b="1" i="0" dirty="0">
                <a:effectLst/>
                <a:latin typeface="-apple-system"/>
              </a:rPr>
              <a:t>Referred by their GP practice </a:t>
            </a:r>
            <a:r>
              <a:rPr lang="en-GB" sz="2600" b="0" i="0" dirty="0">
                <a:effectLst/>
                <a:latin typeface="-apple-system"/>
              </a:rPr>
              <a:t>as they have requested a repeat prescription, and a review is needed;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-apple-system"/>
              </a:rPr>
              <a:t>Referred from a </a:t>
            </a:r>
            <a:r>
              <a:rPr lang="en-GB" sz="2600" b="1" i="0" dirty="0">
                <a:effectLst/>
                <a:latin typeface="-apple-system"/>
              </a:rPr>
              <a:t>sexual health clinic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9504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DAF8-B899-19F8-DA86-605BAA9E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Wirral Referral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B2608D-1333-6B9B-2EDB-85AD555749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661833"/>
          <a:ext cx="7886700" cy="381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4028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473B-7E4F-40EC-6C4A-FD2CB81F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12160"/>
                </a:solidFill>
              </a:rPr>
              <a:t>Age groups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69C7E24-0337-8216-B4CA-3B5842F04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0" r="57715"/>
          <a:stretch/>
        </p:blipFill>
        <p:spPr bwMode="auto">
          <a:xfrm>
            <a:off x="126077" y="1023542"/>
            <a:ext cx="4263044" cy="3096416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B4013E8-FE86-61C6-DA07-6F9060F09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1" y="1583044"/>
            <a:ext cx="4156364" cy="1977411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312160"/>
                </a:solidFill>
              </a:rPr>
              <a:t>Pilot </a:t>
            </a:r>
            <a:r>
              <a:rPr lang="en-GB" sz="1600" dirty="0">
                <a:solidFill>
                  <a:srgbClr val="3121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age from menarche to up to 50 years</a:t>
            </a:r>
            <a:r>
              <a:rPr lang="en-GB" sz="1600" dirty="0">
                <a:solidFill>
                  <a:srgbClr val="312160"/>
                </a:solidFill>
                <a:effectLst/>
              </a:rPr>
              <a:t> – this may be different in final specification</a:t>
            </a:r>
          </a:p>
          <a:p>
            <a:r>
              <a:rPr lang="en-GB" sz="1600" dirty="0">
                <a:solidFill>
                  <a:srgbClr val="312160"/>
                </a:solidFill>
              </a:rPr>
              <a:t>As can be seen from Pilot area 56% of service users were aged between</a:t>
            </a:r>
            <a:r>
              <a:rPr lang="en-GB" sz="1600" dirty="0">
                <a:solidFill>
                  <a:srgbClr val="312160"/>
                </a:solidFill>
                <a:effectLst/>
              </a:rPr>
              <a:t> 18- 34</a:t>
            </a:r>
            <a:endParaRPr lang="en-US" sz="1600" dirty="0">
              <a:solidFill>
                <a:srgbClr val="312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6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F1E3-FB37-B0B9-B8B5-5BBD960A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FB9D-F119-3181-25C4-FC1BEFC20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1028"/>
            <a:ext cx="8229600" cy="4114610"/>
          </a:xfrm>
        </p:spPr>
        <p:txBody>
          <a:bodyPr>
            <a:normAutofit/>
          </a:bodyPr>
          <a:lstStyle/>
          <a:p>
            <a:r>
              <a:rPr lang="en-US" dirty="0"/>
              <a:t>Training  - being reviewed</a:t>
            </a:r>
          </a:p>
          <a:p>
            <a:r>
              <a:rPr lang="en-US" dirty="0"/>
              <a:t>Access to SCR records</a:t>
            </a:r>
          </a:p>
          <a:p>
            <a:r>
              <a:rPr lang="en-US" dirty="0"/>
              <a:t>Indemnity Insurance</a:t>
            </a:r>
          </a:p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lood pressure (BP) and Body Mass Index (BMI) are monitored for combined oral contraception (self-reporting of these measures is permitted)</a:t>
            </a:r>
          </a:p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Advertising service – GP Practice, In the pharmacy, Social Media, Your website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141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0EF7-3A03-E378-8017-53D7483D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LPC will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C5DBC-9568-9CCE-1FEB-1A8AD2059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96" y="1236437"/>
            <a:ext cx="8229600" cy="2982023"/>
          </a:xfrm>
        </p:spPr>
        <p:txBody>
          <a:bodyPr/>
          <a:lstStyle/>
          <a:p>
            <a:r>
              <a:rPr lang="en-US" dirty="0"/>
              <a:t>Already have several practices interested</a:t>
            </a:r>
          </a:p>
          <a:p>
            <a:r>
              <a:rPr lang="en-US" dirty="0"/>
              <a:t>Will be contacting local sexual health services to get their buy in</a:t>
            </a:r>
          </a:p>
          <a:p>
            <a:r>
              <a:rPr lang="en-US" dirty="0"/>
              <a:t>Will work with ICB/provider companies to promote</a:t>
            </a:r>
          </a:p>
          <a:p>
            <a:r>
              <a:rPr lang="en-US" dirty="0"/>
              <a:t>Will share learnings from pilot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New Medicines Service Top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111732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432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2E40-F377-7546-B2A1-C152D072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12160"/>
                </a:solidFill>
              </a:rPr>
              <a:t>Questions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DD7E4BF-B3BF-544D-B50D-B07271F90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864"/>
            <a:ext cx="4013200" cy="3463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E64454-868E-B74D-9FC5-A166FCBB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569836"/>
            <a:ext cx="48411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0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3DF6-DF2D-5A45-40F4-DF5F5B7E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NMS Potential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BA3117-91E9-22C5-0734-A5C24436CD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28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3F56-4967-2B55-BAA3-E7CA3911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Discharge Medicines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1172-E12F-E23D-7C87-A3A1FD12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5 months performance (April 22 – Aug 22)</a:t>
            </a:r>
          </a:p>
          <a:p>
            <a:r>
              <a:rPr lang="en-GB" dirty="0"/>
              <a:t>Based on Avon Pharmacy’s only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C1D734-445B-63D4-E825-3A66614E7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92620"/>
              </p:ext>
            </p:extLst>
          </p:nvPr>
        </p:nvGraphicFramePr>
        <p:xfrm>
          <a:off x="457198" y="189530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813">
                  <a:extLst>
                    <a:ext uri="{9D8B030D-6E8A-4147-A177-3AD203B41FA5}">
                      <a16:colId xmlns:a16="http://schemas.microsoft.com/office/drawing/2014/main" val="2733708528"/>
                    </a:ext>
                  </a:extLst>
                </a:gridCol>
                <a:gridCol w="1972492">
                  <a:extLst>
                    <a:ext uri="{9D8B030D-6E8A-4147-A177-3AD203B41FA5}">
                      <a16:colId xmlns:a16="http://schemas.microsoft.com/office/drawing/2014/main" val="3631952487"/>
                    </a:ext>
                  </a:extLst>
                </a:gridCol>
                <a:gridCol w="1907177">
                  <a:extLst>
                    <a:ext uri="{9D8B030D-6E8A-4147-A177-3AD203B41FA5}">
                      <a16:colId xmlns:a16="http://schemas.microsoft.com/office/drawing/2014/main" val="109439568"/>
                    </a:ext>
                  </a:extLst>
                </a:gridCol>
                <a:gridCol w="2103118">
                  <a:extLst>
                    <a:ext uri="{9D8B030D-6E8A-4147-A177-3AD203B41FA5}">
                      <a16:colId xmlns:a16="http://schemas.microsoft.com/office/drawing/2014/main" val="1808418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April – August 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Monthly 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3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Top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£2,029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£4,870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Top 5 Pharmacy’s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£1,815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£4,356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709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Ave Avon Pharmacy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£445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13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6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78DC-5274-8706-B685-975ED850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DMS Income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BC1B211-2FF0-1D86-DFCF-9D40AE15DCCC}"/>
              </a:ext>
            </a:extLst>
          </p:cNvPr>
          <p:cNvGraphicFramePr>
            <a:graphicFrameLocks/>
          </p:cNvGraphicFramePr>
          <p:nvPr/>
        </p:nvGraphicFramePr>
        <p:xfrm>
          <a:off x="457200" y="725130"/>
          <a:ext cx="8229600" cy="363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83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CDC2-1C66-3C33-E425-1F6011B0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78" y="49238"/>
            <a:ext cx="6614647" cy="60179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Discharge Medicines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0331D-A95E-C8D7-DD97-C5666B06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180885"/>
              </p:ext>
            </p:extLst>
          </p:nvPr>
        </p:nvGraphicFramePr>
        <p:xfrm>
          <a:off x="457200" y="725130"/>
          <a:ext cx="8229600" cy="363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855310"/>
      </p:ext>
    </p:extLst>
  </p:cSld>
  <p:clrMapOvr>
    <a:masterClrMapping/>
  </p:clrMapOvr>
</p:sld>
</file>

<file path=ppt/theme/theme1.xml><?xml version="1.0" encoding="utf-8"?>
<a:theme xmlns:a="http://schemas.openxmlformats.org/drawingml/2006/main" name="LPC Pr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63683A0-B967-B648-924D-8A9B7AC399F0}" vid="{878C7DE8-A296-134D-BABC-1BEF4B7B2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2776</TotalTime>
  <Words>2331</Words>
  <Application>Microsoft Macintosh PowerPoint</Application>
  <PresentationFormat>On-screen Show (16:9)</PresentationFormat>
  <Paragraphs>364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-apple-system</vt:lpstr>
      <vt:lpstr>Arial</vt:lpstr>
      <vt:lpstr>Calibri</vt:lpstr>
      <vt:lpstr>Frutiger LT W01_65 Bold1475746</vt:lpstr>
      <vt:lpstr>UbuntuRegular</vt:lpstr>
      <vt:lpstr>LPC Pres Template</vt:lpstr>
      <vt:lpstr> Pharmacy Service Training Evening Judith Poulton and Roger Herbert  </vt:lpstr>
      <vt:lpstr>Agenda </vt:lpstr>
      <vt:lpstr>New Medicines Service</vt:lpstr>
      <vt:lpstr>NMS Income</vt:lpstr>
      <vt:lpstr>New Medicines Service Top Tips</vt:lpstr>
      <vt:lpstr>NMS Potential</vt:lpstr>
      <vt:lpstr>Discharge Medicines Service</vt:lpstr>
      <vt:lpstr>DMS Income</vt:lpstr>
      <vt:lpstr>Discharge Medicines Service</vt:lpstr>
      <vt:lpstr>CPCS</vt:lpstr>
      <vt:lpstr>CPCS (GP + NHS111) Income</vt:lpstr>
      <vt:lpstr>CPCS</vt:lpstr>
      <vt:lpstr>Flu Vaccination</vt:lpstr>
      <vt:lpstr>Flu Vaccination</vt:lpstr>
      <vt:lpstr>Hypertension Case Finding</vt:lpstr>
      <vt:lpstr>Hypertension Service Income</vt:lpstr>
      <vt:lpstr>Hypertension Case Finding</vt:lpstr>
      <vt:lpstr>ABPM</vt:lpstr>
      <vt:lpstr>Hypertension Case Finding ABPM</vt:lpstr>
      <vt:lpstr>Hypertension Case Finding </vt:lpstr>
      <vt:lpstr>Patient Group Direction</vt:lpstr>
      <vt:lpstr>BNSSG PGD</vt:lpstr>
      <vt:lpstr>BSW PGD</vt:lpstr>
      <vt:lpstr>PGD Income</vt:lpstr>
      <vt:lpstr>Patient Group Directions </vt:lpstr>
      <vt:lpstr>Patient Group Directions</vt:lpstr>
      <vt:lpstr>Supervised Consumption</vt:lpstr>
      <vt:lpstr>Supervised Consumption Income</vt:lpstr>
      <vt:lpstr>Sexual Health</vt:lpstr>
      <vt:lpstr>Sexual Health Income</vt:lpstr>
      <vt:lpstr>Potential Pharmacy Income</vt:lpstr>
      <vt:lpstr>NHS Service Income</vt:lpstr>
      <vt:lpstr>Local Service Income</vt:lpstr>
      <vt:lpstr>Issues Identified</vt:lpstr>
      <vt:lpstr>Supervised Consumption Extract</vt:lpstr>
      <vt:lpstr>All Services</vt:lpstr>
      <vt:lpstr>What could you do with £200K</vt:lpstr>
      <vt:lpstr>Summary</vt:lpstr>
      <vt:lpstr>Questions</vt:lpstr>
      <vt:lpstr>Pharmacy Contraceptive Service – Tier 1</vt:lpstr>
      <vt:lpstr>Pharmacy Contraceptive Service – Tier 1</vt:lpstr>
      <vt:lpstr>Funding</vt:lpstr>
      <vt:lpstr>Pharmacy Contraceptive Service - Tier 2</vt:lpstr>
      <vt:lpstr>Oral Contraception Management service</vt:lpstr>
      <vt:lpstr>Accessing the service</vt:lpstr>
      <vt:lpstr>Wirral Referral Breakdown</vt:lpstr>
      <vt:lpstr>Age groups</vt:lpstr>
      <vt:lpstr>Considerations</vt:lpstr>
      <vt:lpstr>How the LPC will support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Networks and NHS Community Pharmacist Consultation Service</dc:title>
  <dc:creator>Richard Brown</dc:creator>
  <cp:lastModifiedBy>Debbie Scudamore</cp:lastModifiedBy>
  <cp:revision>45</cp:revision>
  <cp:lastPrinted>2019-11-27T16:33:58Z</cp:lastPrinted>
  <dcterms:created xsi:type="dcterms:W3CDTF">2019-11-26T11:36:44Z</dcterms:created>
  <dcterms:modified xsi:type="dcterms:W3CDTF">2022-12-03T10:51:14Z</dcterms:modified>
</cp:coreProperties>
</file>