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 id="2147483682" r:id="rId5"/>
    <p:sldMasterId id="2147483707" r:id="rId6"/>
    <p:sldMasterId id="2147483720" r:id="rId7"/>
  </p:sldMasterIdLst>
  <p:notesMasterIdLst>
    <p:notesMasterId r:id="rId30"/>
  </p:notesMasterIdLst>
  <p:handoutMasterIdLst>
    <p:handoutMasterId r:id="rId31"/>
  </p:handoutMasterIdLst>
  <p:sldIdLst>
    <p:sldId id="257" r:id="rId8"/>
    <p:sldId id="433" r:id="rId9"/>
    <p:sldId id="2142533040" r:id="rId10"/>
    <p:sldId id="2142533037" r:id="rId11"/>
    <p:sldId id="438" r:id="rId12"/>
    <p:sldId id="2142533032" r:id="rId13"/>
    <p:sldId id="445" r:id="rId14"/>
    <p:sldId id="436" r:id="rId15"/>
    <p:sldId id="2142533028" r:id="rId16"/>
    <p:sldId id="441" r:id="rId17"/>
    <p:sldId id="2142533026" r:id="rId18"/>
    <p:sldId id="2142533035" r:id="rId19"/>
    <p:sldId id="452" r:id="rId20"/>
    <p:sldId id="2142533030" r:id="rId21"/>
    <p:sldId id="437" r:id="rId22"/>
    <p:sldId id="443" r:id="rId23"/>
    <p:sldId id="449" r:id="rId24"/>
    <p:sldId id="2142533025" r:id="rId25"/>
    <p:sldId id="2142533038" r:id="rId26"/>
    <p:sldId id="2142533027" r:id="rId27"/>
    <p:sldId id="2142533039" r:id="rId28"/>
    <p:sldId id="214253302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06D42A-6084-AB42-5C6A-6543C51D44D5}" name="Holly Mckeon" initials="HM" userId="S::Holly.Mckeon@bristol.gov.uk::09c60b8c-7115-4a55-ae5c-a5568b8036d9" providerId="AD"/>
  <p188:author id="{4CA31F5C-926A-2902-59B7-0FB2F0241CFF}" name="Holly Mckeon" initials="HM" userId="S::holly.mckeon@bristol.gov.uk::09c60b8c-7115-4a55-ae5c-a5568b8036d9" providerId="AD"/>
  <p188:author id="{E460C480-7685-2E39-5F4C-C7C50759432B}" name="Melanie Glanville" initials="MG" userId="S::Melanie.Glanville@uhbw.nhs.uk::c274f36d-c72f-4b0a-9403-b7fff11e75b4" providerId="AD"/>
  <p188:author id="{AC1C3A86-2FD0-5C95-5550-DFE51EB79B4C}" name="Chloé Etheridge" initials="CE" userId="S::Chloe.Etheridge@brook.org.uk::9c7d8d68-5cb9-458e-a5eb-f977f694f631" providerId="AD"/>
  <p188:author id="{5643E1B4-3191-E467-43AD-8738E1487168}" name="Natalie Symonds" initials="NS" userId="S::nsp_southglos.gov.uk#ext#@bristolcouncil.onmicrosoft.com::11f5c246-3244-4695-a3a5-9fcb0486d7d9" providerId="AD"/>
  <p188:author id="{810C90B8-7ECC-1149-07C5-97FE2DDC7ACA}" name="Natalie Symonds" initials="NS" userId="S::nsp@southglos.gov.uk::c5853e8c-6807-4d95-b19d-a000562180b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FBBED"/>
    <a:srgbClr val="232832"/>
    <a:srgbClr val="97F9B4"/>
    <a:srgbClr val="0F4780"/>
    <a:srgbClr val="1B6B24"/>
    <a:srgbClr val="3333CC"/>
    <a:srgbClr val="FFFFFF"/>
    <a:srgbClr val="A3A3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9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Mckeon" userId="09c60b8c-7115-4a55-ae5c-a5568b8036d9" providerId="ADAL" clId="{B2BC866F-2BF8-4BA6-839A-53273F6DC489}"/>
    <pc:docChg chg="custSel delSld modSld">
      <pc:chgData name="Holly Mckeon" userId="09c60b8c-7115-4a55-ae5c-a5568b8036d9" providerId="ADAL" clId="{B2BC866F-2BF8-4BA6-839A-53273F6DC489}" dt="2026-08-25T10:51:31.092" v="5" actId="20577"/>
      <pc:docMkLst>
        <pc:docMk/>
      </pc:docMkLst>
      <pc:sldChg chg="modSp mod">
        <pc:chgData name="Holly Mckeon" userId="09c60b8c-7115-4a55-ae5c-a5568b8036d9" providerId="ADAL" clId="{B2BC866F-2BF8-4BA6-839A-53273F6DC489}" dt="2026-08-25T10:51:31.092" v="5" actId="20577"/>
        <pc:sldMkLst>
          <pc:docMk/>
          <pc:sldMk cId="2266864675" sldId="257"/>
        </pc:sldMkLst>
        <pc:spChg chg="mod">
          <ac:chgData name="Holly Mckeon" userId="09c60b8c-7115-4a55-ae5c-a5568b8036d9" providerId="ADAL" clId="{B2BC866F-2BF8-4BA6-839A-53273F6DC489}" dt="2026-08-25T10:51:31.092" v="5" actId="20577"/>
          <ac:spMkLst>
            <pc:docMk/>
            <pc:sldMk cId="2266864675" sldId="257"/>
            <ac:spMk id="5" creationId="{4B0AA81C-51B4-5216-9427-458D99CF9609}"/>
          </ac:spMkLst>
        </pc:spChg>
      </pc:sldChg>
      <pc:sldChg chg="del">
        <pc:chgData name="Holly Mckeon" userId="09c60b8c-7115-4a55-ae5c-a5568b8036d9" providerId="ADAL" clId="{B2BC866F-2BF8-4BA6-839A-53273F6DC489}" dt="2026-08-25T10:50:34.817" v="2" actId="2696"/>
        <pc:sldMkLst>
          <pc:docMk/>
          <pc:sldMk cId="2432433701" sldId="2142533036"/>
        </pc:sldMkLst>
      </pc:sldChg>
      <pc:sldChg chg="modSp mod">
        <pc:chgData name="Holly Mckeon" userId="09c60b8c-7115-4a55-ae5c-a5568b8036d9" providerId="ADAL" clId="{B2BC866F-2BF8-4BA6-839A-53273F6DC489}" dt="2026-08-25T10:50:28.775" v="1" actId="27636"/>
        <pc:sldMkLst>
          <pc:docMk/>
          <pc:sldMk cId="4113681589" sldId="2142533037"/>
        </pc:sldMkLst>
        <pc:spChg chg="mod">
          <ac:chgData name="Holly Mckeon" userId="09c60b8c-7115-4a55-ae5c-a5568b8036d9" providerId="ADAL" clId="{B2BC866F-2BF8-4BA6-839A-53273F6DC489}" dt="2026-08-25T10:50:28.775" v="1" actId="27636"/>
          <ac:spMkLst>
            <pc:docMk/>
            <pc:sldMk cId="4113681589" sldId="2142533037"/>
            <ac:spMk id="7" creationId="{77C01AA4-845C-9835-096B-5D2F4F1365B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38BAA6-042B-40B3-9788-9159338E31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6BB4E5F-5B4E-4F9E-9EAE-0F5316B224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AB157C-00A9-4E0B-A554-8DE3FD62B4FA}" type="datetimeFigureOut">
              <a:rPr lang="en-GB" smtClean="0"/>
              <a:t>25/08/2026</a:t>
            </a:fld>
            <a:endParaRPr lang="en-GB"/>
          </a:p>
        </p:txBody>
      </p:sp>
      <p:sp>
        <p:nvSpPr>
          <p:cNvPr id="4" name="Footer Placeholder 3">
            <a:extLst>
              <a:ext uri="{FF2B5EF4-FFF2-40B4-BE49-F238E27FC236}">
                <a16:creationId xmlns:a16="http://schemas.microsoft.com/office/drawing/2014/main" id="{B00450BC-BF06-4D72-9574-78E9B41CF9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101AE6E7-7B4D-40C1-A6D2-9196B65BAE1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EBA735-2C04-4375-BFCF-DAFC867D3C37}" type="slidenum">
              <a:rPr lang="en-GB" smtClean="0"/>
              <a:t>‹#›</a:t>
            </a:fld>
            <a:endParaRPr lang="en-GB"/>
          </a:p>
        </p:txBody>
      </p:sp>
    </p:spTree>
    <p:extLst>
      <p:ext uri="{BB962C8B-B14F-4D97-AF65-F5344CB8AC3E}">
        <p14:creationId xmlns:p14="http://schemas.microsoft.com/office/powerpoint/2010/main" val="2305595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2F62C-B4F6-4545-8E6F-32DDD2A904C6}" type="datetimeFigureOut">
              <a:rPr lang="en-GB" smtClean="0"/>
              <a:t>25/08/2026</a:t>
            </a:fld>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03256-694A-42B5-AA07-2D946EA0B5E4}" type="slidenum">
              <a:rPr lang="en-GB" smtClean="0"/>
              <a:t>‹#›</a:t>
            </a:fld>
            <a:endParaRPr lang="en-GB"/>
          </a:p>
        </p:txBody>
      </p:sp>
      <p:sp>
        <p:nvSpPr>
          <p:cNvPr id="8" name="Notes Placeholder 7">
            <a:extLst>
              <a:ext uri="{FF2B5EF4-FFF2-40B4-BE49-F238E27FC236}">
                <a16:creationId xmlns:a16="http://schemas.microsoft.com/office/drawing/2014/main" id="{57F98ED7-FB7A-4BE8-AB2A-321FC248E8D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Image Placeholder 8">
            <a:extLst>
              <a:ext uri="{FF2B5EF4-FFF2-40B4-BE49-F238E27FC236}">
                <a16:creationId xmlns:a16="http://schemas.microsoft.com/office/drawing/2014/main" id="{A65A23FC-6D33-490D-9196-83E80E88C250}"/>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Tree>
    <p:extLst>
      <p:ext uri="{BB962C8B-B14F-4D97-AF65-F5344CB8AC3E}">
        <p14:creationId xmlns:p14="http://schemas.microsoft.com/office/powerpoint/2010/main" val="1336905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7DBA68-FE45-904D-8957-CB2C335C6BA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5498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E03256-694A-42B5-AA07-2D946EA0B5E4}" type="slidenum">
              <a:rPr lang="en-GB" smtClean="0"/>
              <a:t>2</a:t>
            </a:fld>
            <a:endParaRPr lang="en-GB"/>
          </a:p>
        </p:txBody>
      </p:sp>
    </p:spTree>
    <p:extLst>
      <p:ext uri="{BB962C8B-B14F-4D97-AF65-F5344CB8AC3E}">
        <p14:creationId xmlns:p14="http://schemas.microsoft.com/office/powerpoint/2010/main" val="70044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AE533C-F532-4E86-8A5F-9A675247B26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6938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3E03256-694A-42B5-AA07-2D946EA0B5E4}" type="slidenum">
              <a:rPr lang="en-GB" smtClean="0"/>
              <a:t>10</a:t>
            </a:fld>
            <a:endParaRPr lang="en-GB"/>
          </a:p>
        </p:txBody>
      </p:sp>
    </p:spTree>
    <p:extLst>
      <p:ext uri="{BB962C8B-B14F-4D97-AF65-F5344CB8AC3E}">
        <p14:creationId xmlns:p14="http://schemas.microsoft.com/office/powerpoint/2010/main" val="1838484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3E03256-694A-42B5-AA07-2D946EA0B5E4}" type="slidenum">
              <a:rPr lang="en-GB" smtClean="0"/>
              <a:t>21</a:t>
            </a:fld>
            <a:endParaRPr lang="en-GB"/>
          </a:p>
        </p:txBody>
      </p:sp>
    </p:spTree>
    <p:extLst>
      <p:ext uri="{BB962C8B-B14F-4D97-AF65-F5344CB8AC3E}">
        <p14:creationId xmlns:p14="http://schemas.microsoft.com/office/powerpoint/2010/main" val="8112687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84E0753-37EE-4BBB-928D-D6BAA79E9565}"/>
              </a:ext>
            </a:extLst>
          </p:cNvPr>
          <p:cNvSpPr>
            <a:spLocks noGrp="1"/>
          </p:cNvSpPr>
          <p:nvPr>
            <p:ph type="ctrTitle"/>
          </p:nvPr>
        </p:nvSpPr>
        <p:spPr>
          <a:xfrm>
            <a:off x="617620" y="1122363"/>
            <a:ext cx="9613561" cy="2387600"/>
          </a:xfrm>
        </p:spPr>
        <p:txBody>
          <a:bodyPr anchor="b">
            <a:normAutofit/>
          </a:bodyPr>
          <a:lstStyle>
            <a:lvl1pPr algn="l">
              <a:defRPr sz="4000" b="1">
                <a:solidFill>
                  <a:schemeClr val="tx2"/>
                </a:solidFill>
              </a:defRPr>
            </a:lvl1pPr>
          </a:lstStyle>
          <a:p>
            <a:r>
              <a:rPr lang="en-US"/>
              <a:t>Click to edit Master title style</a:t>
            </a:r>
            <a:endParaRPr lang="en-GB"/>
          </a:p>
        </p:txBody>
      </p:sp>
      <p:sp>
        <p:nvSpPr>
          <p:cNvPr id="9" name="Subtitle 2">
            <a:extLst>
              <a:ext uri="{FF2B5EF4-FFF2-40B4-BE49-F238E27FC236}">
                <a16:creationId xmlns:a16="http://schemas.microsoft.com/office/drawing/2014/main" id="{A582A9E9-E28D-4C3C-8DC0-E084E8850872}"/>
              </a:ext>
            </a:extLst>
          </p:cNvPr>
          <p:cNvSpPr>
            <a:spLocks noGrp="1"/>
          </p:cNvSpPr>
          <p:nvPr>
            <p:ph type="subTitle" idx="1"/>
          </p:nvPr>
        </p:nvSpPr>
        <p:spPr>
          <a:xfrm>
            <a:off x="617620" y="3602038"/>
            <a:ext cx="9613561" cy="1655762"/>
          </a:xfrm>
        </p:spPr>
        <p:txBody>
          <a:bodyPr>
            <a:normAutofit/>
          </a:bodyPr>
          <a:lstStyle>
            <a:lvl1pPr marL="0" indent="0" algn="l">
              <a:buNone/>
              <a:defRPr sz="2400">
                <a:solidFill>
                  <a:schemeClr val="accent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4" name="Picture 3">
            <a:extLst>
              <a:ext uri="{FF2B5EF4-FFF2-40B4-BE49-F238E27FC236}">
                <a16:creationId xmlns:a16="http://schemas.microsoft.com/office/drawing/2014/main" id="{A3365F76-FAEC-4C62-B279-AA0964AD4074}"/>
              </a:ext>
            </a:extLst>
          </p:cNvPr>
          <p:cNvPicPr>
            <a:picLocks noChangeAspect="1"/>
          </p:cNvPicPr>
          <p:nvPr userDrawn="1"/>
        </p:nvPicPr>
        <p:blipFill>
          <a:blip r:embed="rId2"/>
          <a:stretch>
            <a:fillRect/>
          </a:stretch>
        </p:blipFill>
        <p:spPr>
          <a:xfrm>
            <a:off x="10231182" y="165894"/>
            <a:ext cx="1847864" cy="1214447"/>
          </a:xfrm>
          <a:prstGeom prst="rect">
            <a:avLst/>
          </a:prstGeom>
        </p:spPr>
      </p:pic>
      <p:grpSp>
        <p:nvGrpSpPr>
          <p:cNvPr id="5" name="Group 4">
            <a:extLst>
              <a:ext uri="{FF2B5EF4-FFF2-40B4-BE49-F238E27FC236}">
                <a16:creationId xmlns:a16="http://schemas.microsoft.com/office/drawing/2014/main" id="{E8C560E4-07CC-4873-82F4-6C37ECF7B454}"/>
              </a:ext>
            </a:extLst>
          </p:cNvPr>
          <p:cNvGrpSpPr/>
          <p:nvPr userDrawn="1"/>
        </p:nvGrpSpPr>
        <p:grpSpPr>
          <a:xfrm>
            <a:off x="142874" y="6357940"/>
            <a:ext cx="11936172" cy="409992"/>
            <a:chOff x="142874" y="6357940"/>
            <a:chExt cx="11936172" cy="409992"/>
          </a:xfrm>
        </p:grpSpPr>
        <p:cxnSp>
          <p:nvCxnSpPr>
            <p:cNvPr id="6" name="Straight Connector 5">
              <a:extLst>
                <a:ext uri="{FF2B5EF4-FFF2-40B4-BE49-F238E27FC236}">
                  <a16:creationId xmlns:a16="http://schemas.microsoft.com/office/drawing/2014/main" id="{EAC463B8-5E00-4691-B526-A3D34A981E3E}"/>
                </a:ext>
              </a:extLst>
            </p:cNvPr>
            <p:cNvCxnSpPr>
              <a:cxnSpLocks/>
            </p:cNvCxnSpPr>
            <p:nvPr userDrawn="1"/>
          </p:nvCxnSpPr>
          <p:spPr>
            <a:xfrm>
              <a:off x="142874" y="6357940"/>
              <a:ext cx="11914740" cy="0"/>
            </a:xfrm>
            <a:prstGeom prst="line">
              <a:avLst/>
            </a:prstGeom>
            <a:ln w="0">
              <a:solidFill>
                <a:schemeClr val="accent6"/>
              </a:solidFill>
            </a:ln>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4490118E-70C3-417D-9CC7-E180256BE3BB}"/>
                </a:ext>
              </a:extLst>
            </p:cNvPr>
            <p:cNvSpPr txBox="1"/>
            <p:nvPr userDrawn="1"/>
          </p:nvSpPr>
          <p:spPr>
            <a:xfrm>
              <a:off x="9158288" y="6429378"/>
              <a:ext cx="2920758" cy="338554"/>
            </a:xfrm>
            <a:prstGeom prst="rect">
              <a:avLst/>
            </a:prstGeom>
            <a:noFill/>
          </p:spPr>
          <p:txBody>
            <a:bodyPr wrap="square" rtlCol="0">
              <a:spAutoFit/>
            </a:bodyPr>
            <a:lstStyle/>
            <a:p>
              <a:pPr algn="r"/>
              <a:r>
                <a:rPr lang="en-GB" sz="1600">
                  <a:solidFill>
                    <a:schemeClr val="accent6"/>
                  </a:solidFill>
                </a:rPr>
                <a:t>www.southglos.gov.uk</a:t>
              </a:r>
            </a:p>
          </p:txBody>
        </p:sp>
      </p:grpSp>
      <p:sp>
        <p:nvSpPr>
          <p:cNvPr id="2" name="Footer Placeholder 1">
            <a:extLst>
              <a:ext uri="{FF2B5EF4-FFF2-40B4-BE49-F238E27FC236}">
                <a16:creationId xmlns:a16="http://schemas.microsoft.com/office/drawing/2014/main" id="{FCA61AFE-5C69-43E3-ABFA-3690ABD1377F}"/>
              </a:ext>
            </a:extLst>
          </p:cNvPr>
          <p:cNvSpPr>
            <a:spLocks noGrp="1"/>
          </p:cNvSpPr>
          <p:nvPr>
            <p:ph type="ftr" sz="quarter" idx="10"/>
          </p:nvPr>
        </p:nvSpPr>
        <p:spPr/>
        <p:txBody>
          <a:bodyPr/>
          <a:lstStyle>
            <a:lvl1pPr>
              <a:defRPr>
                <a:solidFill>
                  <a:schemeClr val="accent6"/>
                </a:solidFill>
              </a:defRPr>
            </a:lvl1pPr>
          </a:lstStyle>
          <a:p>
            <a:r>
              <a:rPr lang="en-GB"/>
              <a:t>South Gloucestershire Council</a:t>
            </a:r>
          </a:p>
        </p:txBody>
      </p:sp>
    </p:spTree>
    <p:extLst>
      <p:ext uri="{BB962C8B-B14F-4D97-AF65-F5344CB8AC3E}">
        <p14:creationId xmlns:p14="http://schemas.microsoft.com/office/powerpoint/2010/main" val="346707650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BCA7DE9-FA3E-4111-8AF3-72EC48927B9D}"/>
              </a:ext>
            </a:extLst>
          </p:cNvPr>
          <p:cNvPicPr>
            <a:picLocks noChangeAspect="1"/>
          </p:cNvPicPr>
          <p:nvPr userDrawn="1"/>
        </p:nvPicPr>
        <p:blipFill>
          <a:blip r:embed="rId2"/>
          <a:stretch>
            <a:fillRect/>
          </a:stretch>
        </p:blipFill>
        <p:spPr>
          <a:xfrm>
            <a:off x="10231182" y="165894"/>
            <a:ext cx="1847864" cy="1214447"/>
          </a:xfrm>
          <a:prstGeom prst="rect">
            <a:avLst/>
          </a:prstGeom>
        </p:spPr>
      </p:pic>
      <p:grpSp>
        <p:nvGrpSpPr>
          <p:cNvPr id="5" name="Group 4">
            <a:extLst>
              <a:ext uri="{FF2B5EF4-FFF2-40B4-BE49-F238E27FC236}">
                <a16:creationId xmlns:a16="http://schemas.microsoft.com/office/drawing/2014/main" id="{0A5E7852-B77B-4A87-B5D0-80E4E02C43B3}"/>
              </a:ext>
            </a:extLst>
          </p:cNvPr>
          <p:cNvGrpSpPr/>
          <p:nvPr userDrawn="1"/>
        </p:nvGrpSpPr>
        <p:grpSpPr>
          <a:xfrm>
            <a:off x="142874" y="6357940"/>
            <a:ext cx="11936172" cy="409992"/>
            <a:chOff x="142874" y="6357940"/>
            <a:chExt cx="11936172" cy="409992"/>
          </a:xfrm>
        </p:grpSpPr>
        <p:cxnSp>
          <p:nvCxnSpPr>
            <p:cNvPr id="6" name="Straight Connector 5">
              <a:extLst>
                <a:ext uri="{FF2B5EF4-FFF2-40B4-BE49-F238E27FC236}">
                  <a16:creationId xmlns:a16="http://schemas.microsoft.com/office/drawing/2014/main" id="{695B867B-9604-488F-B368-CB41AE366C61}"/>
                </a:ext>
              </a:extLst>
            </p:cNvPr>
            <p:cNvCxnSpPr>
              <a:cxnSpLocks/>
            </p:cNvCxnSpPr>
            <p:nvPr userDrawn="1"/>
          </p:nvCxnSpPr>
          <p:spPr>
            <a:xfrm>
              <a:off x="142874" y="6357940"/>
              <a:ext cx="11914740" cy="0"/>
            </a:xfrm>
            <a:prstGeom prst="line">
              <a:avLst/>
            </a:prstGeom>
            <a:ln w="0">
              <a:solidFill>
                <a:schemeClr val="accent6"/>
              </a:solidFill>
            </a:ln>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1A7B6C85-736E-4CEE-ADAA-A904393D4776}"/>
                </a:ext>
              </a:extLst>
            </p:cNvPr>
            <p:cNvSpPr txBox="1"/>
            <p:nvPr userDrawn="1"/>
          </p:nvSpPr>
          <p:spPr>
            <a:xfrm>
              <a:off x="9158288" y="6429378"/>
              <a:ext cx="2920758" cy="338554"/>
            </a:xfrm>
            <a:prstGeom prst="rect">
              <a:avLst/>
            </a:prstGeom>
            <a:noFill/>
          </p:spPr>
          <p:txBody>
            <a:bodyPr wrap="square" rtlCol="0">
              <a:spAutoFit/>
            </a:bodyPr>
            <a:lstStyle/>
            <a:p>
              <a:pPr algn="r"/>
              <a:r>
                <a:rPr lang="en-GB" sz="1600">
                  <a:solidFill>
                    <a:schemeClr val="accent6"/>
                  </a:solidFill>
                </a:rPr>
                <a:t>www.southglos.gov.uk</a:t>
              </a:r>
            </a:p>
          </p:txBody>
        </p:sp>
      </p:grpSp>
      <p:sp>
        <p:nvSpPr>
          <p:cNvPr id="8" name="Footer Placeholder 7">
            <a:extLst>
              <a:ext uri="{FF2B5EF4-FFF2-40B4-BE49-F238E27FC236}">
                <a16:creationId xmlns:a16="http://schemas.microsoft.com/office/drawing/2014/main" id="{06D73125-57DA-4915-A5AB-CCB948182D7F}"/>
              </a:ext>
            </a:extLst>
          </p:cNvPr>
          <p:cNvSpPr>
            <a:spLocks noGrp="1"/>
          </p:cNvSpPr>
          <p:nvPr>
            <p:ph type="ftr" sz="quarter" idx="10"/>
          </p:nvPr>
        </p:nvSpPr>
        <p:spPr/>
        <p:txBody>
          <a:bodyPr/>
          <a:lstStyle>
            <a:lvl1pPr>
              <a:defRPr>
                <a:solidFill>
                  <a:schemeClr val="accent6"/>
                </a:solidFill>
              </a:defRPr>
            </a:lvl1pPr>
          </a:lstStyle>
          <a:p>
            <a:r>
              <a:rPr lang="en-GB"/>
              <a:t>South Gloucestershire Council</a:t>
            </a:r>
          </a:p>
        </p:txBody>
      </p:sp>
      <p:sp>
        <p:nvSpPr>
          <p:cNvPr id="9" name="Title 1">
            <a:extLst>
              <a:ext uri="{FF2B5EF4-FFF2-40B4-BE49-F238E27FC236}">
                <a16:creationId xmlns:a16="http://schemas.microsoft.com/office/drawing/2014/main" id="{91F2B269-4423-4E96-A844-49940B51E178}"/>
              </a:ext>
            </a:extLst>
          </p:cNvPr>
          <p:cNvSpPr>
            <a:spLocks noGrp="1"/>
          </p:cNvSpPr>
          <p:nvPr>
            <p:ph type="title"/>
          </p:nvPr>
        </p:nvSpPr>
        <p:spPr>
          <a:xfrm>
            <a:off x="831851" y="3128211"/>
            <a:ext cx="9467182" cy="1434264"/>
          </a:xfrm>
        </p:spPr>
        <p:txBody>
          <a:bodyPr anchor="b">
            <a:normAutofit/>
          </a:bodyPr>
          <a:lstStyle>
            <a:lvl1pPr>
              <a:defRPr sz="3600">
                <a:solidFill>
                  <a:schemeClr val="accent6"/>
                </a:solidFill>
              </a:defRPr>
            </a:lvl1pPr>
          </a:lstStyle>
          <a:p>
            <a:r>
              <a:rPr lang="en-US"/>
              <a:t>Click to edit Master title style</a:t>
            </a:r>
            <a:endParaRPr lang="en-GB"/>
          </a:p>
        </p:txBody>
      </p:sp>
      <p:sp>
        <p:nvSpPr>
          <p:cNvPr id="10" name="Text Placeholder 2">
            <a:extLst>
              <a:ext uri="{FF2B5EF4-FFF2-40B4-BE49-F238E27FC236}">
                <a16:creationId xmlns:a16="http://schemas.microsoft.com/office/drawing/2014/main" id="{7BE22DED-2BE3-44D4-AD63-78B6BE8C37A7}"/>
              </a:ext>
            </a:extLst>
          </p:cNvPr>
          <p:cNvSpPr>
            <a:spLocks noGrp="1"/>
          </p:cNvSpPr>
          <p:nvPr>
            <p:ph type="body" idx="1"/>
          </p:nvPr>
        </p:nvSpPr>
        <p:spPr>
          <a:xfrm>
            <a:off x="831850" y="4589463"/>
            <a:ext cx="9467182" cy="1500187"/>
          </a:xfrm>
        </p:spPr>
        <p:txBody>
          <a:bodyPr>
            <a:normAutofit/>
          </a:bodyPr>
          <a:lstStyle>
            <a:lvl1pPr marL="0" indent="0">
              <a:buNone/>
              <a:defRPr sz="1800">
                <a:solidFill>
                  <a:schemeClr val="accent6"/>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14525855"/>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330F4-321E-42E3-BAD5-6A8F3DEE1220}"/>
              </a:ext>
            </a:extLst>
          </p:cNvPr>
          <p:cNvSpPr>
            <a:spLocks noGrp="1"/>
          </p:cNvSpPr>
          <p:nvPr>
            <p:ph type="title"/>
          </p:nvPr>
        </p:nvSpPr>
        <p:spPr>
          <a:xfrm>
            <a:off x="838200" y="480176"/>
            <a:ext cx="91800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71ACF7-9630-422A-AFAB-8FB3BEEC91F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C8B1EB84-21A0-4345-8739-7AC64C639840}"/>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400073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2D81-C01F-44A2-9ADD-6E41A96B99B9}"/>
              </a:ext>
            </a:extLst>
          </p:cNvPr>
          <p:cNvSpPr>
            <a:spLocks noGrp="1"/>
          </p:cNvSpPr>
          <p:nvPr>
            <p:ph type="title"/>
          </p:nvPr>
        </p:nvSpPr>
        <p:spPr/>
        <p:txBody>
          <a:bodyPr/>
          <a:lstStyle/>
          <a:p>
            <a:r>
              <a:rPr lang="en-US"/>
              <a:t>Click to edit Master title style</a:t>
            </a:r>
            <a:endParaRPr lang="en-GB"/>
          </a:p>
        </p:txBody>
      </p:sp>
      <p:sp>
        <p:nvSpPr>
          <p:cNvPr id="7" name="Table Placeholder 6">
            <a:extLst>
              <a:ext uri="{FF2B5EF4-FFF2-40B4-BE49-F238E27FC236}">
                <a16:creationId xmlns:a16="http://schemas.microsoft.com/office/drawing/2014/main" id="{D0E302AD-9E5B-4F1A-857B-D4C16D220ED5}"/>
              </a:ext>
            </a:extLst>
          </p:cNvPr>
          <p:cNvSpPr>
            <a:spLocks noGrp="1"/>
          </p:cNvSpPr>
          <p:nvPr>
            <p:ph type="tbl" sz="quarter" idx="10"/>
          </p:nvPr>
        </p:nvSpPr>
        <p:spPr>
          <a:xfrm>
            <a:off x="852485" y="1825625"/>
            <a:ext cx="10515600" cy="4351338"/>
          </a:xfrm>
        </p:spPr>
        <p:txBody>
          <a:bodyPr/>
          <a:lstStyle/>
          <a:p>
            <a:r>
              <a:rPr lang="en-US"/>
              <a:t>Click icon to add table</a:t>
            </a:r>
            <a:endParaRPr lang="en-GB"/>
          </a:p>
        </p:txBody>
      </p:sp>
      <p:sp>
        <p:nvSpPr>
          <p:cNvPr id="3" name="Footer Placeholder 2">
            <a:extLst>
              <a:ext uri="{FF2B5EF4-FFF2-40B4-BE49-F238E27FC236}">
                <a16:creationId xmlns:a16="http://schemas.microsoft.com/office/drawing/2014/main" id="{C5A892EF-6089-4022-AEF2-96FFC0AF14CC}"/>
              </a:ext>
            </a:extLst>
          </p:cNvPr>
          <p:cNvSpPr>
            <a:spLocks noGrp="1"/>
          </p:cNvSpPr>
          <p:nvPr>
            <p:ph type="ftr" sz="quarter" idx="11"/>
          </p:nvPr>
        </p:nvSpPr>
        <p:spPr/>
        <p:txBody>
          <a:bodyPr/>
          <a:lstStyle/>
          <a:p>
            <a:r>
              <a:rPr lang="en-GB"/>
              <a:t>South Gloucestershire Council</a:t>
            </a:r>
          </a:p>
        </p:txBody>
      </p:sp>
    </p:spTree>
    <p:extLst>
      <p:ext uri="{BB962C8B-B14F-4D97-AF65-F5344CB8AC3E}">
        <p14:creationId xmlns:p14="http://schemas.microsoft.com/office/powerpoint/2010/main" val="3907455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F94B-2F9B-4BEE-89E8-968FCEE3E8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83F233-28A0-4F48-87B2-49F813F01C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F94A3D5-D0A9-432E-89CB-F7A16EC0D1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34712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1FAC-A21C-4E32-8A41-15926B04BC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60677E-31B7-408A-B0D2-073DC9041AEA}"/>
              </a:ext>
            </a:extLst>
          </p:cNvPr>
          <p:cNvSpPr>
            <a:spLocks noGrp="1"/>
          </p:cNvSpPr>
          <p:nvPr>
            <p:ph sz="half" idx="1"/>
          </p:nvPr>
        </p:nvSpPr>
        <p:spPr>
          <a:xfrm>
            <a:off x="838200"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32B537-7469-4A91-82E6-3835E9B8DF42}"/>
              </a:ext>
            </a:extLst>
          </p:cNvPr>
          <p:cNvSpPr>
            <a:spLocks noGrp="1"/>
          </p:cNvSpPr>
          <p:nvPr>
            <p:ph sz="half" idx="2"/>
          </p:nvPr>
        </p:nvSpPr>
        <p:spPr>
          <a:xfrm>
            <a:off x="7972428"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a:extLst>
              <a:ext uri="{FF2B5EF4-FFF2-40B4-BE49-F238E27FC236}">
                <a16:creationId xmlns:a16="http://schemas.microsoft.com/office/drawing/2014/main" id="{4E4E1C56-E578-41E7-AEC1-3346EE14565F}"/>
              </a:ext>
            </a:extLst>
          </p:cNvPr>
          <p:cNvSpPr>
            <a:spLocks noGrp="1"/>
          </p:cNvSpPr>
          <p:nvPr>
            <p:ph sz="half" idx="11"/>
          </p:nvPr>
        </p:nvSpPr>
        <p:spPr>
          <a:xfrm>
            <a:off x="4405314"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D96E4F2C-5215-40F1-B9BF-D3C8CE84AF35}"/>
              </a:ext>
            </a:extLst>
          </p:cNvPr>
          <p:cNvSpPr>
            <a:spLocks noGrp="1"/>
          </p:cNvSpPr>
          <p:nvPr>
            <p:ph type="ftr" sz="quarter" idx="12"/>
          </p:nvPr>
        </p:nvSpPr>
        <p:spPr/>
        <p:txBody>
          <a:bodyPr/>
          <a:lstStyle/>
          <a:p>
            <a:r>
              <a:rPr lang="en-GB"/>
              <a:t>South Gloucestershire Council</a:t>
            </a:r>
          </a:p>
        </p:txBody>
      </p:sp>
    </p:spTree>
    <p:extLst>
      <p:ext uri="{BB962C8B-B14F-4D97-AF65-F5344CB8AC3E}">
        <p14:creationId xmlns:p14="http://schemas.microsoft.com/office/powerpoint/2010/main" val="3534504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8349-8A5F-4EBC-AD71-60A658357B68}"/>
              </a:ext>
            </a:extLst>
          </p:cNvPr>
          <p:cNvSpPr>
            <a:spLocks noGrp="1"/>
          </p:cNvSpPr>
          <p:nvPr>
            <p:ph type="title"/>
          </p:nvPr>
        </p:nvSpPr>
        <p:spPr>
          <a:xfrm>
            <a:off x="839788" y="365125"/>
            <a:ext cx="91800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5E2590-FAF0-4952-AE26-D0D23DF800D2}"/>
              </a:ext>
            </a:extLst>
          </p:cNvPr>
          <p:cNvSpPr>
            <a:spLocks noGrp="1"/>
          </p:cNvSpPr>
          <p:nvPr>
            <p:ph type="body" idx="1"/>
          </p:nvPr>
        </p:nvSpPr>
        <p:spPr>
          <a:xfrm>
            <a:off x="839788" y="1681163"/>
            <a:ext cx="5157787" cy="823912"/>
          </a:xfrm>
        </p:spPr>
        <p:txBody>
          <a:bodyPr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85A50F-2B15-42EC-B86C-6D1A8BAE6BE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A1347E7-D5A5-46BB-ADB1-D7FD6D8AC0A0}"/>
              </a:ext>
            </a:extLst>
          </p:cNvPr>
          <p:cNvSpPr>
            <a:spLocks noGrp="1"/>
          </p:cNvSpPr>
          <p:nvPr>
            <p:ph type="body" sz="quarter" idx="3"/>
          </p:nvPr>
        </p:nvSpPr>
        <p:spPr>
          <a:xfrm>
            <a:off x="6172200" y="1681163"/>
            <a:ext cx="5183188" cy="823912"/>
          </a:xfrm>
        </p:spPr>
        <p:txBody>
          <a:bodyPr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009949-84F9-4D59-B22A-32328636F4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83CBA0DC-CFC9-4FD2-A832-EA6B5631A96E}"/>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4140127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25393-40B1-4770-AAE8-36119175004A}"/>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9372D621-2647-42C1-92C7-61FB80463E71}"/>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355139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C2CFD50-5213-4274-9279-0886F29C83D9}"/>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773785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ED695-AC8A-4FEF-877F-47B1DB512C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5B9DA70-0A1D-49C9-BC99-7BFCB39B3DE9}"/>
              </a:ext>
            </a:extLst>
          </p:cNvPr>
          <p:cNvSpPr>
            <a:spLocks noGrp="1"/>
          </p:cNvSpPr>
          <p:nvPr>
            <p:ph idx="1"/>
          </p:nvPr>
        </p:nvSpPr>
        <p:spPr>
          <a:xfrm>
            <a:off x="5183188" y="2057400"/>
            <a:ext cx="6172200" cy="380365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A50AAEA-2D4B-4150-8650-49640C6FFB1D}"/>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BEE4D0C6-5F9C-4EEF-910C-3720F74A7C4B}"/>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51079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2FC13-8D4B-4961-B6D9-3545E2E6D7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FC8FC08-048D-4E3B-B8B8-8620CD28B081}"/>
              </a:ext>
            </a:extLst>
          </p:cNvPr>
          <p:cNvSpPr>
            <a:spLocks noGrp="1"/>
          </p:cNvSpPr>
          <p:nvPr>
            <p:ph type="pic" idx="1"/>
          </p:nvPr>
        </p:nvSpPr>
        <p:spPr>
          <a:xfrm>
            <a:off x="5183188" y="2057400"/>
            <a:ext cx="6172200" cy="38036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06AC835E-D146-44AC-A83F-8831E94109B4}"/>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428A5698-6200-47AC-AEDC-40CE685498FD}"/>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4264152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E8D004F-C822-4845-BFDF-081B6D504DD0}"/>
              </a:ext>
            </a:extLst>
          </p:cNvPr>
          <p:cNvSpPr>
            <a:spLocks noGrp="1"/>
          </p:cNvSpPr>
          <p:nvPr>
            <p:ph type="ftr" sz="quarter" idx="10"/>
          </p:nvPr>
        </p:nvSpPr>
        <p:spPr/>
        <p:txBody>
          <a:bodyPr/>
          <a:lstStyle/>
          <a:p>
            <a:r>
              <a:rPr lang="en-GB"/>
              <a:t>South Gloucestershire Council</a:t>
            </a:r>
          </a:p>
        </p:txBody>
      </p:sp>
      <p:sp>
        <p:nvSpPr>
          <p:cNvPr id="7" name="Title 1">
            <a:extLst>
              <a:ext uri="{FF2B5EF4-FFF2-40B4-BE49-F238E27FC236}">
                <a16:creationId xmlns:a16="http://schemas.microsoft.com/office/drawing/2014/main" id="{01AA6B5B-0CF9-4E53-9CFC-D163E826A8E1}"/>
              </a:ext>
            </a:extLst>
          </p:cNvPr>
          <p:cNvSpPr>
            <a:spLocks noGrp="1"/>
          </p:cNvSpPr>
          <p:nvPr>
            <p:ph type="ctrTitle"/>
          </p:nvPr>
        </p:nvSpPr>
        <p:spPr>
          <a:xfrm>
            <a:off x="617620" y="1122363"/>
            <a:ext cx="9613561" cy="2387600"/>
          </a:xfrm>
        </p:spPr>
        <p:txBody>
          <a:bodyPr anchor="b">
            <a:normAutofit/>
          </a:bodyPr>
          <a:lstStyle>
            <a:lvl1pPr algn="l">
              <a:defRPr sz="4000" b="1"/>
            </a:lvl1pPr>
          </a:lstStyle>
          <a:p>
            <a:r>
              <a:rPr lang="en-US"/>
              <a:t>Click to edit Master title style</a:t>
            </a:r>
            <a:endParaRPr lang="en-GB"/>
          </a:p>
        </p:txBody>
      </p:sp>
      <p:sp>
        <p:nvSpPr>
          <p:cNvPr id="8" name="Subtitle 2">
            <a:extLst>
              <a:ext uri="{FF2B5EF4-FFF2-40B4-BE49-F238E27FC236}">
                <a16:creationId xmlns:a16="http://schemas.microsoft.com/office/drawing/2014/main" id="{2F6EB3F1-0D54-40CD-AEB0-D420CD67A20E}"/>
              </a:ext>
            </a:extLst>
          </p:cNvPr>
          <p:cNvSpPr>
            <a:spLocks noGrp="1"/>
          </p:cNvSpPr>
          <p:nvPr>
            <p:ph type="subTitle" idx="1"/>
          </p:nvPr>
        </p:nvSpPr>
        <p:spPr>
          <a:xfrm>
            <a:off x="617620" y="3602038"/>
            <a:ext cx="9613561" cy="1655762"/>
          </a:xfrm>
        </p:spPr>
        <p:txBody>
          <a:bodyPr>
            <a:normAutofit/>
          </a:bodyPr>
          <a:lstStyle>
            <a:lvl1pPr marL="0" indent="0" algn="l">
              <a:buNone/>
              <a:defRPr sz="2400">
                <a:solidFill>
                  <a:schemeClr val="accent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873249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790A6-9219-4B00-9F0F-76121A46D89F}"/>
              </a:ext>
            </a:extLst>
          </p:cNvPr>
          <p:cNvSpPr>
            <a:spLocks noGrp="1"/>
          </p:cNvSpPr>
          <p:nvPr>
            <p:ph type="title"/>
          </p:nvPr>
        </p:nvSpPr>
        <p:spPr>
          <a:xfrm>
            <a:off x="831851" y="3128211"/>
            <a:ext cx="9467182" cy="1434264"/>
          </a:xfrm>
        </p:spPr>
        <p:txBody>
          <a:bodyPr anchor="b">
            <a:normAutofit/>
          </a:bodyPr>
          <a:lstStyle>
            <a:lvl1pPr>
              <a:defRPr sz="3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BF7814-EE2E-4BE9-A830-6693B96F4AFE}"/>
              </a:ext>
            </a:extLst>
          </p:cNvPr>
          <p:cNvSpPr>
            <a:spLocks noGrp="1"/>
          </p:cNvSpPr>
          <p:nvPr>
            <p:ph type="body" idx="1"/>
          </p:nvPr>
        </p:nvSpPr>
        <p:spPr>
          <a:xfrm>
            <a:off x="831850" y="4589463"/>
            <a:ext cx="9467182" cy="1500187"/>
          </a:xfrm>
        </p:spPr>
        <p:txBody>
          <a:bodyPr>
            <a:normAutofit/>
          </a:bodyPr>
          <a:lstStyle>
            <a:lvl1pPr marL="0" indent="0">
              <a:buNone/>
              <a:defRPr sz="1800">
                <a:solidFill>
                  <a:schemeClr val="accent6"/>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ooter Placeholder 5">
            <a:extLst>
              <a:ext uri="{FF2B5EF4-FFF2-40B4-BE49-F238E27FC236}">
                <a16:creationId xmlns:a16="http://schemas.microsoft.com/office/drawing/2014/main" id="{68E38E11-10A2-4224-AD3F-19ACA61B16DE}"/>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4271173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2D81-C01F-44A2-9ADD-6E41A96B99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C3733E-1522-4C33-87A2-599165144E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B0F35ED0-2130-4648-928E-19C80195AF10}"/>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3699940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2D81-C01F-44A2-9ADD-6E41A96B99B9}"/>
              </a:ext>
            </a:extLst>
          </p:cNvPr>
          <p:cNvSpPr>
            <a:spLocks noGrp="1"/>
          </p:cNvSpPr>
          <p:nvPr>
            <p:ph type="title"/>
          </p:nvPr>
        </p:nvSpPr>
        <p:spPr/>
        <p:txBody>
          <a:bodyPr/>
          <a:lstStyle/>
          <a:p>
            <a:r>
              <a:rPr lang="en-US"/>
              <a:t>Click to edit Master title style</a:t>
            </a:r>
            <a:endParaRPr lang="en-GB"/>
          </a:p>
        </p:txBody>
      </p:sp>
      <p:sp>
        <p:nvSpPr>
          <p:cNvPr id="7" name="Table Placeholder 6">
            <a:extLst>
              <a:ext uri="{FF2B5EF4-FFF2-40B4-BE49-F238E27FC236}">
                <a16:creationId xmlns:a16="http://schemas.microsoft.com/office/drawing/2014/main" id="{D0E302AD-9E5B-4F1A-857B-D4C16D220ED5}"/>
              </a:ext>
            </a:extLst>
          </p:cNvPr>
          <p:cNvSpPr>
            <a:spLocks noGrp="1"/>
          </p:cNvSpPr>
          <p:nvPr>
            <p:ph type="tbl" sz="quarter" idx="10"/>
          </p:nvPr>
        </p:nvSpPr>
        <p:spPr>
          <a:xfrm>
            <a:off x="852485" y="1825625"/>
            <a:ext cx="10515600" cy="4351338"/>
          </a:xfrm>
        </p:spPr>
        <p:txBody>
          <a:bodyPr/>
          <a:lstStyle/>
          <a:p>
            <a:endParaRPr lang="en-GB"/>
          </a:p>
        </p:txBody>
      </p:sp>
      <p:sp>
        <p:nvSpPr>
          <p:cNvPr id="8" name="Footer Placeholder 7">
            <a:extLst>
              <a:ext uri="{FF2B5EF4-FFF2-40B4-BE49-F238E27FC236}">
                <a16:creationId xmlns:a16="http://schemas.microsoft.com/office/drawing/2014/main" id="{7E457DAE-F3EC-4FB9-9A17-6BBA693B78FD}"/>
              </a:ext>
            </a:extLst>
          </p:cNvPr>
          <p:cNvSpPr>
            <a:spLocks noGrp="1"/>
          </p:cNvSpPr>
          <p:nvPr>
            <p:ph type="ftr" sz="quarter" idx="11"/>
          </p:nvPr>
        </p:nvSpPr>
        <p:spPr/>
        <p:txBody>
          <a:bodyPr/>
          <a:lstStyle/>
          <a:p>
            <a:r>
              <a:rPr lang="en-GB"/>
              <a:t>South Gloucestershire Council</a:t>
            </a:r>
          </a:p>
        </p:txBody>
      </p:sp>
    </p:spTree>
    <p:extLst>
      <p:ext uri="{BB962C8B-B14F-4D97-AF65-F5344CB8AC3E}">
        <p14:creationId xmlns:p14="http://schemas.microsoft.com/office/powerpoint/2010/main" val="16092237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1FAC-A21C-4E32-8A41-15926B04BC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60677E-31B7-408A-B0D2-073DC9041A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32B537-7469-4A91-82E6-3835E9B8DF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C9F33858-73F5-4A03-9B92-9A078ED097A1}"/>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5376153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1FAC-A21C-4E32-8A41-15926B04BC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60677E-31B7-408A-B0D2-073DC9041AEA}"/>
              </a:ext>
            </a:extLst>
          </p:cNvPr>
          <p:cNvSpPr>
            <a:spLocks noGrp="1"/>
          </p:cNvSpPr>
          <p:nvPr>
            <p:ph sz="half" idx="1"/>
          </p:nvPr>
        </p:nvSpPr>
        <p:spPr>
          <a:xfrm>
            <a:off x="838200"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32B537-7469-4A91-82E6-3835E9B8DF42}"/>
              </a:ext>
            </a:extLst>
          </p:cNvPr>
          <p:cNvSpPr>
            <a:spLocks noGrp="1"/>
          </p:cNvSpPr>
          <p:nvPr>
            <p:ph sz="half" idx="2"/>
          </p:nvPr>
        </p:nvSpPr>
        <p:spPr>
          <a:xfrm>
            <a:off x="7972428"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a:extLst>
              <a:ext uri="{FF2B5EF4-FFF2-40B4-BE49-F238E27FC236}">
                <a16:creationId xmlns:a16="http://schemas.microsoft.com/office/drawing/2014/main" id="{4E4E1C56-E578-41E7-AEC1-3346EE14565F}"/>
              </a:ext>
            </a:extLst>
          </p:cNvPr>
          <p:cNvSpPr>
            <a:spLocks noGrp="1"/>
          </p:cNvSpPr>
          <p:nvPr>
            <p:ph sz="half" idx="11"/>
          </p:nvPr>
        </p:nvSpPr>
        <p:spPr>
          <a:xfrm>
            <a:off x="4405314"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Footer Placeholder 8">
            <a:extLst>
              <a:ext uri="{FF2B5EF4-FFF2-40B4-BE49-F238E27FC236}">
                <a16:creationId xmlns:a16="http://schemas.microsoft.com/office/drawing/2014/main" id="{E789225B-E54B-45AD-815D-D0539E316555}"/>
              </a:ext>
            </a:extLst>
          </p:cNvPr>
          <p:cNvSpPr>
            <a:spLocks noGrp="1"/>
          </p:cNvSpPr>
          <p:nvPr>
            <p:ph type="ftr" sz="quarter" idx="12"/>
          </p:nvPr>
        </p:nvSpPr>
        <p:spPr/>
        <p:txBody>
          <a:bodyPr/>
          <a:lstStyle/>
          <a:p>
            <a:r>
              <a:rPr lang="en-GB"/>
              <a:t>South Gloucestershire Council</a:t>
            </a:r>
          </a:p>
        </p:txBody>
      </p:sp>
    </p:spTree>
    <p:extLst>
      <p:ext uri="{BB962C8B-B14F-4D97-AF65-F5344CB8AC3E}">
        <p14:creationId xmlns:p14="http://schemas.microsoft.com/office/powerpoint/2010/main" val="5241062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6FA7E-48CB-4805-BCA1-F1171D7BBFEB}"/>
              </a:ext>
            </a:extLst>
          </p:cNvPr>
          <p:cNvSpPr>
            <a:spLocks noGrp="1"/>
          </p:cNvSpPr>
          <p:nvPr>
            <p:ph type="title"/>
          </p:nvPr>
        </p:nvSpPr>
        <p:spPr>
          <a:xfrm>
            <a:off x="839788" y="365125"/>
            <a:ext cx="91800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5FC059-51D5-4990-8181-E1767F68FC6F}"/>
              </a:ext>
            </a:extLst>
          </p:cNvPr>
          <p:cNvSpPr>
            <a:spLocks noGrp="1"/>
          </p:cNvSpPr>
          <p:nvPr>
            <p:ph type="body" idx="1"/>
          </p:nvPr>
        </p:nvSpPr>
        <p:spPr>
          <a:xfrm>
            <a:off x="839788" y="1681163"/>
            <a:ext cx="5157787" cy="823912"/>
          </a:xfrm>
        </p:spPr>
        <p:txBody>
          <a:bodyPr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40FD7D-EE42-41FF-BEEC-2F0AEC7635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D3EF79-7707-4688-91B9-A356B7D84345}"/>
              </a:ext>
            </a:extLst>
          </p:cNvPr>
          <p:cNvSpPr>
            <a:spLocks noGrp="1"/>
          </p:cNvSpPr>
          <p:nvPr>
            <p:ph type="body" sz="quarter" idx="3"/>
          </p:nvPr>
        </p:nvSpPr>
        <p:spPr>
          <a:xfrm>
            <a:off x="6172200" y="1681163"/>
            <a:ext cx="5183188" cy="823912"/>
          </a:xfrm>
        </p:spPr>
        <p:txBody>
          <a:bodyPr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E24D13-58FF-4EDC-9E63-3A202FC522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3A43AD00-7C30-4DCD-A552-01FD547B0C5C}"/>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944336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A95F14-5C74-475D-BA59-72B7C90D4A9F}"/>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30017574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F7BF-CBCE-41FF-9CFB-CB1F16AFEEC6}"/>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621032-CC3A-4BAA-B667-A6ADC3F6717B}"/>
              </a:ext>
            </a:extLst>
          </p:cNvPr>
          <p:cNvSpPr>
            <a:spLocks noGrp="1"/>
          </p:cNvSpPr>
          <p:nvPr>
            <p:ph idx="1"/>
          </p:nvPr>
        </p:nvSpPr>
        <p:spPr>
          <a:xfrm>
            <a:off x="5183188" y="2057400"/>
            <a:ext cx="6172200" cy="380365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C1BE8F-E6BC-42CC-B42E-DBFF30D6CDF4}"/>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7D2DD908-3FB9-4644-8F86-16C76999C65A}"/>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870472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FACE-E205-4AD9-823A-955369C0DD1F}"/>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3B731D4-9104-4C82-8A6A-5295EA21ACA4}"/>
              </a:ext>
            </a:extLst>
          </p:cNvPr>
          <p:cNvSpPr>
            <a:spLocks noGrp="1"/>
          </p:cNvSpPr>
          <p:nvPr>
            <p:ph type="pic" idx="1"/>
          </p:nvPr>
        </p:nvSpPr>
        <p:spPr>
          <a:xfrm>
            <a:off x="5183188" y="2057400"/>
            <a:ext cx="6172200" cy="38036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49B5838-50FA-4312-85AE-A67A373638C4}"/>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829F88B6-28CD-40AC-BE9A-0950A887BA85}"/>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752519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mplate detai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39C4-5125-45EC-869A-B3505F83AABB}"/>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89F2833A-AEFC-474C-A78F-1243624CDC97}"/>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34174640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2BF8-DBFC-4833-80D6-6BE5F13CF8D2}"/>
              </a:ext>
            </a:extLst>
          </p:cNvPr>
          <p:cNvSpPr>
            <a:spLocks noGrp="1"/>
          </p:cNvSpPr>
          <p:nvPr>
            <p:ph type="title" hasCustomPrompt="1"/>
          </p:nvPr>
        </p:nvSpPr>
        <p:spPr/>
        <p:txBody>
          <a:bodyPr/>
          <a:lstStyle>
            <a:lvl1pPr>
              <a:defRPr/>
            </a:lvl1pPr>
          </a:lstStyle>
          <a:p>
            <a:r>
              <a:rPr lang="en-US"/>
              <a:t>Template version</a:t>
            </a:r>
            <a:endParaRPr lang="en-GB"/>
          </a:p>
        </p:txBody>
      </p:sp>
      <p:sp>
        <p:nvSpPr>
          <p:cNvPr id="3" name="Footer Placeholder 2">
            <a:extLst>
              <a:ext uri="{FF2B5EF4-FFF2-40B4-BE49-F238E27FC236}">
                <a16:creationId xmlns:a16="http://schemas.microsoft.com/office/drawing/2014/main" id="{1A7764A4-8751-4E9E-BBA4-288CDE555805}"/>
              </a:ext>
            </a:extLst>
          </p:cNvPr>
          <p:cNvSpPr>
            <a:spLocks noGrp="1"/>
          </p:cNvSpPr>
          <p:nvPr>
            <p:ph type="ftr" sz="quarter" idx="10"/>
          </p:nvPr>
        </p:nvSpPr>
        <p:spPr/>
        <p:txBody>
          <a:bodyPr/>
          <a:lstStyle/>
          <a:p>
            <a:r>
              <a:rPr lang="en-GB"/>
              <a:t>South Gloucestershire Council</a:t>
            </a:r>
          </a:p>
        </p:txBody>
      </p:sp>
      <p:sp>
        <p:nvSpPr>
          <p:cNvPr id="5" name="Text Placeholder 4">
            <a:extLst>
              <a:ext uri="{FF2B5EF4-FFF2-40B4-BE49-F238E27FC236}">
                <a16:creationId xmlns:a16="http://schemas.microsoft.com/office/drawing/2014/main" id="{A38823CF-E54B-44AA-8D1D-8C35A2A9CB22}"/>
              </a:ext>
            </a:extLst>
          </p:cNvPr>
          <p:cNvSpPr>
            <a:spLocks noGrp="1"/>
          </p:cNvSpPr>
          <p:nvPr>
            <p:ph type="body" sz="quarter" idx="11" hasCustomPrompt="1"/>
          </p:nvPr>
        </p:nvSpPr>
        <p:spPr>
          <a:xfrm>
            <a:off x="838200" y="1804988"/>
            <a:ext cx="6075947" cy="1624012"/>
          </a:xfrm>
        </p:spPr>
        <p:txBody>
          <a:bodyPr/>
          <a:lstStyle>
            <a:lvl1pPr>
              <a:buNone/>
              <a:defRPr/>
            </a:lvl1pPr>
          </a:lstStyle>
          <a:p>
            <a:pPr lvl="0"/>
            <a:r>
              <a:rPr lang="en-GB"/>
              <a:t>Version 1.1</a:t>
            </a:r>
          </a:p>
          <a:p>
            <a:pPr lvl="0"/>
            <a:r>
              <a:rPr lang="en-GB"/>
              <a:t>February 2021</a:t>
            </a:r>
          </a:p>
          <a:p>
            <a:pPr lvl="0"/>
            <a:r>
              <a:rPr lang="en-GB"/>
              <a:t>© South Gloucestershire Council</a:t>
            </a:r>
          </a:p>
        </p:txBody>
      </p:sp>
    </p:spTree>
    <p:extLst>
      <p:ext uri="{BB962C8B-B14F-4D97-AF65-F5344CB8AC3E}">
        <p14:creationId xmlns:p14="http://schemas.microsoft.com/office/powerpoint/2010/main" val="3122816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E8D004F-C822-4845-BFDF-081B6D504DD0}"/>
              </a:ext>
            </a:extLst>
          </p:cNvPr>
          <p:cNvSpPr>
            <a:spLocks noGrp="1"/>
          </p:cNvSpPr>
          <p:nvPr>
            <p:ph type="ftr" sz="quarter" idx="10"/>
          </p:nvPr>
        </p:nvSpPr>
        <p:spPr/>
        <p:txBody>
          <a:bodyPr/>
          <a:lstStyle/>
          <a:p>
            <a:r>
              <a:rPr lang="en-GB"/>
              <a:t>South Gloucestershire Council</a:t>
            </a:r>
          </a:p>
        </p:txBody>
      </p:sp>
      <p:sp>
        <p:nvSpPr>
          <p:cNvPr id="7" name="Title 1">
            <a:extLst>
              <a:ext uri="{FF2B5EF4-FFF2-40B4-BE49-F238E27FC236}">
                <a16:creationId xmlns:a16="http://schemas.microsoft.com/office/drawing/2014/main" id="{01AA6B5B-0CF9-4E53-9CFC-D163E826A8E1}"/>
              </a:ext>
            </a:extLst>
          </p:cNvPr>
          <p:cNvSpPr>
            <a:spLocks noGrp="1"/>
          </p:cNvSpPr>
          <p:nvPr>
            <p:ph type="ctrTitle"/>
          </p:nvPr>
        </p:nvSpPr>
        <p:spPr>
          <a:xfrm>
            <a:off x="617620" y="1122363"/>
            <a:ext cx="9613561" cy="2387600"/>
          </a:xfrm>
        </p:spPr>
        <p:txBody>
          <a:bodyPr anchor="b">
            <a:normAutofit/>
          </a:bodyPr>
          <a:lstStyle>
            <a:lvl1pPr algn="l">
              <a:defRPr sz="4000" b="1"/>
            </a:lvl1pPr>
          </a:lstStyle>
          <a:p>
            <a:r>
              <a:rPr lang="en-US"/>
              <a:t>Click to edit Master title style</a:t>
            </a:r>
            <a:endParaRPr lang="en-GB"/>
          </a:p>
        </p:txBody>
      </p:sp>
      <p:sp>
        <p:nvSpPr>
          <p:cNvPr id="8" name="Subtitle 2">
            <a:extLst>
              <a:ext uri="{FF2B5EF4-FFF2-40B4-BE49-F238E27FC236}">
                <a16:creationId xmlns:a16="http://schemas.microsoft.com/office/drawing/2014/main" id="{2F6EB3F1-0D54-40CD-AEB0-D420CD67A20E}"/>
              </a:ext>
            </a:extLst>
          </p:cNvPr>
          <p:cNvSpPr>
            <a:spLocks noGrp="1"/>
          </p:cNvSpPr>
          <p:nvPr>
            <p:ph type="subTitle" idx="1"/>
          </p:nvPr>
        </p:nvSpPr>
        <p:spPr>
          <a:xfrm>
            <a:off x="617620" y="3602038"/>
            <a:ext cx="9613561" cy="1655762"/>
          </a:xfrm>
        </p:spPr>
        <p:txBody>
          <a:bodyPr>
            <a:normAutofit/>
          </a:bodyPr>
          <a:lstStyle>
            <a:lvl1pPr marL="0" indent="0" algn="l">
              <a:buNone/>
              <a:defRPr sz="2400">
                <a:solidFill>
                  <a:schemeClr val="accent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40774977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790A6-9219-4B00-9F0F-76121A46D89F}"/>
              </a:ext>
            </a:extLst>
          </p:cNvPr>
          <p:cNvSpPr>
            <a:spLocks noGrp="1"/>
          </p:cNvSpPr>
          <p:nvPr>
            <p:ph type="title"/>
          </p:nvPr>
        </p:nvSpPr>
        <p:spPr>
          <a:xfrm>
            <a:off x="831851" y="3128211"/>
            <a:ext cx="9467182" cy="1434264"/>
          </a:xfrm>
        </p:spPr>
        <p:txBody>
          <a:bodyPr anchor="b">
            <a:normAutofit/>
          </a:bodyPr>
          <a:lstStyle>
            <a:lvl1pPr>
              <a:defRPr sz="36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ABF7814-EE2E-4BE9-A830-6693B96F4AFE}"/>
              </a:ext>
            </a:extLst>
          </p:cNvPr>
          <p:cNvSpPr>
            <a:spLocks noGrp="1"/>
          </p:cNvSpPr>
          <p:nvPr>
            <p:ph type="body" idx="1"/>
          </p:nvPr>
        </p:nvSpPr>
        <p:spPr>
          <a:xfrm>
            <a:off x="831850" y="4589463"/>
            <a:ext cx="9467182" cy="1500187"/>
          </a:xfrm>
        </p:spPr>
        <p:txBody>
          <a:bodyPr>
            <a:normAutofit/>
          </a:bodyPr>
          <a:lstStyle>
            <a:lvl1pPr marL="0" indent="0">
              <a:buNone/>
              <a:defRPr sz="1800">
                <a:solidFill>
                  <a:schemeClr val="accent6"/>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Footer Placeholder 5">
            <a:extLst>
              <a:ext uri="{FF2B5EF4-FFF2-40B4-BE49-F238E27FC236}">
                <a16:creationId xmlns:a16="http://schemas.microsoft.com/office/drawing/2014/main" id="{68E38E11-10A2-4224-AD3F-19ACA61B16DE}"/>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17366176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2D81-C01F-44A2-9ADD-6E41A96B99B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C3733E-1522-4C33-87A2-599165144E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B0F35ED0-2130-4648-928E-19C80195AF10}"/>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7496657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92D81-C01F-44A2-9ADD-6E41A96B99B9}"/>
              </a:ext>
            </a:extLst>
          </p:cNvPr>
          <p:cNvSpPr>
            <a:spLocks noGrp="1"/>
          </p:cNvSpPr>
          <p:nvPr>
            <p:ph type="title"/>
          </p:nvPr>
        </p:nvSpPr>
        <p:spPr/>
        <p:txBody>
          <a:bodyPr/>
          <a:lstStyle/>
          <a:p>
            <a:r>
              <a:rPr lang="en-US"/>
              <a:t>Click to edit Master title style</a:t>
            </a:r>
            <a:endParaRPr lang="en-GB"/>
          </a:p>
        </p:txBody>
      </p:sp>
      <p:sp>
        <p:nvSpPr>
          <p:cNvPr id="7" name="Table Placeholder 6">
            <a:extLst>
              <a:ext uri="{FF2B5EF4-FFF2-40B4-BE49-F238E27FC236}">
                <a16:creationId xmlns:a16="http://schemas.microsoft.com/office/drawing/2014/main" id="{D0E302AD-9E5B-4F1A-857B-D4C16D220ED5}"/>
              </a:ext>
            </a:extLst>
          </p:cNvPr>
          <p:cNvSpPr>
            <a:spLocks noGrp="1"/>
          </p:cNvSpPr>
          <p:nvPr>
            <p:ph type="tbl" sz="quarter" idx="10"/>
          </p:nvPr>
        </p:nvSpPr>
        <p:spPr>
          <a:xfrm>
            <a:off x="852485" y="1825625"/>
            <a:ext cx="10515600" cy="4351338"/>
          </a:xfrm>
        </p:spPr>
        <p:txBody>
          <a:bodyPr/>
          <a:lstStyle/>
          <a:p>
            <a:endParaRPr lang="en-GB"/>
          </a:p>
        </p:txBody>
      </p:sp>
      <p:sp>
        <p:nvSpPr>
          <p:cNvPr id="8" name="Footer Placeholder 7">
            <a:extLst>
              <a:ext uri="{FF2B5EF4-FFF2-40B4-BE49-F238E27FC236}">
                <a16:creationId xmlns:a16="http://schemas.microsoft.com/office/drawing/2014/main" id="{7E457DAE-F3EC-4FB9-9A17-6BBA693B78FD}"/>
              </a:ext>
            </a:extLst>
          </p:cNvPr>
          <p:cNvSpPr>
            <a:spLocks noGrp="1"/>
          </p:cNvSpPr>
          <p:nvPr>
            <p:ph type="ftr" sz="quarter" idx="11"/>
          </p:nvPr>
        </p:nvSpPr>
        <p:spPr/>
        <p:txBody>
          <a:bodyPr/>
          <a:lstStyle/>
          <a:p>
            <a:r>
              <a:rPr lang="en-GB"/>
              <a:t>South Gloucestershire Council</a:t>
            </a:r>
          </a:p>
        </p:txBody>
      </p:sp>
    </p:spTree>
    <p:extLst>
      <p:ext uri="{BB962C8B-B14F-4D97-AF65-F5344CB8AC3E}">
        <p14:creationId xmlns:p14="http://schemas.microsoft.com/office/powerpoint/2010/main" val="14093470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1FAC-A21C-4E32-8A41-15926B04BC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60677E-31B7-408A-B0D2-073DC9041A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32B537-7469-4A91-82E6-3835E9B8DF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C9F33858-73F5-4A03-9B92-9A078ED097A1}"/>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511442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C1FAC-A21C-4E32-8A41-15926B04BC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60677E-31B7-408A-B0D2-073DC9041AEA}"/>
              </a:ext>
            </a:extLst>
          </p:cNvPr>
          <p:cNvSpPr>
            <a:spLocks noGrp="1"/>
          </p:cNvSpPr>
          <p:nvPr>
            <p:ph sz="half" idx="1"/>
          </p:nvPr>
        </p:nvSpPr>
        <p:spPr>
          <a:xfrm>
            <a:off x="838200"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232B537-7469-4A91-82E6-3835E9B8DF42}"/>
              </a:ext>
            </a:extLst>
          </p:cNvPr>
          <p:cNvSpPr>
            <a:spLocks noGrp="1"/>
          </p:cNvSpPr>
          <p:nvPr>
            <p:ph sz="half" idx="2"/>
          </p:nvPr>
        </p:nvSpPr>
        <p:spPr>
          <a:xfrm>
            <a:off x="7972428"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a:extLst>
              <a:ext uri="{FF2B5EF4-FFF2-40B4-BE49-F238E27FC236}">
                <a16:creationId xmlns:a16="http://schemas.microsoft.com/office/drawing/2014/main" id="{4E4E1C56-E578-41E7-AEC1-3346EE14565F}"/>
              </a:ext>
            </a:extLst>
          </p:cNvPr>
          <p:cNvSpPr>
            <a:spLocks noGrp="1"/>
          </p:cNvSpPr>
          <p:nvPr>
            <p:ph sz="half" idx="11"/>
          </p:nvPr>
        </p:nvSpPr>
        <p:spPr>
          <a:xfrm>
            <a:off x="4405314" y="1825625"/>
            <a:ext cx="3384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Footer Placeholder 8">
            <a:extLst>
              <a:ext uri="{FF2B5EF4-FFF2-40B4-BE49-F238E27FC236}">
                <a16:creationId xmlns:a16="http://schemas.microsoft.com/office/drawing/2014/main" id="{E789225B-E54B-45AD-815D-D0539E316555}"/>
              </a:ext>
            </a:extLst>
          </p:cNvPr>
          <p:cNvSpPr>
            <a:spLocks noGrp="1"/>
          </p:cNvSpPr>
          <p:nvPr>
            <p:ph type="ftr" sz="quarter" idx="12"/>
          </p:nvPr>
        </p:nvSpPr>
        <p:spPr/>
        <p:txBody>
          <a:bodyPr/>
          <a:lstStyle/>
          <a:p>
            <a:r>
              <a:rPr lang="en-GB"/>
              <a:t>South Gloucestershire Council</a:t>
            </a:r>
          </a:p>
        </p:txBody>
      </p:sp>
    </p:spTree>
    <p:extLst>
      <p:ext uri="{BB962C8B-B14F-4D97-AF65-F5344CB8AC3E}">
        <p14:creationId xmlns:p14="http://schemas.microsoft.com/office/powerpoint/2010/main" val="35301325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6FA7E-48CB-4805-BCA1-F1171D7BBFEB}"/>
              </a:ext>
            </a:extLst>
          </p:cNvPr>
          <p:cNvSpPr>
            <a:spLocks noGrp="1"/>
          </p:cNvSpPr>
          <p:nvPr>
            <p:ph type="title"/>
          </p:nvPr>
        </p:nvSpPr>
        <p:spPr>
          <a:xfrm>
            <a:off x="839788" y="365125"/>
            <a:ext cx="91800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5FC059-51D5-4990-8181-E1767F68FC6F}"/>
              </a:ext>
            </a:extLst>
          </p:cNvPr>
          <p:cNvSpPr>
            <a:spLocks noGrp="1"/>
          </p:cNvSpPr>
          <p:nvPr>
            <p:ph type="body" idx="1"/>
          </p:nvPr>
        </p:nvSpPr>
        <p:spPr>
          <a:xfrm>
            <a:off x="839788" y="1681163"/>
            <a:ext cx="5157787" cy="823912"/>
          </a:xfrm>
        </p:spPr>
        <p:txBody>
          <a:bodyPr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40FD7D-EE42-41FF-BEEC-2F0AEC7635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CD3EF79-7707-4688-91B9-A356B7D84345}"/>
              </a:ext>
            </a:extLst>
          </p:cNvPr>
          <p:cNvSpPr>
            <a:spLocks noGrp="1"/>
          </p:cNvSpPr>
          <p:nvPr>
            <p:ph type="body" sz="quarter" idx="3"/>
          </p:nvPr>
        </p:nvSpPr>
        <p:spPr>
          <a:xfrm>
            <a:off x="6172200" y="1681163"/>
            <a:ext cx="5183188" cy="823912"/>
          </a:xfrm>
        </p:spPr>
        <p:txBody>
          <a:bodyPr anchor="b">
            <a:normAutofit/>
          </a:bodyPr>
          <a:lstStyle>
            <a:lvl1pPr marL="0" indent="0">
              <a:buNone/>
              <a:defRPr sz="22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E24D13-58FF-4EDC-9E63-3A202FC522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3A43AD00-7C30-4DCD-A552-01FD547B0C5C}"/>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4680202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A95F14-5C74-475D-BA59-72B7C90D4A9F}"/>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15498140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F7BF-CBCE-41FF-9CFB-CB1F16AFEEC6}"/>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621032-CC3A-4BAA-B667-A6ADC3F6717B}"/>
              </a:ext>
            </a:extLst>
          </p:cNvPr>
          <p:cNvSpPr>
            <a:spLocks noGrp="1"/>
          </p:cNvSpPr>
          <p:nvPr>
            <p:ph idx="1"/>
          </p:nvPr>
        </p:nvSpPr>
        <p:spPr>
          <a:xfrm>
            <a:off x="5183188" y="2057400"/>
            <a:ext cx="6172200" cy="3803650"/>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C1BE8F-E6BC-42CC-B42E-DBFF30D6CDF4}"/>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7D2DD908-3FB9-4644-8F86-16C76999C65A}"/>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22506443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FACE-E205-4AD9-823A-955369C0DD1F}"/>
              </a:ext>
            </a:extLst>
          </p:cNvPr>
          <p:cNvSpPr>
            <a:spLocks noGrp="1"/>
          </p:cNvSpPr>
          <p:nvPr>
            <p:ph type="title"/>
          </p:nvPr>
        </p:nvSpPr>
        <p:spPr>
          <a:xfrm>
            <a:off x="839788" y="457200"/>
            <a:ext cx="3932237" cy="1600200"/>
          </a:xfrm>
        </p:spPr>
        <p:txBody>
          <a:bodyPr anchor="b">
            <a:normAutofit/>
          </a:bodyPr>
          <a:lstStyle>
            <a:lvl1pPr>
              <a:defRPr sz="2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3B731D4-9104-4C82-8A6A-5295EA21ACA4}"/>
              </a:ext>
            </a:extLst>
          </p:cNvPr>
          <p:cNvSpPr>
            <a:spLocks noGrp="1"/>
          </p:cNvSpPr>
          <p:nvPr>
            <p:ph type="pic" idx="1"/>
          </p:nvPr>
        </p:nvSpPr>
        <p:spPr>
          <a:xfrm>
            <a:off x="5183188" y="2057400"/>
            <a:ext cx="6172200" cy="38036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49B5838-50FA-4312-85AE-A67A373638C4}"/>
              </a:ext>
            </a:extLst>
          </p:cNvPr>
          <p:cNvSpPr>
            <a:spLocks noGrp="1"/>
          </p:cNvSpPr>
          <p:nvPr>
            <p:ph type="body" sz="half" idx="2"/>
          </p:nvPr>
        </p:nvSpPr>
        <p:spPr>
          <a:xfrm>
            <a:off x="839788" y="2057400"/>
            <a:ext cx="3932237"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829F88B6-28CD-40AC-BE9A-0950A887BA85}"/>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8663477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emplate detai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39C4-5125-45EC-869A-B3505F83AABB}"/>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89F2833A-AEFC-474C-A78F-1243624CDC97}"/>
              </a:ext>
            </a:extLst>
          </p:cNvPr>
          <p:cNvSpPr>
            <a:spLocks noGrp="1"/>
          </p:cNvSpPr>
          <p:nvPr>
            <p:ph type="ftr" sz="quarter" idx="10"/>
          </p:nvPr>
        </p:nvSpPr>
        <p:spPr/>
        <p:txBody>
          <a:bodyPr/>
          <a:lstStyle/>
          <a:p>
            <a:r>
              <a:rPr lang="en-GB"/>
              <a:t>South Gloucestershire Council</a:t>
            </a:r>
          </a:p>
        </p:txBody>
      </p:sp>
    </p:spTree>
    <p:extLst>
      <p:ext uri="{BB962C8B-B14F-4D97-AF65-F5344CB8AC3E}">
        <p14:creationId xmlns:p14="http://schemas.microsoft.com/office/powerpoint/2010/main" val="40975122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2BF8-DBFC-4833-80D6-6BE5F13CF8D2}"/>
              </a:ext>
            </a:extLst>
          </p:cNvPr>
          <p:cNvSpPr>
            <a:spLocks noGrp="1"/>
          </p:cNvSpPr>
          <p:nvPr>
            <p:ph type="title" hasCustomPrompt="1"/>
          </p:nvPr>
        </p:nvSpPr>
        <p:spPr/>
        <p:txBody>
          <a:bodyPr/>
          <a:lstStyle>
            <a:lvl1pPr>
              <a:defRPr/>
            </a:lvl1pPr>
          </a:lstStyle>
          <a:p>
            <a:r>
              <a:rPr lang="en-US"/>
              <a:t>Template version</a:t>
            </a:r>
            <a:endParaRPr lang="en-GB"/>
          </a:p>
        </p:txBody>
      </p:sp>
      <p:sp>
        <p:nvSpPr>
          <p:cNvPr id="3" name="Footer Placeholder 2">
            <a:extLst>
              <a:ext uri="{FF2B5EF4-FFF2-40B4-BE49-F238E27FC236}">
                <a16:creationId xmlns:a16="http://schemas.microsoft.com/office/drawing/2014/main" id="{1A7764A4-8751-4E9E-BBA4-288CDE555805}"/>
              </a:ext>
            </a:extLst>
          </p:cNvPr>
          <p:cNvSpPr>
            <a:spLocks noGrp="1"/>
          </p:cNvSpPr>
          <p:nvPr>
            <p:ph type="ftr" sz="quarter" idx="10"/>
          </p:nvPr>
        </p:nvSpPr>
        <p:spPr/>
        <p:txBody>
          <a:bodyPr/>
          <a:lstStyle/>
          <a:p>
            <a:r>
              <a:rPr lang="en-GB"/>
              <a:t>South Gloucestershire Council</a:t>
            </a:r>
          </a:p>
        </p:txBody>
      </p:sp>
      <p:sp>
        <p:nvSpPr>
          <p:cNvPr id="5" name="Text Placeholder 4">
            <a:extLst>
              <a:ext uri="{FF2B5EF4-FFF2-40B4-BE49-F238E27FC236}">
                <a16:creationId xmlns:a16="http://schemas.microsoft.com/office/drawing/2014/main" id="{A38823CF-E54B-44AA-8D1D-8C35A2A9CB22}"/>
              </a:ext>
            </a:extLst>
          </p:cNvPr>
          <p:cNvSpPr>
            <a:spLocks noGrp="1"/>
          </p:cNvSpPr>
          <p:nvPr>
            <p:ph type="body" sz="quarter" idx="11" hasCustomPrompt="1"/>
          </p:nvPr>
        </p:nvSpPr>
        <p:spPr>
          <a:xfrm>
            <a:off x="838200" y="1804988"/>
            <a:ext cx="6075947" cy="1624012"/>
          </a:xfrm>
        </p:spPr>
        <p:txBody>
          <a:bodyPr/>
          <a:lstStyle>
            <a:lvl1pPr>
              <a:buNone/>
              <a:defRPr/>
            </a:lvl1pPr>
          </a:lstStyle>
          <a:p>
            <a:pPr lvl="0"/>
            <a:r>
              <a:rPr lang="en-GB"/>
              <a:t>Version 1.1</a:t>
            </a:r>
          </a:p>
          <a:p>
            <a:pPr lvl="0"/>
            <a:r>
              <a:rPr lang="en-GB"/>
              <a:t>February 2021</a:t>
            </a:r>
          </a:p>
          <a:p>
            <a:pPr lvl="0"/>
            <a:r>
              <a:rPr lang="en-GB"/>
              <a:t>© South Gloucestershire Council</a:t>
            </a:r>
          </a:p>
        </p:txBody>
      </p:sp>
    </p:spTree>
    <p:extLst>
      <p:ext uri="{BB962C8B-B14F-4D97-AF65-F5344CB8AC3E}">
        <p14:creationId xmlns:p14="http://schemas.microsoft.com/office/powerpoint/2010/main" val="10480137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ver I">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EE830B9-A98F-9EC5-470C-7931DEA7D19F}"/>
              </a:ext>
            </a:extLst>
          </p:cNvPr>
          <p:cNvSpPr>
            <a:spLocks noGrp="1"/>
          </p:cNvSpPr>
          <p:nvPr>
            <p:ph type="body" sz="quarter" idx="10" hasCustomPrompt="1"/>
          </p:nvPr>
        </p:nvSpPr>
        <p:spPr>
          <a:xfrm>
            <a:off x="333397" y="333376"/>
            <a:ext cx="11525206" cy="6191250"/>
          </a:xfrm>
          <a:prstGeom prst="roundRect">
            <a:avLst>
              <a:gd name="adj" fmla="val 6373"/>
            </a:avLst>
          </a:prstGeom>
          <a:blipFill>
            <a:blip r:embed="rId2"/>
            <a:stretch>
              <a:fillRect/>
            </a:stretch>
          </a:blipFill>
          <a:ln w="0">
            <a:solidFill>
              <a:schemeClr val="accent1">
                <a:alpha val="0"/>
              </a:schemeClr>
            </a:solidFill>
          </a:ln>
        </p:spPr>
        <p:txBody>
          <a:bodyPr/>
          <a:lstStyle>
            <a:lvl1pPr>
              <a:defRPr sz="100">
                <a:noFill/>
              </a:defRPr>
            </a:lvl1pPr>
          </a:lstStyle>
          <a:p>
            <a:pPr lvl="0"/>
            <a:r>
              <a:rPr lang="en-US"/>
              <a:t> </a:t>
            </a:r>
          </a:p>
        </p:txBody>
      </p:sp>
      <p:sp>
        <p:nvSpPr>
          <p:cNvPr id="11" name="Title 10">
            <a:extLst>
              <a:ext uri="{FF2B5EF4-FFF2-40B4-BE49-F238E27FC236}">
                <a16:creationId xmlns:a16="http://schemas.microsoft.com/office/drawing/2014/main" id="{160969C9-0D5A-BBC5-8726-002C9F1AB32C}"/>
              </a:ext>
            </a:extLst>
          </p:cNvPr>
          <p:cNvSpPr>
            <a:spLocks noGrp="1"/>
          </p:cNvSpPr>
          <p:nvPr>
            <p:ph type="title" hasCustomPrompt="1"/>
          </p:nvPr>
        </p:nvSpPr>
        <p:spPr>
          <a:xfrm>
            <a:off x="1096125" y="1267803"/>
            <a:ext cx="7861133" cy="1698136"/>
          </a:xfrm>
        </p:spPr>
        <p:txBody>
          <a:bodyPr anchor="b"/>
          <a:lstStyle>
            <a:lvl1pPr>
              <a:defRPr sz="6050" spc="-75" baseline="0"/>
            </a:lvl1pPr>
          </a:lstStyle>
          <a:p>
            <a:r>
              <a:rPr lang="en-US"/>
              <a:t>Headline</a:t>
            </a:r>
          </a:p>
        </p:txBody>
      </p:sp>
      <p:sp>
        <p:nvSpPr>
          <p:cNvPr id="13" name="Text Placeholder 12">
            <a:extLst>
              <a:ext uri="{FF2B5EF4-FFF2-40B4-BE49-F238E27FC236}">
                <a16:creationId xmlns:a16="http://schemas.microsoft.com/office/drawing/2014/main" id="{3345424B-E0B5-DFFE-0A7E-1F060D08D2EC}"/>
              </a:ext>
            </a:extLst>
          </p:cNvPr>
          <p:cNvSpPr>
            <a:spLocks noGrp="1"/>
          </p:cNvSpPr>
          <p:nvPr>
            <p:ph type="body" sz="quarter" idx="11" hasCustomPrompt="1"/>
          </p:nvPr>
        </p:nvSpPr>
        <p:spPr>
          <a:xfrm>
            <a:off x="1096125" y="3247292"/>
            <a:ext cx="7861133" cy="773845"/>
          </a:xfrm>
        </p:spPr>
        <p:txBody>
          <a:bodyPr/>
          <a:lstStyle>
            <a:lvl1pPr>
              <a:lnSpc>
                <a:spcPct val="120000"/>
              </a:lnSpc>
              <a:defRPr sz="2000"/>
            </a:lvl1pPr>
          </a:lstStyle>
          <a:p>
            <a:pPr lvl="0"/>
            <a:r>
              <a:rPr lang="en-US" err="1"/>
              <a:t>Subheadline</a:t>
            </a:r>
            <a:endParaRPr lang="en-US"/>
          </a:p>
        </p:txBody>
      </p:sp>
      <p:sp>
        <p:nvSpPr>
          <p:cNvPr id="14" name="Text Placeholder 12">
            <a:extLst>
              <a:ext uri="{FF2B5EF4-FFF2-40B4-BE49-F238E27FC236}">
                <a16:creationId xmlns:a16="http://schemas.microsoft.com/office/drawing/2014/main" id="{D7C27744-90DC-ADFF-740D-EF7077C5C70C}"/>
              </a:ext>
            </a:extLst>
          </p:cNvPr>
          <p:cNvSpPr>
            <a:spLocks noGrp="1"/>
          </p:cNvSpPr>
          <p:nvPr>
            <p:ph type="body" sz="quarter" idx="12" hasCustomPrompt="1"/>
          </p:nvPr>
        </p:nvSpPr>
        <p:spPr>
          <a:xfrm>
            <a:off x="1096124" y="4411851"/>
            <a:ext cx="1752769" cy="488395"/>
          </a:xfrm>
          <a:prstGeom prst="roundRect">
            <a:avLst>
              <a:gd name="adj" fmla="val 30947"/>
            </a:avLst>
          </a:prstGeom>
          <a:solidFill>
            <a:schemeClr val="bg1"/>
          </a:solidFill>
        </p:spPr>
        <p:txBody>
          <a:bodyPr anchor="ctr"/>
          <a:lstStyle>
            <a:lvl1pPr algn="ctr">
              <a:lnSpc>
                <a:spcPct val="100000"/>
              </a:lnSpc>
              <a:defRPr sz="1750" b="1" i="0">
                <a:latin typeface="Poppins SemiBold" pitchFamily="2" charset="77"/>
                <a:cs typeface="Poppins SemiBold" pitchFamily="2" charset="77"/>
              </a:defRPr>
            </a:lvl1pPr>
          </a:lstStyle>
          <a:p>
            <a:pPr lvl="0"/>
            <a:r>
              <a:rPr lang="en-US"/>
              <a:t>YEAR</a:t>
            </a:r>
          </a:p>
        </p:txBody>
      </p:sp>
      <p:sp>
        <p:nvSpPr>
          <p:cNvPr id="25" name="Text Placeholder 24">
            <a:extLst>
              <a:ext uri="{FF2B5EF4-FFF2-40B4-BE49-F238E27FC236}">
                <a16:creationId xmlns:a16="http://schemas.microsoft.com/office/drawing/2014/main" id="{1AF477C8-B279-69C9-062F-74AE89C0B3D8}"/>
              </a:ext>
            </a:extLst>
          </p:cNvPr>
          <p:cNvSpPr>
            <a:spLocks noGrp="1"/>
          </p:cNvSpPr>
          <p:nvPr>
            <p:ph type="body" sz="quarter" idx="13" hasCustomPrompt="1"/>
          </p:nvPr>
        </p:nvSpPr>
        <p:spPr>
          <a:xfrm>
            <a:off x="10239644" y="5720082"/>
            <a:ext cx="1131599" cy="368580"/>
          </a:xfrm>
          <a:custGeom>
            <a:avLst/>
            <a:gdLst>
              <a:gd name="csX0" fmla="*/ 1987372 w 2263050"/>
              <a:gd name="csY0" fmla="*/ 106345 h 737159"/>
              <a:gd name="csX1" fmla="*/ 1899924 w 2263050"/>
              <a:gd name="csY1" fmla="*/ 264862 h 737159"/>
              <a:gd name="csX2" fmla="*/ 1899924 w 2263050"/>
              <a:gd name="csY2" fmla="*/ 284255 h 737159"/>
              <a:gd name="csX3" fmla="*/ 1987372 w 2263050"/>
              <a:gd name="csY3" fmla="*/ 442771 h 737159"/>
              <a:gd name="csX4" fmla="*/ 2074818 w 2263050"/>
              <a:gd name="csY4" fmla="*/ 284255 h 737159"/>
              <a:gd name="csX5" fmla="*/ 2074818 w 2263050"/>
              <a:gd name="csY5" fmla="*/ 264862 h 737159"/>
              <a:gd name="csX6" fmla="*/ 1987372 w 2263050"/>
              <a:gd name="csY6" fmla="*/ 106345 h 737159"/>
              <a:gd name="csX7" fmla="*/ 589228 w 2263050"/>
              <a:gd name="csY7" fmla="*/ 15388 h 737159"/>
              <a:gd name="csX8" fmla="*/ 770160 w 2263050"/>
              <a:gd name="csY8" fmla="*/ 15388 h 737159"/>
              <a:gd name="csX9" fmla="*/ 770160 w 2263050"/>
              <a:gd name="csY9" fmla="*/ 337426 h 737159"/>
              <a:gd name="csX10" fmla="*/ 834960 w 2263050"/>
              <a:gd name="csY10" fmla="*/ 415121 h 737159"/>
              <a:gd name="csX11" fmla="*/ 915108 w 2263050"/>
              <a:gd name="csY11" fmla="*/ 319035 h 737159"/>
              <a:gd name="csX12" fmla="*/ 915108 w 2263050"/>
              <a:gd name="csY12" fmla="*/ 15388 h 737159"/>
              <a:gd name="csX13" fmla="*/ 1096042 w 2263050"/>
              <a:gd name="csY13" fmla="*/ 15388 h 737159"/>
              <a:gd name="csX14" fmla="*/ 1096042 w 2263050"/>
              <a:gd name="csY14" fmla="*/ 534728 h 737159"/>
              <a:gd name="csX15" fmla="*/ 915108 w 2263050"/>
              <a:gd name="csY15" fmla="*/ 534728 h 737159"/>
              <a:gd name="csX16" fmla="*/ 915108 w 2263050"/>
              <a:gd name="csY16" fmla="*/ 443772 h 737159"/>
              <a:gd name="csX17" fmla="*/ 756824 w 2263050"/>
              <a:gd name="csY17" fmla="*/ 550117 h 737159"/>
              <a:gd name="csX18" fmla="*/ 589228 w 2263050"/>
              <a:gd name="csY18" fmla="*/ 366077 h 737159"/>
              <a:gd name="csX19" fmla="*/ 0 w 2263050"/>
              <a:gd name="csY19" fmla="*/ 15388 h 737159"/>
              <a:gd name="csX20" fmla="*/ 192256 w 2263050"/>
              <a:gd name="csY20" fmla="*/ 15388 h 737159"/>
              <a:gd name="csX21" fmla="*/ 294048 w 2263050"/>
              <a:gd name="csY21" fmla="*/ 383468 h 737159"/>
              <a:gd name="csX22" fmla="*/ 380488 w 2263050"/>
              <a:gd name="csY22" fmla="*/ 15388 h 737159"/>
              <a:gd name="csX23" fmla="*/ 542924 w 2263050"/>
              <a:gd name="csY23" fmla="*/ 15388 h 737159"/>
              <a:gd name="csX24" fmla="*/ 376336 w 2263050"/>
              <a:gd name="csY24" fmla="*/ 569509 h 737159"/>
              <a:gd name="csX25" fmla="*/ 150106 w 2263050"/>
              <a:gd name="csY25" fmla="*/ 737159 h 737159"/>
              <a:gd name="csX26" fmla="*/ 48316 w 2263050"/>
              <a:gd name="csY26" fmla="*/ 726900 h 737159"/>
              <a:gd name="csX27" fmla="*/ 48316 w 2263050"/>
              <a:gd name="csY27" fmla="*/ 613424 h 737159"/>
              <a:gd name="csX28" fmla="*/ 127458 w 2263050"/>
              <a:gd name="csY28" fmla="*/ 619554 h 737159"/>
              <a:gd name="csX29" fmla="*/ 202574 w 2263050"/>
              <a:gd name="csY29" fmla="*/ 578642 h 737159"/>
              <a:gd name="csX30" fmla="*/ 202574 w 2263050"/>
              <a:gd name="csY30" fmla="*/ 577641 h 737159"/>
              <a:gd name="csX31" fmla="*/ 1987496 w 2263050"/>
              <a:gd name="csY31" fmla="*/ 0 h 737159"/>
              <a:gd name="csX32" fmla="*/ 2263050 w 2263050"/>
              <a:gd name="csY32" fmla="*/ 268866 h 737159"/>
              <a:gd name="csX33" fmla="*/ 2263050 w 2263050"/>
              <a:gd name="csY33" fmla="*/ 281127 h 737159"/>
              <a:gd name="csX34" fmla="*/ 1987496 w 2263050"/>
              <a:gd name="csY34" fmla="*/ 549993 h 737159"/>
              <a:gd name="csX35" fmla="*/ 1711944 w 2263050"/>
              <a:gd name="csY35" fmla="*/ 281127 h 737159"/>
              <a:gd name="csX36" fmla="*/ 1711944 w 2263050"/>
              <a:gd name="csY36" fmla="*/ 268866 h 737159"/>
              <a:gd name="csX37" fmla="*/ 1987496 w 2263050"/>
              <a:gd name="csY37" fmla="*/ 0 h 737159"/>
              <a:gd name="csX38" fmla="*/ 1497040 w 2263050"/>
              <a:gd name="csY38" fmla="*/ 0 h 737159"/>
              <a:gd name="csX39" fmla="*/ 1664636 w 2263050"/>
              <a:gd name="csY39" fmla="*/ 184040 h 737159"/>
              <a:gd name="csX40" fmla="*/ 1664636 w 2263050"/>
              <a:gd name="csY40" fmla="*/ 534729 h 737159"/>
              <a:gd name="csX41" fmla="*/ 1483702 w 2263050"/>
              <a:gd name="csY41" fmla="*/ 534729 h 737159"/>
              <a:gd name="csX42" fmla="*/ 1483702 w 2263050"/>
              <a:gd name="csY42" fmla="*/ 212690 h 737159"/>
              <a:gd name="csX43" fmla="*/ 1418904 w 2263050"/>
              <a:gd name="csY43" fmla="*/ 134996 h 737159"/>
              <a:gd name="csX44" fmla="*/ 1338754 w 2263050"/>
              <a:gd name="csY44" fmla="*/ 231082 h 737159"/>
              <a:gd name="csX45" fmla="*/ 1338754 w 2263050"/>
              <a:gd name="csY45" fmla="*/ 534729 h 737159"/>
              <a:gd name="csX46" fmla="*/ 1157820 w 2263050"/>
              <a:gd name="csY46" fmla="*/ 534729 h 737159"/>
              <a:gd name="csX47" fmla="*/ 1157696 w 2263050"/>
              <a:gd name="csY47" fmla="*/ 534729 h 737159"/>
              <a:gd name="csX48" fmla="*/ 1157696 w 2263050"/>
              <a:gd name="csY48" fmla="*/ 15389 h 737159"/>
              <a:gd name="csX49" fmla="*/ 1338628 w 2263050"/>
              <a:gd name="csY49" fmla="*/ 15389 h 737159"/>
              <a:gd name="csX50" fmla="*/ 1338628 w 2263050"/>
              <a:gd name="csY50" fmla="*/ 105344 h 737159"/>
              <a:gd name="csX51" fmla="*/ 1497040 w 2263050"/>
              <a:gd name="csY51" fmla="*/ 0 h 737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2263050" h="737159">
                <a:moveTo>
                  <a:pt x="1987372" y="106345"/>
                </a:moveTo>
                <a:cubicBezTo>
                  <a:pt x="1932890" y="106345"/>
                  <a:pt x="1899924" y="151386"/>
                  <a:pt x="1899924" y="264862"/>
                </a:cubicBezTo>
                <a:lnTo>
                  <a:pt x="1899924" y="284255"/>
                </a:lnTo>
                <a:cubicBezTo>
                  <a:pt x="1899924" y="398732"/>
                  <a:pt x="1932890" y="442771"/>
                  <a:pt x="1987372" y="442771"/>
                </a:cubicBezTo>
                <a:cubicBezTo>
                  <a:pt x="2041852" y="442771"/>
                  <a:pt x="2074818" y="398857"/>
                  <a:pt x="2074818" y="284255"/>
                </a:cubicBezTo>
                <a:lnTo>
                  <a:pt x="2074818" y="264862"/>
                </a:lnTo>
                <a:cubicBezTo>
                  <a:pt x="2074818" y="151386"/>
                  <a:pt x="2041852" y="106345"/>
                  <a:pt x="1987372" y="106345"/>
                </a:cubicBezTo>
                <a:close/>
                <a:moveTo>
                  <a:pt x="589228" y="15388"/>
                </a:moveTo>
                <a:lnTo>
                  <a:pt x="770160" y="15388"/>
                </a:lnTo>
                <a:lnTo>
                  <a:pt x="770160" y="337426"/>
                </a:lnTo>
                <a:cubicBezTo>
                  <a:pt x="770160" y="389598"/>
                  <a:pt x="790670" y="415121"/>
                  <a:pt x="834960" y="415121"/>
                </a:cubicBezTo>
                <a:cubicBezTo>
                  <a:pt x="886420" y="415121"/>
                  <a:pt x="915108" y="379339"/>
                  <a:pt x="915108" y="319035"/>
                </a:cubicBezTo>
                <a:lnTo>
                  <a:pt x="915108" y="15388"/>
                </a:lnTo>
                <a:lnTo>
                  <a:pt x="1096042" y="15388"/>
                </a:lnTo>
                <a:lnTo>
                  <a:pt x="1096042" y="534728"/>
                </a:lnTo>
                <a:lnTo>
                  <a:pt x="915108" y="534728"/>
                </a:lnTo>
                <a:lnTo>
                  <a:pt x="915108" y="443772"/>
                </a:lnTo>
                <a:cubicBezTo>
                  <a:pt x="882144" y="517337"/>
                  <a:pt x="828794" y="550117"/>
                  <a:pt x="756824" y="550117"/>
                </a:cubicBezTo>
                <a:cubicBezTo>
                  <a:pt x="640688" y="550117"/>
                  <a:pt x="589228" y="472422"/>
                  <a:pt x="589228" y="366077"/>
                </a:cubicBezTo>
                <a:close/>
                <a:moveTo>
                  <a:pt x="0" y="15388"/>
                </a:moveTo>
                <a:lnTo>
                  <a:pt x="192256" y="15388"/>
                </a:lnTo>
                <a:lnTo>
                  <a:pt x="294048" y="383468"/>
                </a:lnTo>
                <a:lnTo>
                  <a:pt x="380488" y="15388"/>
                </a:lnTo>
                <a:lnTo>
                  <a:pt x="542924" y="15388"/>
                </a:lnTo>
                <a:lnTo>
                  <a:pt x="376336" y="569509"/>
                </a:lnTo>
                <a:cubicBezTo>
                  <a:pt x="340350" y="692244"/>
                  <a:pt x="276558" y="737159"/>
                  <a:pt x="150106" y="737159"/>
                </a:cubicBezTo>
                <a:cubicBezTo>
                  <a:pt x="121292" y="737159"/>
                  <a:pt x="82288" y="733031"/>
                  <a:pt x="48316" y="726900"/>
                </a:cubicBezTo>
                <a:lnTo>
                  <a:pt x="48316" y="613424"/>
                </a:lnTo>
                <a:cubicBezTo>
                  <a:pt x="72976" y="617552"/>
                  <a:pt x="103804" y="619554"/>
                  <a:pt x="127458" y="619554"/>
                </a:cubicBezTo>
                <a:cubicBezTo>
                  <a:pt x="170616" y="619554"/>
                  <a:pt x="190116" y="609295"/>
                  <a:pt x="202574" y="578642"/>
                </a:cubicBezTo>
                <a:lnTo>
                  <a:pt x="202574" y="577641"/>
                </a:lnTo>
                <a:close/>
                <a:moveTo>
                  <a:pt x="1987496" y="0"/>
                </a:moveTo>
                <a:cubicBezTo>
                  <a:pt x="2156100" y="0"/>
                  <a:pt x="2263050" y="113477"/>
                  <a:pt x="2263050" y="268866"/>
                </a:cubicBezTo>
                <a:lnTo>
                  <a:pt x="2263050" y="281127"/>
                </a:lnTo>
                <a:cubicBezTo>
                  <a:pt x="2263050" y="436516"/>
                  <a:pt x="2156100" y="549993"/>
                  <a:pt x="1987496" y="549993"/>
                </a:cubicBezTo>
                <a:cubicBezTo>
                  <a:pt x="1818896" y="549993"/>
                  <a:pt x="1711944" y="436516"/>
                  <a:pt x="1711944" y="281127"/>
                </a:cubicBezTo>
                <a:lnTo>
                  <a:pt x="1711944" y="268866"/>
                </a:lnTo>
                <a:cubicBezTo>
                  <a:pt x="1711944" y="113477"/>
                  <a:pt x="1818896" y="0"/>
                  <a:pt x="1987496" y="0"/>
                </a:cubicBezTo>
                <a:close/>
                <a:moveTo>
                  <a:pt x="1497040" y="0"/>
                </a:moveTo>
                <a:cubicBezTo>
                  <a:pt x="1613174" y="0"/>
                  <a:pt x="1664636" y="77695"/>
                  <a:pt x="1664636" y="184040"/>
                </a:cubicBezTo>
                <a:lnTo>
                  <a:pt x="1664636" y="534729"/>
                </a:lnTo>
                <a:lnTo>
                  <a:pt x="1483702" y="534729"/>
                </a:lnTo>
                <a:lnTo>
                  <a:pt x="1483702" y="212690"/>
                </a:lnTo>
                <a:cubicBezTo>
                  <a:pt x="1483702" y="160519"/>
                  <a:pt x="1463192" y="134996"/>
                  <a:pt x="1418904" y="134996"/>
                </a:cubicBezTo>
                <a:cubicBezTo>
                  <a:pt x="1367442" y="134996"/>
                  <a:pt x="1338754" y="170778"/>
                  <a:pt x="1338754" y="231082"/>
                </a:cubicBezTo>
                <a:lnTo>
                  <a:pt x="1338754" y="534729"/>
                </a:lnTo>
                <a:lnTo>
                  <a:pt x="1157820" y="534729"/>
                </a:lnTo>
                <a:lnTo>
                  <a:pt x="1157696" y="534729"/>
                </a:lnTo>
                <a:lnTo>
                  <a:pt x="1157696" y="15389"/>
                </a:lnTo>
                <a:lnTo>
                  <a:pt x="1338628" y="15389"/>
                </a:lnTo>
                <a:lnTo>
                  <a:pt x="1338628" y="105344"/>
                </a:lnTo>
                <a:cubicBezTo>
                  <a:pt x="1371594" y="31778"/>
                  <a:pt x="1424944" y="0"/>
                  <a:pt x="1497040" y="0"/>
                </a:cubicBezTo>
                <a:close/>
              </a:path>
            </a:pathLst>
          </a:custGeom>
          <a:solidFill>
            <a:schemeClr val="tx1"/>
          </a:solidFill>
          <a:ln w="0">
            <a:solidFill>
              <a:schemeClr val="accent1">
                <a:alpha val="0"/>
              </a:schemeClr>
            </a:solidFill>
          </a:ln>
        </p:spPr>
        <p:txBody>
          <a:bodyPr wrap="square">
            <a:noAutofit/>
          </a:bodyPr>
          <a:lstStyle/>
          <a:p>
            <a:pPr lvl="0"/>
            <a:r>
              <a:rPr lang="en-US"/>
              <a:t> </a:t>
            </a:r>
          </a:p>
        </p:txBody>
      </p:sp>
    </p:spTree>
    <p:extLst>
      <p:ext uri="{BB962C8B-B14F-4D97-AF65-F5344CB8AC3E}">
        <p14:creationId xmlns:p14="http://schemas.microsoft.com/office/powerpoint/2010/main" val="2424439102"/>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 II">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EE830B9-A98F-9EC5-470C-7931DEA7D19F}"/>
              </a:ext>
            </a:extLst>
          </p:cNvPr>
          <p:cNvSpPr>
            <a:spLocks noGrp="1"/>
          </p:cNvSpPr>
          <p:nvPr>
            <p:ph type="body" sz="quarter" idx="10" hasCustomPrompt="1"/>
          </p:nvPr>
        </p:nvSpPr>
        <p:spPr>
          <a:xfrm>
            <a:off x="333397" y="333376"/>
            <a:ext cx="11525206" cy="6191250"/>
          </a:xfrm>
          <a:prstGeom prst="roundRect">
            <a:avLst>
              <a:gd name="adj" fmla="val 6373"/>
            </a:avLst>
          </a:prstGeom>
          <a:solidFill>
            <a:schemeClr val="accent1"/>
          </a:solidFill>
          <a:ln w="0">
            <a:solidFill>
              <a:schemeClr val="accent1">
                <a:alpha val="0"/>
              </a:schemeClr>
            </a:solidFill>
          </a:ln>
        </p:spPr>
        <p:txBody>
          <a:bodyPr/>
          <a:lstStyle>
            <a:lvl1pPr>
              <a:defRPr sz="100">
                <a:noFill/>
              </a:defRPr>
            </a:lvl1pPr>
          </a:lstStyle>
          <a:p>
            <a:pPr lvl="0"/>
            <a:r>
              <a:rPr lang="en-US"/>
              <a:t> </a:t>
            </a:r>
          </a:p>
        </p:txBody>
      </p:sp>
      <p:sp>
        <p:nvSpPr>
          <p:cNvPr id="11" name="Title 10">
            <a:extLst>
              <a:ext uri="{FF2B5EF4-FFF2-40B4-BE49-F238E27FC236}">
                <a16:creationId xmlns:a16="http://schemas.microsoft.com/office/drawing/2014/main" id="{160969C9-0D5A-BBC5-8726-002C9F1AB32C}"/>
              </a:ext>
            </a:extLst>
          </p:cNvPr>
          <p:cNvSpPr>
            <a:spLocks noGrp="1"/>
          </p:cNvSpPr>
          <p:nvPr>
            <p:ph type="title" hasCustomPrompt="1"/>
          </p:nvPr>
        </p:nvSpPr>
        <p:spPr>
          <a:xfrm>
            <a:off x="1096125" y="1267803"/>
            <a:ext cx="7861133" cy="1698136"/>
          </a:xfrm>
        </p:spPr>
        <p:txBody>
          <a:bodyPr anchor="b"/>
          <a:lstStyle>
            <a:lvl1pPr>
              <a:defRPr sz="6050" spc="-75" baseline="0"/>
            </a:lvl1pPr>
          </a:lstStyle>
          <a:p>
            <a:r>
              <a:rPr lang="en-US"/>
              <a:t>Headline</a:t>
            </a:r>
          </a:p>
        </p:txBody>
      </p:sp>
      <p:sp>
        <p:nvSpPr>
          <p:cNvPr id="13" name="Text Placeholder 12">
            <a:extLst>
              <a:ext uri="{FF2B5EF4-FFF2-40B4-BE49-F238E27FC236}">
                <a16:creationId xmlns:a16="http://schemas.microsoft.com/office/drawing/2014/main" id="{3345424B-E0B5-DFFE-0A7E-1F060D08D2EC}"/>
              </a:ext>
            </a:extLst>
          </p:cNvPr>
          <p:cNvSpPr>
            <a:spLocks noGrp="1"/>
          </p:cNvSpPr>
          <p:nvPr>
            <p:ph type="body" sz="quarter" idx="11" hasCustomPrompt="1"/>
          </p:nvPr>
        </p:nvSpPr>
        <p:spPr>
          <a:xfrm>
            <a:off x="1096125" y="3247292"/>
            <a:ext cx="7861133" cy="773845"/>
          </a:xfrm>
        </p:spPr>
        <p:txBody>
          <a:bodyPr/>
          <a:lstStyle>
            <a:lvl1pPr>
              <a:lnSpc>
                <a:spcPct val="120000"/>
              </a:lnSpc>
              <a:defRPr sz="2000"/>
            </a:lvl1pPr>
          </a:lstStyle>
          <a:p>
            <a:pPr lvl="0"/>
            <a:r>
              <a:rPr lang="en-US" err="1"/>
              <a:t>Subheadline</a:t>
            </a:r>
            <a:endParaRPr lang="en-US"/>
          </a:p>
        </p:txBody>
      </p:sp>
      <p:sp>
        <p:nvSpPr>
          <p:cNvPr id="14" name="Text Placeholder 12">
            <a:extLst>
              <a:ext uri="{FF2B5EF4-FFF2-40B4-BE49-F238E27FC236}">
                <a16:creationId xmlns:a16="http://schemas.microsoft.com/office/drawing/2014/main" id="{D7C27744-90DC-ADFF-740D-EF7077C5C70C}"/>
              </a:ext>
            </a:extLst>
          </p:cNvPr>
          <p:cNvSpPr>
            <a:spLocks noGrp="1"/>
          </p:cNvSpPr>
          <p:nvPr>
            <p:ph type="body" sz="quarter" idx="12" hasCustomPrompt="1"/>
          </p:nvPr>
        </p:nvSpPr>
        <p:spPr>
          <a:xfrm>
            <a:off x="1096124" y="4411851"/>
            <a:ext cx="1752769" cy="488395"/>
          </a:xfrm>
          <a:prstGeom prst="roundRect">
            <a:avLst>
              <a:gd name="adj" fmla="val 30947"/>
            </a:avLst>
          </a:prstGeom>
          <a:solidFill>
            <a:schemeClr val="accent2"/>
          </a:solidFill>
        </p:spPr>
        <p:txBody>
          <a:bodyPr anchor="ctr"/>
          <a:lstStyle>
            <a:lvl1pPr algn="ctr">
              <a:lnSpc>
                <a:spcPct val="100000"/>
              </a:lnSpc>
              <a:defRPr sz="1750" b="1" i="0">
                <a:latin typeface="Poppins SemiBold" pitchFamily="2" charset="77"/>
                <a:cs typeface="Poppins SemiBold" pitchFamily="2" charset="77"/>
              </a:defRPr>
            </a:lvl1pPr>
          </a:lstStyle>
          <a:p>
            <a:pPr lvl="0"/>
            <a:r>
              <a:rPr lang="en-US"/>
              <a:t>YEAR</a:t>
            </a:r>
          </a:p>
        </p:txBody>
      </p:sp>
      <p:sp>
        <p:nvSpPr>
          <p:cNvPr id="25" name="Text Placeholder 24">
            <a:extLst>
              <a:ext uri="{FF2B5EF4-FFF2-40B4-BE49-F238E27FC236}">
                <a16:creationId xmlns:a16="http://schemas.microsoft.com/office/drawing/2014/main" id="{1AF477C8-B279-69C9-062F-74AE89C0B3D8}"/>
              </a:ext>
            </a:extLst>
          </p:cNvPr>
          <p:cNvSpPr>
            <a:spLocks noGrp="1"/>
          </p:cNvSpPr>
          <p:nvPr>
            <p:ph type="body" sz="quarter" idx="13" hasCustomPrompt="1"/>
          </p:nvPr>
        </p:nvSpPr>
        <p:spPr>
          <a:xfrm>
            <a:off x="10239644" y="5720082"/>
            <a:ext cx="1131599" cy="368580"/>
          </a:xfrm>
          <a:custGeom>
            <a:avLst/>
            <a:gdLst>
              <a:gd name="csX0" fmla="*/ 1987372 w 2263050"/>
              <a:gd name="csY0" fmla="*/ 106345 h 737159"/>
              <a:gd name="csX1" fmla="*/ 1899924 w 2263050"/>
              <a:gd name="csY1" fmla="*/ 264862 h 737159"/>
              <a:gd name="csX2" fmla="*/ 1899924 w 2263050"/>
              <a:gd name="csY2" fmla="*/ 284255 h 737159"/>
              <a:gd name="csX3" fmla="*/ 1987372 w 2263050"/>
              <a:gd name="csY3" fmla="*/ 442771 h 737159"/>
              <a:gd name="csX4" fmla="*/ 2074818 w 2263050"/>
              <a:gd name="csY4" fmla="*/ 284255 h 737159"/>
              <a:gd name="csX5" fmla="*/ 2074818 w 2263050"/>
              <a:gd name="csY5" fmla="*/ 264862 h 737159"/>
              <a:gd name="csX6" fmla="*/ 1987372 w 2263050"/>
              <a:gd name="csY6" fmla="*/ 106345 h 737159"/>
              <a:gd name="csX7" fmla="*/ 589228 w 2263050"/>
              <a:gd name="csY7" fmla="*/ 15388 h 737159"/>
              <a:gd name="csX8" fmla="*/ 770160 w 2263050"/>
              <a:gd name="csY8" fmla="*/ 15388 h 737159"/>
              <a:gd name="csX9" fmla="*/ 770160 w 2263050"/>
              <a:gd name="csY9" fmla="*/ 337426 h 737159"/>
              <a:gd name="csX10" fmla="*/ 834960 w 2263050"/>
              <a:gd name="csY10" fmla="*/ 415121 h 737159"/>
              <a:gd name="csX11" fmla="*/ 915108 w 2263050"/>
              <a:gd name="csY11" fmla="*/ 319035 h 737159"/>
              <a:gd name="csX12" fmla="*/ 915108 w 2263050"/>
              <a:gd name="csY12" fmla="*/ 15388 h 737159"/>
              <a:gd name="csX13" fmla="*/ 1096042 w 2263050"/>
              <a:gd name="csY13" fmla="*/ 15388 h 737159"/>
              <a:gd name="csX14" fmla="*/ 1096042 w 2263050"/>
              <a:gd name="csY14" fmla="*/ 534728 h 737159"/>
              <a:gd name="csX15" fmla="*/ 915108 w 2263050"/>
              <a:gd name="csY15" fmla="*/ 534728 h 737159"/>
              <a:gd name="csX16" fmla="*/ 915108 w 2263050"/>
              <a:gd name="csY16" fmla="*/ 443772 h 737159"/>
              <a:gd name="csX17" fmla="*/ 756824 w 2263050"/>
              <a:gd name="csY17" fmla="*/ 550117 h 737159"/>
              <a:gd name="csX18" fmla="*/ 589228 w 2263050"/>
              <a:gd name="csY18" fmla="*/ 366077 h 737159"/>
              <a:gd name="csX19" fmla="*/ 0 w 2263050"/>
              <a:gd name="csY19" fmla="*/ 15388 h 737159"/>
              <a:gd name="csX20" fmla="*/ 192256 w 2263050"/>
              <a:gd name="csY20" fmla="*/ 15388 h 737159"/>
              <a:gd name="csX21" fmla="*/ 294048 w 2263050"/>
              <a:gd name="csY21" fmla="*/ 383468 h 737159"/>
              <a:gd name="csX22" fmla="*/ 380488 w 2263050"/>
              <a:gd name="csY22" fmla="*/ 15388 h 737159"/>
              <a:gd name="csX23" fmla="*/ 542924 w 2263050"/>
              <a:gd name="csY23" fmla="*/ 15388 h 737159"/>
              <a:gd name="csX24" fmla="*/ 376336 w 2263050"/>
              <a:gd name="csY24" fmla="*/ 569509 h 737159"/>
              <a:gd name="csX25" fmla="*/ 150106 w 2263050"/>
              <a:gd name="csY25" fmla="*/ 737159 h 737159"/>
              <a:gd name="csX26" fmla="*/ 48316 w 2263050"/>
              <a:gd name="csY26" fmla="*/ 726900 h 737159"/>
              <a:gd name="csX27" fmla="*/ 48316 w 2263050"/>
              <a:gd name="csY27" fmla="*/ 613424 h 737159"/>
              <a:gd name="csX28" fmla="*/ 127458 w 2263050"/>
              <a:gd name="csY28" fmla="*/ 619554 h 737159"/>
              <a:gd name="csX29" fmla="*/ 202574 w 2263050"/>
              <a:gd name="csY29" fmla="*/ 578642 h 737159"/>
              <a:gd name="csX30" fmla="*/ 202574 w 2263050"/>
              <a:gd name="csY30" fmla="*/ 577641 h 737159"/>
              <a:gd name="csX31" fmla="*/ 1987496 w 2263050"/>
              <a:gd name="csY31" fmla="*/ 0 h 737159"/>
              <a:gd name="csX32" fmla="*/ 2263050 w 2263050"/>
              <a:gd name="csY32" fmla="*/ 268866 h 737159"/>
              <a:gd name="csX33" fmla="*/ 2263050 w 2263050"/>
              <a:gd name="csY33" fmla="*/ 281127 h 737159"/>
              <a:gd name="csX34" fmla="*/ 1987496 w 2263050"/>
              <a:gd name="csY34" fmla="*/ 549993 h 737159"/>
              <a:gd name="csX35" fmla="*/ 1711944 w 2263050"/>
              <a:gd name="csY35" fmla="*/ 281127 h 737159"/>
              <a:gd name="csX36" fmla="*/ 1711944 w 2263050"/>
              <a:gd name="csY36" fmla="*/ 268866 h 737159"/>
              <a:gd name="csX37" fmla="*/ 1987496 w 2263050"/>
              <a:gd name="csY37" fmla="*/ 0 h 737159"/>
              <a:gd name="csX38" fmla="*/ 1497040 w 2263050"/>
              <a:gd name="csY38" fmla="*/ 0 h 737159"/>
              <a:gd name="csX39" fmla="*/ 1664636 w 2263050"/>
              <a:gd name="csY39" fmla="*/ 184040 h 737159"/>
              <a:gd name="csX40" fmla="*/ 1664636 w 2263050"/>
              <a:gd name="csY40" fmla="*/ 534729 h 737159"/>
              <a:gd name="csX41" fmla="*/ 1483702 w 2263050"/>
              <a:gd name="csY41" fmla="*/ 534729 h 737159"/>
              <a:gd name="csX42" fmla="*/ 1483702 w 2263050"/>
              <a:gd name="csY42" fmla="*/ 212690 h 737159"/>
              <a:gd name="csX43" fmla="*/ 1418904 w 2263050"/>
              <a:gd name="csY43" fmla="*/ 134996 h 737159"/>
              <a:gd name="csX44" fmla="*/ 1338754 w 2263050"/>
              <a:gd name="csY44" fmla="*/ 231082 h 737159"/>
              <a:gd name="csX45" fmla="*/ 1338754 w 2263050"/>
              <a:gd name="csY45" fmla="*/ 534729 h 737159"/>
              <a:gd name="csX46" fmla="*/ 1157820 w 2263050"/>
              <a:gd name="csY46" fmla="*/ 534729 h 737159"/>
              <a:gd name="csX47" fmla="*/ 1157696 w 2263050"/>
              <a:gd name="csY47" fmla="*/ 534729 h 737159"/>
              <a:gd name="csX48" fmla="*/ 1157696 w 2263050"/>
              <a:gd name="csY48" fmla="*/ 15389 h 737159"/>
              <a:gd name="csX49" fmla="*/ 1338628 w 2263050"/>
              <a:gd name="csY49" fmla="*/ 15389 h 737159"/>
              <a:gd name="csX50" fmla="*/ 1338628 w 2263050"/>
              <a:gd name="csY50" fmla="*/ 105344 h 737159"/>
              <a:gd name="csX51" fmla="*/ 1497040 w 2263050"/>
              <a:gd name="csY51" fmla="*/ 0 h 737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2263050" h="737159">
                <a:moveTo>
                  <a:pt x="1987372" y="106345"/>
                </a:moveTo>
                <a:cubicBezTo>
                  <a:pt x="1932890" y="106345"/>
                  <a:pt x="1899924" y="151386"/>
                  <a:pt x="1899924" y="264862"/>
                </a:cubicBezTo>
                <a:lnTo>
                  <a:pt x="1899924" y="284255"/>
                </a:lnTo>
                <a:cubicBezTo>
                  <a:pt x="1899924" y="398732"/>
                  <a:pt x="1932890" y="442771"/>
                  <a:pt x="1987372" y="442771"/>
                </a:cubicBezTo>
                <a:cubicBezTo>
                  <a:pt x="2041852" y="442771"/>
                  <a:pt x="2074818" y="398857"/>
                  <a:pt x="2074818" y="284255"/>
                </a:cubicBezTo>
                <a:lnTo>
                  <a:pt x="2074818" y="264862"/>
                </a:lnTo>
                <a:cubicBezTo>
                  <a:pt x="2074818" y="151386"/>
                  <a:pt x="2041852" y="106345"/>
                  <a:pt x="1987372" y="106345"/>
                </a:cubicBezTo>
                <a:close/>
                <a:moveTo>
                  <a:pt x="589228" y="15388"/>
                </a:moveTo>
                <a:lnTo>
                  <a:pt x="770160" y="15388"/>
                </a:lnTo>
                <a:lnTo>
                  <a:pt x="770160" y="337426"/>
                </a:lnTo>
                <a:cubicBezTo>
                  <a:pt x="770160" y="389598"/>
                  <a:pt x="790670" y="415121"/>
                  <a:pt x="834960" y="415121"/>
                </a:cubicBezTo>
                <a:cubicBezTo>
                  <a:pt x="886420" y="415121"/>
                  <a:pt x="915108" y="379339"/>
                  <a:pt x="915108" y="319035"/>
                </a:cubicBezTo>
                <a:lnTo>
                  <a:pt x="915108" y="15388"/>
                </a:lnTo>
                <a:lnTo>
                  <a:pt x="1096042" y="15388"/>
                </a:lnTo>
                <a:lnTo>
                  <a:pt x="1096042" y="534728"/>
                </a:lnTo>
                <a:lnTo>
                  <a:pt x="915108" y="534728"/>
                </a:lnTo>
                <a:lnTo>
                  <a:pt x="915108" y="443772"/>
                </a:lnTo>
                <a:cubicBezTo>
                  <a:pt x="882144" y="517337"/>
                  <a:pt x="828794" y="550117"/>
                  <a:pt x="756824" y="550117"/>
                </a:cubicBezTo>
                <a:cubicBezTo>
                  <a:pt x="640688" y="550117"/>
                  <a:pt x="589228" y="472422"/>
                  <a:pt x="589228" y="366077"/>
                </a:cubicBezTo>
                <a:close/>
                <a:moveTo>
                  <a:pt x="0" y="15388"/>
                </a:moveTo>
                <a:lnTo>
                  <a:pt x="192256" y="15388"/>
                </a:lnTo>
                <a:lnTo>
                  <a:pt x="294048" y="383468"/>
                </a:lnTo>
                <a:lnTo>
                  <a:pt x="380488" y="15388"/>
                </a:lnTo>
                <a:lnTo>
                  <a:pt x="542924" y="15388"/>
                </a:lnTo>
                <a:lnTo>
                  <a:pt x="376336" y="569509"/>
                </a:lnTo>
                <a:cubicBezTo>
                  <a:pt x="340350" y="692244"/>
                  <a:pt x="276558" y="737159"/>
                  <a:pt x="150106" y="737159"/>
                </a:cubicBezTo>
                <a:cubicBezTo>
                  <a:pt x="121292" y="737159"/>
                  <a:pt x="82288" y="733031"/>
                  <a:pt x="48316" y="726900"/>
                </a:cubicBezTo>
                <a:lnTo>
                  <a:pt x="48316" y="613424"/>
                </a:lnTo>
                <a:cubicBezTo>
                  <a:pt x="72976" y="617552"/>
                  <a:pt x="103804" y="619554"/>
                  <a:pt x="127458" y="619554"/>
                </a:cubicBezTo>
                <a:cubicBezTo>
                  <a:pt x="170616" y="619554"/>
                  <a:pt x="190116" y="609295"/>
                  <a:pt x="202574" y="578642"/>
                </a:cubicBezTo>
                <a:lnTo>
                  <a:pt x="202574" y="577641"/>
                </a:lnTo>
                <a:close/>
                <a:moveTo>
                  <a:pt x="1987496" y="0"/>
                </a:moveTo>
                <a:cubicBezTo>
                  <a:pt x="2156100" y="0"/>
                  <a:pt x="2263050" y="113477"/>
                  <a:pt x="2263050" y="268866"/>
                </a:cubicBezTo>
                <a:lnTo>
                  <a:pt x="2263050" y="281127"/>
                </a:lnTo>
                <a:cubicBezTo>
                  <a:pt x="2263050" y="436516"/>
                  <a:pt x="2156100" y="549993"/>
                  <a:pt x="1987496" y="549993"/>
                </a:cubicBezTo>
                <a:cubicBezTo>
                  <a:pt x="1818896" y="549993"/>
                  <a:pt x="1711944" y="436516"/>
                  <a:pt x="1711944" y="281127"/>
                </a:cubicBezTo>
                <a:lnTo>
                  <a:pt x="1711944" y="268866"/>
                </a:lnTo>
                <a:cubicBezTo>
                  <a:pt x="1711944" y="113477"/>
                  <a:pt x="1818896" y="0"/>
                  <a:pt x="1987496" y="0"/>
                </a:cubicBezTo>
                <a:close/>
                <a:moveTo>
                  <a:pt x="1497040" y="0"/>
                </a:moveTo>
                <a:cubicBezTo>
                  <a:pt x="1613174" y="0"/>
                  <a:pt x="1664636" y="77695"/>
                  <a:pt x="1664636" y="184040"/>
                </a:cubicBezTo>
                <a:lnTo>
                  <a:pt x="1664636" y="534729"/>
                </a:lnTo>
                <a:lnTo>
                  <a:pt x="1483702" y="534729"/>
                </a:lnTo>
                <a:lnTo>
                  <a:pt x="1483702" y="212690"/>
                </a:lnTo>
                <a:cubicBezTo>
                  <a:pt x="1483702" y="160519"/>
                  <a:pt x="1463192" y="134996"/>
                  <a:pt x="1418904" y="134996"/>
                </a:cubicBezTo>
                <a:cubicBezTo>
                  <a:pt x="1367442" y="134996"/>
                  <a:pt x="1338754" y="170778"/>
                  <a:pt x="1338754" y="231082"/>
                </a:cubicBezTo>
                <a:lnTo>
                  <a:pt x="1338754" y="534729"/>
                </a:lnTo>
                <a:lnTo>
                  <a:pt x="1157820" y="534729"/>
                </a:lnTo>
                <a:lnTo>
                  <a:pt x="1157696" y="534729"/>
                </a:lnTo>
                <a:lnTo>
                  <a:pt x="1157696" y="15389"/>
                </a:lnTo>
                <a:lnTo>
                  <a:pt x="1338628" y="15389"/>
                </a:lnTo>
                <a:lnTo>
                  <a:pt x="1338628" y="105344"/>
                </a:lnTo>
                <a:cubicBezTo>
                  <a:pt x="1371594" y="31778"/>
                  <a:pt x="1424944" y="0"/>
                  <a:pt x="1497040" y="0"/>
                </a:cubicBezTo>
                <a:close/>
              </a:path>
            </a:pathLst>
          </a:custGeom>
          <a:solidFill>
            <a:schemeClr val="tx1"/>
          </a:solidFill>
          <a:ln w="0">
            <a:solidFill>
              <a:schemeClr val="accent1">
                <a:alpha val="0"/>
              </a:schemeClr>
            </a:solidFill>
          </a:ln>
        </p:spPr>
        <p:txBody>
          <a:bodyPr wrap="square">
            <a:noAutofit/>
          </a:bodyPr>
          <a:lstStyle/>
          <a:p>
            <a:pPr lvl="0"/>
            <a:r>
              <a:rPr lang="en-US"/>
              <a:t> </a:t>
            </a:r>
          </a:p>
        </p:txBody>
      </p:sp>
    </p:spTree>
    <p:extLst>
      <p:ext uri="{BB962C8B-B14F-4D97-AF65-F5344CB8AC3E}">
        <p14:creationId xmlns:p14="http://schemas.microsoft.com/office/powerpoint/2010/main" val="1721864989"/>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I">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FA72434E-CC6B-BE63-B33A-EA5B01C943A0}"/>
              </a:ext>
            </a:extLst>
          </p:cNvPr>
          <p:cNvSpPr>
            <a:spLocks noGrp="1"/>
          </p:cNvSpPr>
          <p:nvPr>
            <p:ph type="body" sz="quarter" idx="10" hasCustomPrompt="1"/>
          </p:nvPr>
        </p:nvSpPr>
        <p:spPr>
          <a:xfrm>
            <a:off x="333397" y="333376"/>
            <a:ext cx="11525206" cy="6191250"/>
          </a:xfrm>
          <a:prstGeom prst="roundRect">
            <a:avLst>
              <a:gd name="adj" fmla="val 6373"/>
            </a:avLst>
          </a:prstGeom>
          <a:solidFill>
            <a:schemeClr val="bg2"/>
          </a:solidFill>
          <a:ln w="0">
            <a:solidFill>
              <a:schemeClr val="accent1">
                <a:alpha val="0"/>
              </a:schemeClr>
            </a:solidFill>
          </a:ln>
        </p:spPr>
        <p:txBody>
          <a:bodyPr/>
          <a:lstStyle>
            <a:lvl1pPr>
              <a:defRPr sz="100">
                <a:noFill/>
              </a:defRPr>
            </a:lvl1pPr>
          </a:lstStyle>
          <a:p>
            <a:pPr lvl="0"/>
            <a:r>
              <a:rPr lang="en-US"/>
              <a:t> </a:t>
            </a:r>
          </a:p>
        </p:txBody>
      </p:sp>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p:txBody>
          <a:bodyPr/>
          <a:lstStyle/>
          <a:p>
            <a:r>
              <a:rPr lang="en-US"/>
              <a:t>Headline</a:t>
            </a:r>
          </a:p>
        </p:txBody>
      </p:sp>
      <p:sp>
        <p:nvSpPr>
          <p:cNvPr id="12" name="Text Placeholder 11">
            <a:extLst>
              <a:ext uri="{FF2B5EF4-FFF2-40B4-BE49-F238E27FC236}">
                <a16:creationId xmlns:a16="http://schemas.microsoft.com/office/drawing/2014/main" id="{B4AD4CEB-D963-7FC1-BDFF-82FBE554BCC1}"/>
              </a:ext>
            </a:extLst>
          </p:cNvPr>
          <p:cNvSpPr>
            <a:spLocks noGrp="1"/>
          </p:cNvSpPr>
          <p:nvPr>
            <p:ph type="body" sz="quarter" idx="11" hasCustomPrompt="1"/>
          </p:nvPr>
        </p:nvSpPr>
        <p:spPr>
          <a:xfrm>
            <a:off x="1875814" y="2039816"/>
            <a:ext cx="6694130" cy="468923"/>
          </a:xfrm>
        </p:spPr>
        <p:txBody>
          <a:bodyPr/>
          <a:lstStyle>
            <a:lvl1pPr>
              <a:defRPr sz="2000"/>
            </a:lvl1pPr>
          </a:lstStyle>
          <a:p>
            <a:pPr lvl="0"/>
            <a:r>
              <a:rPr lang="en-US"/>
              <a:t>Text</a:t>
            </a:r>
          </a:p>
        </p:txBody>
      </p:sp>
      <p:sp>
        <p:nvSpPr>
          <p:cNvPr id="13" name="Text Placeholder 11">
            <a:extLst>
              <a:ext uri="{FF2B5EF4-FFF2-40B4-BE49-F238E27FC236}">
                <a16:creationId xmlns:a16="http://schemas.microsoft.com/office/drawing/2014/main" id="{34486BF1-CB3B-DAAD-6BC6-C7433CCE4C01}"/>
              </a:ext>
            </a:extLst>
          </p:cNvPr>
          <p:cNvSpPr>
            <a:spLocks noGrp="1"/>
          </p:cNvSpPr>
          <p:nvPr>
            <p:ph type="body" sz="quarter" idx="12" hasCustomPrompt="1"/>
          </p:nvPr>
        </p:nvSpPr>
        <p:spPr>
          <a:xfrm>
            <a:off x="1014058" y="2039816"/>
            <a:ext cx="861757" cy="468923"/>
          </a:xfrm>
        </p:spPr>
        <p:txBody>
          <a:bodyPr/>
          <a:lstStyle>
            <a:lvl1pPr>
              <a:lnSpc>
                <a:spcPct val="75000"/>
              </a:lnSpc>
              <a:defRPr sz="3900">
                <a:latin typeface="+mj-lt"/>
              </a:defRPr>
            </a:lvl1pPr>
          </a:lstStyle>
          <a:p>
            <a:pPr lvl="0"/>
            <a:r>
              <a:rPr lang="en-US"/>
              <a:t>01</a:t>
            </a:r>
          </a:p>
        </p:txBody>
      </p:sp>
      <p:sp>
        <p:nvSpPr>
          <p:cNvPr id="14" name="Text Placeholder 11">
            <a:extLst>
              <a:ext uri="{FF2B5EF4-FFF2-40B4-BE49-F238E27FC236}">
                <a16:creationId xmlns:a16="http://schemas.microsoft.com/office/drawing/2014/main" id="{211FFD4E-6CA0-DCD0-FB0D-A1FB1A316F7B}"/>
              </a:ext>
            </a:extLst>
          </p:cNvPr>
          <p:cNvSpPr>
            <a:spLocks noGrp="1"/>
          </p:cNvSpPr>
          <p:nvPr>
            <p:ph type="body" sz="quarter" idx="13" hasCustomPrompt="1"/>
          </p:nvPr>
        </p:nvSpPr>
        <p:spPr>
          <a:xfrm>
            <a:off x="1875814" y="2719755"/>
            <a:ext cx="6694130" cy="468923"/>
          </a:xfrm>
        </p:spPr>
        <p:txBody>
          <a:bodyPr/>
          <a:lstStyle>
            <a:lvl1pPr>
              <a:defRPr sz="2000"/>
            </a:lvl1pPr>
          </a:lstStyle>
          <a:p>
            <a:pPr lvl="0"/>
            <a:r>
              <a:rPr lang="en-US"/>
              <a:t>Text</a:t>
            </a:r>
          </a:p>
        </p:txBody>
      </p:sp>
      <p:sp>
        <p:nvSpPr>
          <p:cNvPr id="15" name="Text Placeholder 11">
            <a:extLst>
              <a:ext uri="{FF2B5EF4-FFF2-40B4-BE49-F238E27FC236}">
                <a16:creationId xmlns:a16="http://schemas.microsoft.com/office/drawing/2014/main" id="{1580A69A-C8BB-5048-6962-D91524165A21}"/>
              </a:ext>
            </a:extLst>
          </p:cNvPr>
          <p:cNvSpPr>
            <a:spLocks noGrp="1"/>
          </p:cNvSpPr>
          <p:nvPr>
            <p:ph type="body" sz="quarter" idx="14" hasCustomPrompt="1"/>
          </p:nvPr>
        </p:nvSpPr>
        <p:spPr>
          <a:xfrm>
            <a:off x="1014058" y="2719755"/>
            <a:ext cx="861757" cy="468923"/>
          </a:xfrm>
        </p:spPr>
        <p:txBody>
          <a:bodyPr/>
          <a:lstStyle>
            <a:lvl1pPr>
              <a:lnSpc>
                <a:spcPct val="75000"/>
              </a:lnSpc>
              <a:defRPr sz="3900">
                <a:latin typeface="+mj-lt"/>
              </a:defRPr>
            </a:lvl1pPr>
          </a:lstStyle>
          <a:p>
            <a:pPr lvl="0"/>
            <a:r>
              <a:rPr lang="en-US"/>
              <a:t>02</a:t>
            </a:r>
          </a:p>
        </p:txBody>
      </p:sp>
      <p:sp>
        <p:nvSpPr>
          <p:cNvPr id="16" name="Text Placeholder 11">
            <a:extLst>
              <a:ext uri="{FF2B5EF4-FFF2-40B4-BE49-F238E27FC236}">
                <a16:creationId xmlns:a16="http://schemas.microsoft.com/office/drawing/2014/main" id="{7CA92ABB-301A-11F1-80A8-84D6FCF3C827}"/>
              </a:ext>
            </a:extLst>
          </p:cNvPr>
          <p:cNvSpPr>
            <a:spLocks noGrp="1"/>
          </p:cNvSpPr>
          <p:nvPr>
            <p:ph type="body" sz="quarter" idx="15" hasCustomPrompt="1"/>
          </p:nvPr>
        </p:nvSpPr>
        <p:spPr>
          <a:xfrm>
            <a:off x="1875814" y="3399693"/>
            <a:ext cx="6694130" cy="468923"/>
          </a:xfrm>
        </p:spPr>
        <p:txBody>
          <a:bodyPr/>
          <a:lstStyle>
            <a:lvl1pPr>
              <a:defRPr sz="2000"/>
            </a:lvl1pPr>
          </a:lstStyle>
          <a:p>
            <a:pPr lvl="0"/>
            <a:r>
              <a:rPr lang="en-US"/>
              <a:t>Text</a:t>
            </a:r>
          </a:p>
        </p:txBody>
      </p:sp>
      <p:sp>
        <p:nvSpPr>
          <p:cNvPr id="17" name="Text Placeholder 11">
            <a:extLst>
              <a:ext uri="{FF2B5EF4-FFF2-40B4-BE49-F238E27FC236}">
                <a16:creationId xmlns:a16="http://schemas.microsoft.com/office/drawing/2014/main" id="{6364756B-F619-AE08-41C6-0E5F733E8FA7}"/>
              </a:ext>
            </a:extLst>
          </p:cNvPr>
          <p:cNvSpPr>
            <a:spLocks noGrp="1"/>
          </p:cNvSpPr>
          <p:nvPr>
            <p:ph type="body" sz="quarter" idx="16" hasCustomPrompt="1"/>
          </p:nvPr>
        </p:nvSpPr>
        <p:spPr>
          <a:xfrm>
            <a:off x="1014058" y="3399693"/>
            <a:ext cx="861757" cy="468923"/>
          </a:xfrm>
        </p:spPr>
        <p:txBody>
          <a:bodyPr/>
          <a:lstStyle>
            <a:lvl1pPr>
              <a:lnSpc>
                <a:spcPct val="75000"/>
              </a:lnSpc>
              <a:defRPr sz="3900">
                <a:latin typeface="+mj-lt"/>
              </a:defRPr>
            </a:lvl1pPr>
          </a:lstStyle>
          <a:p>
            <a:pPr lvl="0"/>
            <a:r>
              <a:rPr lang="en-US"/>
              <a:t>03</a:t>
            </a:r>
          </a:p>
        </p:txBody>
      </p:sp>
      <p:sp>
        <p:nvSpPr>
          <p:cNvPr id="18" name="Text Placeholder 11">
            <a:extLst>
              <a:ext uri="{FF2B5EF4-FFF2-40B4-BE49-F238E27FC236}">
                <a16:creationId xmlns:a16="http://schemas.microsoft.com/office/drawing/2014/main" id="{F11D0813-5D48-658F-273E-9E85D0B1A461}"/>
              </a:ext>
            </a:extLst>
          </p:cNvPr>
          <p:cNvSpPr>
            <a:spLocks noGrp="1"/>
          </p:cNvSpPr>
          <p:nvPr>
            <p:ph type="body" sz="quarter" idx="17" hasCustomPrompt="1"/>
          </p:nvPr>
        </p:nvSpPr>
        <p:spPr>
          <a:xfrm>
            <a:off x="1875814" y="4079632"/>
            <a:ext cx="6694130" cy="468923"/>
          </a:xfrm>
        </p:spPr>
        <p:txBody>
          <a:bodyPr/>
          <a:lstStyle>
            <a:lvl1pPr>
              <a:defRPr sz="2000"/>
            </a:lvl1pPr>
          </a:lstStyle>
          <a:p>
            <a:pPr lvl="0"/>
            <a:r>
              <a:rPr lang="en-US"/>
              <a:t>Text</a:t>
            </a:r>
          </a:p>
        </p:txBody>
      </p:sp>
      <p:sp>
        <p:nvSpPr>
          <p:cNvPr id="19" name="Text Placeholder 11">
            <a:extLst>
              <a:ext uri="{FF2B5EF4-FFF2-40B4-BE49-F238E27FC236}">
                <a16:creationId xmlns:a16="http://schemas.microsoft.com/office/drawing/2014/main" id="{D2AD5B50-33F7-1BD3-72D5-9C3EF088A86C}"/>
              </a:ext>
            </a:extLst>
          </p:cNvPr>
          <p:cNvSpPr>
            <a:spLocks noGrp="1"/>
          </p:cNvSpPr>
          <p:nvPr>
            <p:ph type="body" sz="quarter" idx="18" hasCustomPrompt="1"/>
          </p:nvPr>
        </p:nvSpPr>
        <p:spPr>
          <a:xfrm>
            <a:off x="1014058" y="4079632"/>
            <a:ext cx="861757" cy="468923"/>
          </a:xfrm>
        </p:spPr>
        <p:txBody>
          <a:bodyPr/>
          <a:lstStyle>
            <a:lvl1pPr>
              <a:lnSpc>
                <a:spcPct val="75000"/>
              </a:lnSpc>
              <a:defRPr sz="3900">
                <a:latin typeface="+mj-lt"/>
              </a:defRPr>
            </a:lvl1pPr>
          </a:lstStyle>
          <a:p>
            <a:pPr lvl="0"/>
            <a:r>
              <a:rPr lang="en-US"/>
              <a:t>04</a:t>
            </a:r>
          </a:p>
        </p:txBody>
      </p:sp>
      <p:sp>
        <p:nvSpPr>
          <p:cNvPr id="20" name="Text Placeholder 11">
            <a:extLst>
              <a:ext uri="{FF2B5EF4-FFF2-40B4-BE49-F238E27FC236}">
                <a16:creationId xmlns:a16="http://schemas.microsoft.com/office/drawing/2014/main" id="{A57F77A2-704C-F0EB-E9E8-44BA4826718F}"/>
              </a:ext>
            </a:extLst>
          </p:cNvPr>
          <p:cNvSpPr>
            <a:spLocks noGrp="1"/>
          </p:cNvSpPr>
          <p:nvPr>
            <p:ph type="body" sz="quarter" idx="19" hasCustomPrompt="1"/>
          </p:nvPr>
        </p:nvSpPr>
        <p:spPr>
          <a:xfrm>
            <a:off x="1875814" y="4759570"/>
            <a:ext cx="6694130" cy="468923"/>
          </a:xfrm>
        </p:spPr>
        <p:txBody>
          <a:bodyPr/>
          <a:lstStyle>
            <a:lvl1pPr>
              <a:defRPr sz="2000"/>
            </a:lvl1pPr>
          </a:lstStyle>
          <a:p>
            <a:pPr lvl="0"/>
            <a:r>
              <a:rPr lang="en-US"/>
              <a:t>Text</a:t>
            </a:r>
          </a:p>
        </p:txBody>
      </p:sp>
      <p:sp>
        <p:nvSpPr>
          <p:cNvPr id="21" name="Text Placeholder 11">
            <a:extLst>
              <a:ext uri="{FF2B5EF4-FFF2-40B4-BE49-F238E27FC236}">
                <a16:creationId xmlns:a16="http://schemas.microsoft.com/office/drawing/2014/main" id="{F40937AA-58A8-AE98-9AD8-328E90ADF346}"/>
              </a:ext>
            </a:extLst>
          </p:cNvPr>
          <p:cNvSpPr>
            <a:spLocks noGrp="1"/>
          </p:cNvSpPr>
          <p:nvPr>
            <p:ph type="body" sz="quarter" idx="20" hasCustomPrompt="1"/>
          </p:nvPr>
        </p:nvSpPr>
        <p:spPr>
          <a:xfrm>
            <a:off x="1014058" y="4759570"/>
            <a:ext cx="861757" cy="468923"/>
          </a:xfrm>
        </p:spPr>
        <p:txBody>
          <a:bodyPr/>
          <a:lstStyle>
            <a:lvl1pPr>
              <a:lnSpc>
                <a:spcPct val="75000"/>
              </a:lnSpc>
              <a:defRPr sz="3900">
                <a:latin typeface="+mj-lt"/>
              </a:defRPr>
            </a:lvl1pPr>
          </a:lstStyle>
          <a:p>
            <a:pPr lvl="0"/>
            <a:r>
              <a:rPr lang="en-US"/>
              <a:t>05</a:t>
            </a:r>
          </a:p>
        </p:txBody>
      </p:sp>
      <p:sp>
        <p:nvSpPr>
          <p:cNvPr id="22" name="Text Placeholder 11">
            <a:extLst>
              <a:ext uri="{FF2B5EF4-FFF2-40B4-BE49-F238E27FC236}">
                <a16:creationId xmlns:a16="http://schemas.microsoft.com/office/drawing/2014/main" id="{EC4DA3A1-56DF-A7A8-C729-22DADEB852A6}"/>
              </a:ext>
            </a:extLst>
          </p:cNvPr>
          <p:cNvSpPr>
            <a:spLocks noGrp="1"/>
          </p:cNvSpPr>
          <p:nvPr>
            <p:ph type="body" sz="quarter" idx="21" hasCustomPrompt="1"/>
          </p:nvPr>
        </p:nvSpPr>
        <p:spPr>
          <a:xfrm>
            <a:off x="1875814" y="5439509"/>
            <a:ext cx="6694130" cy="468923"/>
          </a:xfrm>
        </p:spPr>
        <p:txBody>
          <a:bodyPr/>
          <a:lstStyle>
            <a:lvl1pPr>
              <a:defRPr sz="2000"/>
            </a:lvl1pPr>
          </a:lstStyle>
          <a:p>
            <a:pPr lvl="0"/>
            <a:r>
              <a:rPr lang="en-US"/>
              <a:t>Text</a:t>
            </a:r>
          </a:p>
        </p:txBody>
      </p:sp>
      <p:sp>
        <p:nvSpPr>
          <p:cNvPr id="23" name="Text Placeholder 11">
            <a:extLst>
              <a:ext uri="{FF2B5EF4-FFF2-40B4-BE49-F238E27FC236}">
                <a16:creationId xmlns:a16="http://schemas.microsoft.com/office/drawing/2014/main" id="{1681249C-6A2D-6A56-68D1-3B201A020EBA}"/>
              </a:ext>
            </a:extLst>
          </p:cNvPr>
          <p:cNvSpPr>
            <a:spLocks noGrp="1"/>
          </p:cNvSpPr>
          <p:nvPr>
            <p:ph type="body" sz="quarter" idx="22" hasCustomPrompt="1"/>
          </p:nvPr>
        </p:nvSpPr>
        <p:spPr>
          <a:xfrm>
            <a:off x="1014058" y="5439509"/>
            <a:ext cx="861757" cy="468923"/>
          </a:xfrm>
        </p:spPr>
        <p:txBody>
          <a:bodyPr/>
          <a:lstStyle>
            <a:lvl1pPr>
              <a:lnSpc>
                <a:spcPct val="75000"/>
              </a:lnSpc>
              <a:defRPr sz="3900">
                <a:latin typeface="+mj-lt"/>
              </a:defRPr>
            </a:lvl1pPr>
          </a:lstStyle>
          <a:p>
            <a:pPr lvl="0"/>
            <a:r>
              <a:rPr lang="en-US"/>
              <a:t>06</a:t>
            </a:r>
          </a:p>
        </p:txBody>
      </p:sp>
    </p:spTree>
    <p:extLst>
      <p:ext uri="{BB962C8B-B14F-4D97-AF65-F5344CB8AC3E}">
        <p14:creationId xmlns:p14="http://schemas.microsoft.com/office/powerpoint/2010/main" val="3895236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 II">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FA72434E-CC6B-BE63-B33A-EA5B01C943A0}"/>
              </a:ext>
            </a:extLst>
          </p:cNvPr>
          <p:cNvSpPr>
            <a:spLocks noGrp="1"/>
          </p:cNvSpPr>
          <p:nvPr>
            <p:ph type="body" sz="quarter" idx="10" hasCustomPrompt="1"/>
          </p:nvPr>
        </p:nvSpPr>
        <p:spPr>
          <a:xfrm>
            <a:off x="333397" y="333376"/>
            <a:ext cx="11525206" cy="6191250"/>
          </a:xfrm>
          <a:prstGeom prst="roundRect">
            <a:avLst>
              <a:gd name="adj" fmla="val 6373"/>
            </a:avLst>
          </a:prstGeom>
          <a:solidFill>
            <a:schemeClr val="bg2"/>
          </a:solidFill>
          <a:ln w="0">
            <a:solidFill>
              <a:schemeClr val="accent1">
                <a:alpha val="0"/>
              </a:schemeClr>
            </a:solidFill>
          </a:ln>
        </p:spPr>
        <p:txBody>
          <a:bodyPr/>
          <a:lstStyle>
            <a:lvl1pPr>
              <a:defRPr sz="100">
                <a:noFill/>
              </a:defRPr>
            </a:lvl1pPr>
          </a:lstStyle>
          <a:p>
            <a:pPr lvl="0"/>
            <a:r>
              <a:rPr lang="en-US"/>
              <a:t> </a:t>
            </a:r>
          </a:p>
        </p:txBody>
      </p:sp>
      <p:sp>
        <p:nvSpPr>
          <p:cNvPr id="10" name="Text Placeholder 11">
            <a:extLst>
              <a:ext uri="{FF2B5EF4-FFF2-40B4-BE49-F238E27FC236}">
                <a16:creationId xmlns:a16="http://schemas.microsoft.com/office/drawing/2014/main" id="{7D511004-46E0-3335-4C69-52954B0AA649}"/>
              </a:ext>
            </a:extLst>
          </p:cNvPr>
          <p:cNvSpPr>
            <a:spLocks noGrp="1"/>
          </p:cNvSpPr>
          <p:nvPr>
            <p:ph type="body" sz="quarter" idx="14" hasCustomPrompt="1"/>
          </p:nvPr>
        </p:nvSpPr>
        <p:spPr>
          <a:xfrm>
            <a:off x="647743" y="201930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a:xfrm>
            <a:off x="838200" y="963003"/>
            <a:ext cx="10515600" cy="818905"/>
          </a:xfrm>
        </p:spPr>
        <p:txBody>
          <a:bodyPr/>
          <a:lstStyle>
            <a:lvl1pPr algn="ctr">
              <a:defRPr/>
            </a:lvl1pPr>
          </a:lstStyle>
          <a:p>
            <a:r>
              <a:rPr lang="en-US"/>
              <a:t>Headline</a:t>
            </a:r>
          </a:p>
        </p:txBody>
      </p:sp>
      <p:sp>
        <p:nvSpPr>
          <p:cNvPr id="12" name="Text Placeholder 11">
            <a:extLst>
              <a:ext uri="{FF2B5EF4-FFF2-40B4-BE49-F238E27FC236}">
                <a16:creationId xmlns:a16="http://schemas.microsoft.com/office/drawing/2014/main" id="{B4AD4CEB-D963-7FC1-BDFF-82FBE554BCC1}"/>
              </a:ext>
            </a:extLst>
          </p:cNvPr>
          <p:cNvSpPr>
            <a:spLocks noGrp="1"/>
          </p:cNvSpPr>
          <p:nvPr>
            <p:ph type="body" sz="quarter" idx="11" hasCustomPrompt="1"/>
          </p:nvPr>
        </p:nvSpPr>
        <p:spPr>
          <a:xfrm>
            <a:off x="838200" y="214190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4" name="Text Placeholder 11">
            <a:extLst>
              <a:ext uri="{FF2B5EF4-FFF2-40B4-BE49-F238E27FC236}">
                <a16:creationId xmlns:a16="http://schemas.microsoft.com/office/drawing/2014/main" id="{AB029843-C2A1-594A-AC43-424258833571}"/>
              </a:ext>
            </a:extLst>
          </p:cNvPr>
          <p:cNvSpPr>
            <a:spLocks noGrp="1"/>
          </p:cNvSpPr>
          <p:nvPr>
            <p:ph type="body" sz="quarter" idx="12" hasCustomPrompt="1"/>
          </p:nvPr>
        </p:nvSpPr>
        <p:spPr>
          <a:xfrm>
            <a:off x="4762811" y="210185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9" name="Text Placeholder 11">
            <a:extLst>
              <a:ext uri="{FF2B5EF4-FFF2-40B4-BE49-F238E27FC236}">
                <a16:creationId xmlns:a16="http://schemas.microsoft.com/office/drawing/2014/main" id="{25AF9DD0-AD33-1DA1-A038-62E09FF81A00}"/>
              </a:ext>
            </a:extLst>
          </p:cNvPr>
          <p:cNvSpPr>
            <a:spLocks noGrp="1"/>
          </p:cNvSpPr>
          <p:nvPr>
            <p:ph type="body" sz="quarter" idx="13" hasCustomPrompt="1"/>
          </p:nvPr>
        </p:nvSpPr>
        <p:spPr>
          <a:xfrm>
            <a:off x="838200" y="2423258"/>
            <a:ext cx="3716280" cy="234462"/>
          </a:xfrm>
        </p:spPr>
        <p:txBody>
          <a:bodyPr/>
          <a:lstStyle>
            <a:lvl1pPr>
              <a:defRPr sz="1125" b="0" i="0">
                <a:latin typeface="+mn-lt"/>
                <a:cs typeface="Poppins SemiBold" pitchFamily="2" charset="77"/>
              </a:defRPr>
            </a:lvl1pPr>
          </a:lstStyle>
          <a:p>
            <a:pPr lvl="0"/>
            <a:r>
              <a:rPr lang="en-US"/>
              <a:t>Text</a:t>
            </a:r>
          </a:p>
        </p:txBody>
      </p:sp>
      <p:sp>
        <p:nvSpPr>
          <p:cNvPr id="11" name="Text Placeholder 11">
            <a:extLst>
              <a:ext uri="{FF2B5EF4-FFF2-40B4-BE49-F238E27FC236}">
                <a16:creationId xmlns:a16="http://schemas.microsoft.com/office/drawing/2014/main" id="{DC542CE6-C828-00A3-DEB8-6145D4E1EC56}"/>
              </a:ext>
            </a:extLst>
          </p:cNvPr>
          <p:cNvSpPr>
            <a:spLocks noGrp="1"/>
          </p:cNvSpPr>
          <p:nvPr>
            <p:ph type="body" sz="quarter" idx="15" hasCustomPrompt="1"/>
          </p:nvPr>
        </p:nvSpPr>
        <p:spPr>
          <a:xfrm>
            <a:off x="647743" y="291465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24" name="Text Placeholder 11">
            <a:extLst>
              <a:ext uri="{FF2B5EF4-FFF2-40B4-BE49-F238E27FC236}">
                <a16:creationId xmlns:a16="http://schemas.microsoft.com/office/drawing/2014/main" id="{F9F61C9B-CA48-5F3D-0D42-C081EA76BC8D}"/>
              </a:ext>
            </a:extLst>
          </p:cNvPr>
          <p:cNvSpPr>
            <a:spLocks noGrp="1"/>
          </p:cNvSpPr>
          <p:nvPr>
            <p:ph type="body" sz="quarter" idx="16" hasCustomPrompt="1"/>
          </p:nvPr>
        </p:nvSpPr>
        <p:spPr>
          <a:xfrm>
            <a:off x="838200" y="303725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25" name="Text Placeholder 11">
            <a:extLst>
              <a:ext uri="{FF2B5EF4-FFF2-40B4-BE49-F238E27FC236}">
                <a16:creationId xmlns:a16="http://schemas.microsoft.com/office/drawing/2014/main" id="{4F901B4A-1D2C-FA3B-B16E-742642464E2D}"/>
              </a:ext>
            </a:extLst>
          </p:cNvPr>
          <p:cNvSpPr>
            <a:spLocks noGrp="1"/>
          </p:cNvSpPr>
          <p:nvPr>
            <p:ph type="body" sz="quarter" idx="17" hasCustomPrompt="1"/>
          </p:nvPr>
        </p:nvSpPr>
        <p:spPr>
          <a:xfrm>
            <a:off x="4762811" y="299720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26" name="Text Placeholder 11">
            <a:extLst>
              <a:ext uri="{FF2B5EF4-FFF2-40B4-BE49-F238E27FC236}">
                <a16:creationId xmlns:a16="http://schemas.microsoft.com/office/drawing/2014/main" id="{82EA2A59-8833-8763-BB94-95EE6F81BBEE}"/>
              </a:ext>
            </a:extLst>
          </p:cNvPr>
          <p:cNvSpPr>
            <a:spLocks noGrp="1"/>
          </p:cNvSpPr>
          <p:nvPr>
            <p:ph type="body" sz="quarter" idx="18" hasCustomPrompt="1"/>
          </p:nvPr>
        </p:nvSpPr>
        <p:spPr>
          <a:xfrm>
            <a:off x="838200" y="3318608"/>
            <a:ext cx="3716280" cy="234462"/>
          </a:xfrm>
        </p:spPr>
        <p:txBody>
          <a:bodyPr/>
          <a:lstStyle>
            <a:lvl1pPr>
              <a:defRPr sz="1125" b="0" i="0">
                <a:latin typeface="+mn-lt"/>
                <a:cs typeface="Poppins SemiBold" pitchFamily="2" charset="77"/>
              </a:defRPr>
            </a:lvl1pPr>
          </a:lstStyle>
          <a:p>
            <a:pPr lvl="0"/>
            <a:r>
              <a:rPr lang="en-US"/>
              <a:t>Text</a:t>
            </a:r>
          </a:p>
        </p:txBody>
      </p:sp>
      <p:sp>
        <p:nvSpPr>
          <p:cNvPr id="27" name="Text Placeholder 11">
            <a:extLst>
              <a:ext uri="{FF2B5EF4-FFF2-40B4-BE49-F238E27FC236}">
                <a16:creationId xmlns:a16="http://schemas.microsoft.com/office/drawing/2014/main" id="{9757B9B8-833E-C293-50D2-18F4F36F848F}"/>
              </a:ext>
            </a:extLst>
          </p:cNvPr>
          <p:cNvSpPr>
            <a:spLocks noGrp="1"/>
          </p:cNvSpPr>
          <p:nvPr>
            <p:ph type="body" sz="quarter" idx="19" hasCustomPrompt="1"/>
          </p:nvPr>
        </p:nvSpPr>
        <p:spPr>
          <a:xfrm>
            <a:off x="647743" y="381000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28" name="Text Placeholder 11">
            <a:extLst>
              <a:ext uri="{FF2B5EF4-FFF2-40B4-BE49-F238E27FC236}">
                <a16:creationId xmlns:a16="http://schemas.microsoft.com/office/drawing/2014/main" id="{6EF074E1-D452-F4C0-44D1-71BF9DD8238C}"/>
              </a:ext>
            </a:extLst>
          </p:cNvPr>
          <p:cNvSpPr>
            <a:spLocks noGrp="1"/>
          </p:cNvSpPr>
          <p:nvPr>
            <p:ph type="body" sz="quarter" idx="20" hasCustomPrompt="1"/>
          </p:nvPr>
        </p:nvSpPr>
        <p:spPr>
          <a:xfrm>
            <a:off x="838200" y="393260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29" name="Text Placeholder 11">
            <a:extLst>
              <a:ext uri="{FF2B5EF4-FFF2-40B4-BE49-F238E27FC236}">
                <a16:creationId xmlns:a16="http://schemas.microsoft.com/office/drawing/2014/main" id="{2DF3E9EB-B3F9-B378-9C7D-B64F6D2B37CC}"/>
              </a:ext>
            </a:extLst>
          </p:cNvPr>
          <p:cNvSpPr>
            <a:spLocks noGrp="1"/>
          </p:cNvSpPr>
          <p:nvPr>
            <p:ph type="body" sz="quarter" idx="21" hasCustomPrompt="1"/>
          </p:nvPr>
        </p:nvSpPr>
        <p:spPr>
          <a:xfrm>
            <a:off x="4762811" y="389255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30" name="Text Placeholder 11">
            <a:extLst>
              <a:ext uri="{FF2B5EF4-FFF2-40B4-BE49-F238E27FC236}">
                <a16:creationId xmlns:a16="http://schemas.microsoft.com/office/drawing/2014/main" id="{9EF3ABB7-FBC0-BE0D-ADF9-FD0C6BFAEB14}"/>
              </a:ext>
            </a:extLst>
          </p:cNvPr>
          <p:cNvSpPr>
            <a:spLocks noGrp="1"/>
          </p:cNvSpPr>
          <p:nvPr>
            <p:ph type="body" sz="quarter" idx="22" hasCustomPrompt="1"/>
          </p:nvPr>
        </p:nvSpPr>
        <p:spPr>
          <a:xfrm>
            <a:off x="838200" y="4213958"/>
            <a:ext cx="3716280" cy="234462"/>
          </a:xfrm>
        </p:spPr>
        <p:txBody>
          <a:bodyPr/>
          <a:lstStyle>
            <a:lvl1pPr>
              <a:defRPr sz="1125" b="0" i="0">
                <a:latin typeface="+mn-lt"/>
                <a:cs typeface="Poppins SemiBold" pitchFamily="2" charset="77"/>
              </a:defRPr>
            </a:lvl1pPr>
          </a:lstStyle>
          <a:p>
            <a:pPr lvl="0"/>
            <a:r>
              <a:rPr lang="en-US"/>
              <a:t>Text</a:t>
            </a:r>
          </a:p>
        </p:txBody>
      </p:sp>
      <p:sp>
        <p:nvSpPr>
          <p:cNvPr id="31" name="Text Placeholder 11">
            <a:extLst>
              <a:ext uri="{FF2B5EF4-FFF2-40B4-BE49-F238E27FC236}">
                <a16:creationId xmlns:a16="http://schemas.microsoft.com/office/drawing/2014/main" id="{9E9223AD-B671-AB13-C13E-7B7F94F0E961}"/>
              </a:ext>
            </a:extLst>
          </p:cNvPr>
          <p:cNvSpPr>
            <a:spLocks noGrp="1"/>
          </p:cNvSpPr>
          <p:nvPr>
            <p:ph type="body" sz="quarter" idx="23" hasCustomPrompt="1"/>
          </p:nvPr>
        </p:nvSpPr>
        <p:spPr>
          <a:xfrm>
            <a:off x="647743" y="470535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32" name="Text Placeholder 11">
            <a:extLst>
              <a:ext uri="{FF2B5EF4-FFF2-40B4-BE49-F238E27FC236}">
                <a16:creationId xmlns:a16="http://schemas.microsoft.com/office/drawing/2014/main" id="{2D758FEF-965E-5D5D-6A0A-8CB4787780D4}"/>
              </a:ext>
            </a:extLst>
          </p:cNvPr>
          <p:cNvSpPr>
            <a:spLocks noGrp="1"/>
          </p:cNvSpPr>
          <p:nvPr>
            <p:ph type="body" sz="quarter" idx="24" hasCustomPrompt="1"/>
          </p:nvPr>
        </p:nvSpPr>
        <p:spPr>
          <a:xfrm>
            <a:off x="838200" y="482795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33" name="Text Placeholder 11">
            <a:extLst>
              <a:ext uri="{FF2B5EF4-FFF2-40B4-BE49-F238E27FC236}">
                <a16:creationId xmlns:a16="http://schemas.microsoft.com/office/drawing/2014/main" id="{FFD861B0-B091-B00F-A794-68C8486F8F56}"/>
              </a:ext>
            </a:extLst>
          </p:cNvPr>
          <p:cNvSpPr>
            <a:spLocks noGrp="1"/>
          </p:cNvSpPr>
          <p:nvPr>
            <p:ph type="body" sz="quarter" idx="25" hasCustomPrompt="1"/>
          </p:nvPr>
        </p:nvSpPr>
        <p:spPr>
          <a:xfrm>
            <a:off x="4762811" y="478790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34" name="Text Placeholder 11">
            <a:extLst>
              <a:ext uri="{FF2B5EF4-FFF2-40B4-BE49-F238E27FC236}">
                <a16:creationId xmlns:a16="http://schemas.microsoft.com/office/drawing/2014/main" id="{7397F832-61CB-AF80-C6CD-DB9BCFDF5A17}"/>
              </a:ext>
            </a:extLst>
          </p:cNvPr>
          <p:cNvSpPr>
            <a:spLocks noGrp="1"/>
          </p:cNvSpPr>
          <p:nvPr>
            <p:ph type="body" sz="quarter" idx="26" hasCustomPrompt="1"/>
          </p:nvPr>
        </p:nvSpPr>
        <p:spPr>
          <a:xfrm>
            <a:off x="838200" y="5109308"/>
            <a:ext cx="3716280" cy="234462"/>
          </a:xfrm>
        </p:spPr>
        <p:txBody>
          <a:bodyPr/>
          <a:lstStyle>
            <a:lvl1pPr>
              <a:defRPr sz="1125" b="0" i="0">
                <a:latin typeface="+mn-lt"/>
                <a:cs typeface="Poppins SemiBold" pitchFamily="2" charset="77"/>
              </a:defRPr>
            </a:lvl1pPr>
          </a:lstStyle>
          <a:p>
            <a:pPr lvl="0"/>
            <a:r>
              <a:rPr lang="en-US"/>
              <a:t>Text</a:t>
            </a:r>
          </a:p>
        </p:txBody>
      </p:sp>
      <p:sp>
        <p:nvSpPr>
          <p:cNvPr id="35" name="Text Placeholder 11">
            <a:extLst>
              <a:ext uri="{FF2B5EF4-FFF2-40B4-BE49-F238E27FC236}">
                <a16:creationId xmlns:a16="http://schemas.microsoft.com/office/drawing/2014/main" id="{958BFE23-0A35-E19A-8DF4-7DCC5AC81804}"/>
              </a:ext>
            </a:extLst>
          </p:cNvPr>
          <p:cNvSpPr>
            <a:spLocks noGrp="1"/>
          </p:cNvSpPr>
          <p:nvPr>
            <p:ph type="body" sz="quarter" idx="27" hasCustomPrompt="1"/>
          </p:nvPr>
        </p:nvSpPr>
        <p:spPr>
          <a:xfrm>
            <a:off x="6217055" y="201930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36" name="Text Placeholder 11">
            <a:extLst>
              <a:ext uri="{FF2B5EF4-FFF2-40B4-BE49-F238E27FC236}">
                <a16:creationId xmlns:a16="http://schemas.microsoft.com/office/drawing/2014/main" id="{628BC25B-E2BF-8967-FD46-38671C860254}"/>
              </a:ext>
            </a:extLst>
          </p:cNvPr>
          <p:cNvSpPr>
            <a:spLocks noGrp="1"/>
          </p:cNvSpPr>
          <p:nvPr>
            <p:ph type="body" sz="quarter" idx="28" hasCustomPrompt="1"/>
          </p:nvPr>
        </p:nvSpPr>
        <p:spPr>
          <a:xfrm>
            <a:off x="6407512" y="214190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37" name="Text Placeholder 11">
            <a:extLst>
              <a:ext uri="{FF2B5EF4-FFF2-40B4-BE49-F238E27FC236}">
                <a16:creationId xmlns:a16="http://schemas.microsoft.com/office/drawing/2014/main" id="{36D41D9F-AE12-70D8-1924-C08F74C4D812}"/>
              </a:ext>
            </a:extLst>
          </p:cNvPr>
          <p:cNvSpPr>
            <a:spLocks noGrp="1"/>
          </p:cNvSpPr>
          <p:nvPr>
            <p:ph type="body" sz="quarter" idx="29" hasCustomPrompt="1"/>
          </p:nvPr>
        </p:nvSpPr>
        <p:spPr>
          <a:xfrm>
            <a:off x="10332123" y="210185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38" name="Text Placeholder 11">
            <a:extLst>
              <a:ext uri="{FF2B5EF4-FFF2-40B4-BE49-F238E27FC236}">
                <a16:creationId xmlns:a16="http://schemas.microsoft.com/office/drawing/2014/main" id="{37D1F4A0-0813-79A8-8EDC-75B692B7F031}"/>
              </a:ext>
            </a:extLst>
          </p:cNvPr>
          <p:cNvSpPr>
            <a:spLocks noGrp="1"/>
          </p:cNvSpPr>
          <p:nvPr>
            <p:ph type="body" sz="quarter" idx="30" hasCustomPrompt="1"/>
          </p:nvPr>
        </p:nvSpPr>
        <p:spPr>
          <a:xfrm>
            <a:off x="6407512" y="2423258"/>
            <a:ext cx="3716280" cy="234462"/>
          </a:xfrm>
        </p:spPr>
        <p:txBody>
          <a:bodyPr/>
          <a:lstStyle>
            <a:lvl1pPr>
              <a:defRPr sz="1125" b="0" i="0">
                <a:latin typeface="+mn-lt"/>
                <a:cs typeface="Poppins SemiBold" pitchFamily="2" charset="77"/>
              </a:defRPr>
            </a:lvl1pPr>
          </a:lstStyle>
          <a:p>
            <a:pPr lvl="0"/>
            <a:r>
              <a:rPr lang="en-US"/>
              <a:t>Text</a:t>
            </a:r>
          </a:p>
        </p:txBody>
      </p:sp>
      <p:sp>
        <p:nvSpPr>
          <p:cNvPr id="39" name="Text Placeholder 11">
            <a:extLst>
              <a:ext uri="{FF2B5EF4-FFF2-40B4-BE49-F238E27FC236}">
                <a16:creationId xmlns:a16="http://schemas.microsoft.com/office/drawing/2014/main" id="{991BBBE0-FD20-ECEC-8674-7218018277EF}"/>
              </a:ext>
            </a:extLst>
          </p:cNvPr>
          <p:cNvSpPr>
            <a:spLocks noGrp="1"/>
          </p:cNvSpPr>
          <p:nvPr>
            <p:ph type="body" sz="quarter" idx="31" hasCustomPrompt="1"/>
          </p:nvPr>
        </p:nvSpPr>
        <p:spPr>
          <a:xfrm>
            <a:off x="6217055" y="291465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40" name="Text Placeholder 11">
            <a:extLst>
              <a:ext uri="{FF2B5EF4-FFF2-40B4-BE49-F238E27FC236}">
                <a16:creationId xmlns:a16="http://schemas.microsoft.com/office/drawing/2014/main" id="{49C6F264-E7CB-8D91-BB9F-FC82D27C1549}"/>
              </a:ext>
            </a:extLst>
          </p:cNvPr>
          <p:cNvSpPr>
            <a:spLocks noGrp="1"/>
          </p:cNvSpPr>
          <p:nvPr>
            <p:ph type="body" sz="quarter" idx="32" hasCustomPrompt="1"/>
          </p:nvPr>
        </p:nvSpPr>
        <p:spPr>
          <a:xfrm>
            <a:off x="6407512" y="303725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41" name="Text Placeholder 11">
            <a:extLst>
              <a:ext uri="{FF2B5EF4-FFF2-40B4-BE49-F238E27FC236}">
                <a16:creationId xmlns:a16="http://schemas.microsoft.com/office/drawing/2014/main" id="{BF29DDFD-7B72-AB3C-4E73-BCD2C7DF7775}"/>
              </a:ext>
            </a:extLst>
          </p:cNvPr>
          <p:cNvSpPr>
            <a:spLocks noGrp="1"/>
          </p:cNvSpPr>
          <p:nvPr>
            <p:ph type="body" sz="quarter" idx="33" hasCustomPrompt="1"/>
          </p:nvPr>
        </p:nvSpPr>
        <p:spPr>
          <a:xfrm>
            <a:off x="10332123" y="299720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42" name="Text Placeholder 11">
            <a:extLst>
              <a:ext uri="{FF2B5EF4-FFF2-40B4-BE49-F238E27FC236}">
                <a16:creationId xmlns:a16="http://schemas.microsoft.com/office/drawing/2014/main" id="{3AB74757-51ED-8291-7B7C-693FB12321F8}"/>
              </a:ext>
            </a:extLst>
          </p:cNvPr>
          <p:cNvSpPr>
            <a:spLocks noGrp="1"/>
          </p:cNvSpPr>
          <p:nvPr>
            <p:ph type="body" sz="quarter" idx="34" hasCustomPrompt="1"/>
          </p:nvPr>
        </p:nvSpPr>
        <p:spPr>
          <a:xfrm>
            <a:off x="6407512" y="3318608"/>
            <a:ext cx="3716280" cy="234462"/>
          </a:xfrm>
        </p:spPr>
        <p:txBody>
          <a:bodyPr/>
          <a:lstStyle>
            <a:lvl1pPr>
              <a:defRPr sz="1125" b="0" i="0">
                <a:latin typeface="+mn-lt"/>
                <a:cs typeface="Poppins SemiBold" pitchFamily="2" charset="77"/>
              </a:defRPr>
            </a:lvl1pPr>
          </a:lstStyle>
          <a:p>
            <a:pPr lvl="0"/>
            <a:r>
              <a:rPr lang="en-US"/>
              <a:t>Text</a:t>
            </a:r>
          </a:p>
        </p:txBody>
      </p:sp>
      <p:sp>
        <p:nvSpPr>
          <p:cNvPr id="43" name="Text Placeholder 11">
            <a:extLst>
              <a:ext uri="{FF2B5EF4-FFF2-40B4-BE49-F238E27FC236}">
                <a16:creationId xmlns:a16="http://schemas.microsoft.com/office/drawing/2014/main" id="{708A9211-38F5-A329-1578-56D6805FCA55}"/>
              </a:ext>
            </a:extLst>
          </p:cNvPr>
          <p:cNvSpPr>
            <a:spLocks noGrp="1"/>
          </p:cNvSpPr>
          <p:nvPr>
            <p:ph type="body" sz="quarter" idx="35" hasCustomPrompt="1"/>
          </p:nvPr>
        </p:nvSpPr>
        <p:spPr>
          <a:xfrm>
            <a:off x="6217055" y="381000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44" name="Text Placeholder 11">
            <a:extLst>
              <a:ext uri="{FF2B5EF4-FFF2-40B4-BE49-F238E27FC236}">
                <a16:creationId xmlns:a16="http://schemas.microsoft.com/office/drawing/2014/main" id="{7D064149-EC87-4BF3-DF71-2281BA648E15}"/>
              </a:ext>
            </a:extLst>
          </p:cNvPr>
          <p:cNvSpPr>
            <a:spLocks noGrp="1"/>
          </p:cNvSpPr>
          <p:nvPr>
            <p:ph type="body" sz="quarter" idx="36" hasCustomPrompt="1"/>
          </p:nvPr>
        </p:nvSpPr>
        <p:spPr>
          <a:xfrm>
            <a:off x="6407512" y="393260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45" name="Text Placeholder 11">
            <a:extLst>
              <a:ext uri="{FF2B5EF4-FFF2-40B4-BE49-F238E27FC236}">
                <a16:creationId xmlns:a16="http://schemas.microsoft.com/office/drawing/2014/main" id="{7754B861-F6D6-395E-15EA-0B0F43B2AEC4}"/>
              </a:ext>
            </a:extLst>
          </p:cNvPr>
          <p:cNvSpPr>
            <a:spLocks noGrp="1"/>
          </p:cNvSpPr>
          <p:nvPr>
            <p:ph type="body" sz="quarter" idx="37" hasCustomPrompt="1"/>
          </p:nvPr>
        </p:nvSpPr>
        <p:spPr>
          <a:xfrm>
            <a:off x="10332123" y="389255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46" name="Text Placeholder 11">
            <a:extLst>
              <a:ext uri="{FF2B5EF4-FFF2-40B4-BE49-F238E27FC236}">
                <a16:creationId xmlns:a16="http://schemas.microsoft.com/office/drawing/2014/main" id="{C74854AC-2C37-E945-4F90-5BEB65D28629}"/>
              </a:ext>
            </a:extLst>
          </p:cNvPr>
          <p:cNvSpPr>
            <a:spLocks noGrp="1"/>
          </p:cNvSpPr>
          <p:nvPr>
            <p:ph type="body" sz="quarter" idx="38" hasCustomPrompt="1"/>
          </p:nvPr>
        </p:nvSpPr>
        <p:spPr>
          <a:xfrm>
            <a:off x="6407512" y="4213958"/>
            <a:ext cx="3716280" cy="234462"/>
          </a:xfrm>
        </p:spPr>
        <p:txBody>
          <a:bodyPr/>
          <a:lstStyle>
            <a:lvl1pPr>
              <a:defRPr sz="1125" b="0" i="0">
                <a:latin typeface="+mn-lt"/>
                <a:cs typeface="Poppins SemiBold" pitchFamily="2" charset="77"/>
              </a:defRPr>
            </a:lvl1pPr>
          </a:lstStyle>
          <a:p>
            <a:pPr lvl="0"/>
            <a:r>
              <a:rPr lang="en-US"/>
              <a:t>Text</a:t>
            </a:r>
          </a:p>
        </p:txBody>
      </p:sp>
      <p:sp>
        <p:nvSpPr>
          <p:cNvPr id="47" name="Text Placeholder 11">
            <a:extLst>
              <a:ext uri="{FF2B5EF4-FFF2-40B4-BE49-F238E27FC236}">
                <a16:creationId xmlns:a16="http://schemas.microsoft.com/office/drawing/2014/main" id="{B323CFFA-B2E7-E301-35F1-27A34E41AACB}"/>
              </a:ext>
            </a:extLst>
          </p:cNvPr>
          <p:cNvSpPr>
            <a:spLocks noGrp="1"/>
          </p:cNvSpPr>
          <p:nvPr>
            <p:ph type="body" sz="quarter" idx="39" hasCustomPrompt="1"/>
          </p:nvPr>
        </p:nvSpPr>
        <p:spPr>
          <a:xfrm>
            <a:off x="6217055" y="4705350"/>
            <a:ext cx="5327996" cy="692151"/>
          </a:xfrm>
          <a:prstGeom prst="roundRect">
            <a:avLst>
              <a:gd name="adj" fmla="val 25101"/>
            </a:avLst>
          </a:prstGeom>
          <a:solidFill>
            <a:schemeClr val="bg1"/>
          </a:solidFill>
          <a:ln w="0">
            <a:solidFill>
              <a:srgbClr val="000000">
                <a:alpha val="0"/>
              </a:srgbClr>
            </a:solidFill>
          </a:ln>
        </p:spPr>
        <p:txBody>
          <a:bodyPr anchor="ctr"/>
          <a:lstStyle>
            <a:lvl1pPr algn="ctr">
              <a:defRPr sz="100">
                <a:noFill/>
                <a:latin typeface="+mj-lt"/>
              </a:defRPr>
            </a:lvl1pPr>
          </a:lstStyle>
          <a:p>
            <a:pPr lvl="0"/>
            <a:r>
              <a:rPr lang="en-US"/>
              <a:t> </a:t>
            </a:r>
          </a:p>
        </p:txBody>
      </p:sp>
      <p:sp>
        <p:nvSpPr>
          <p:cNvPr id="48" name="Text Placeholder 11">
            <a:extLst>
              <a:ext uri="{FF2B5EF4-FFF2-40B4-BE49-F238E27FC236}">
                <a16:creationId xmlns:a16="http://schemas.microsoft.com/office/drawing/2014/main" id="{5BEED5C7-7405-5F35-E53C-ABEE967A9F89}"/>
              </a:ext>
            </a:extLst>
          </p:cNvPr>
          <p:cNvSpPr>
            <a:spLocks noGrp="1"/>
          </p:cNvSpPr>
          <p:nvPr>
            <p:ph type="body" sz="quarter" idx="40" hasCustomPrompt="1"/>
          </p:nvPr>
        </p:nvSpPr>
        <p:spPr>
          <a:xfrm>
            <a:off x="6407512" y="4827954"/>
            <a:ext cx="3716280" cy="234462"/>
          </a:xfrm>
        </p:spPr>
        <p:txBody>
          <a:bodyPr/>
          <a:lstStyle>
            <a:lvl1pPr>
              <a:defRPr sz="1500" b="1" i="0">
                <a:latin typeface="Poppins SemiBold" pitchFamily="2" charset="77"/>
                <a:cs typeface="Poppins SemiBold" pitchFamily="2" charset="77"/>
              </a:defRPr>
            </a:lvl1pPr>
          </a:lstStyle>
          <a:p>
            <a:pPr lvl="0"/>
            <a:r>
              <a:rPr lang="en-US"/>
              <a:t>Text</a:t>
            </a:r>
          </a:p>
        </p:txBody>
      </p:sp>
      <p:sp>
        <p:nvSpPr>
          <p:cNvPr id="49" name="Text Placeholder 11">
            <a:extLst>
              <a:ext uri="{FF2B5EF4-FFF2-40B4-BE49-F238E27FC236}">
                <a16:creationId xmlns:a16="http://schemas.microsoft.com/office/drawing/2014/main" id="{4B97A88C-9C7D-FB79-92A2-6EAEC7FFA568}"/>
              </a:ext>
            </a:extLst>
          </p:cNvPr>
          <p:cNvSpPr>
            <a:spLocks noGrp="1"/>
          </p:cNvSpPr>
          <p:nvPr>
            <p:ph type="body" sz="quarter" idx="41" hasCustomPrompt="1"/>
          </p:nvPr>
        </p:nvSpPr>
        <p:spPr>
          <a:xfrm>
            <a:off x="10332123" y="4787901"/>
            <a:ext cx="1124023" cy="527050"/>
          </a:xfrm>
          <a:prstGeom prst="roundRect">
            <a:avLst>
              <a:gd name="adj" fmla="val 25101"/>
            </a:avLst>
          </a:prstGeom>
          <a:solidFill>
            <a:srgbClr val="96F8B3"/>
          </a:solidFill>
        </p:spPr>
        <p:txBody>
          <a:bodyPr anchor="ctr"/>
          <a:lstStyle>
            <a:lvl1pPr algn="ctr">
              <a:lnSpc>
                <a:spcPct val="100000"/>
              </a:lnSpc>
              <a:defRPr sz="1500">
                <a:latin typeface="+mj-lt"/>
              </a:defRPr>
            </a:lvl1pPr>
          </a:lstStyle>
          <a:p>
            <a:pPr lvl="0"/>
            <a:r>
              <a:rPr lang="en-US"/>
              <a:t>Text</a:t>
            </a:r>
          </a:p>
        </p:txBody>
      </p:sp>
      <p:sp>
        <p:nvSpPr>
          <p:cNvPr id="50" name="Text Placeholder 11">
            <a:extLst>
              <a:ext uri="{FF2B5EF4-FFF2-40B4-BE49-F238E27FC236}">
                <a16:creationId xmlns:a16="http://schemas.microsoft.com/office/drawing/2014/main" id="{4C76A277-A66C-2BCB-7DDF-3D9E884B62F8}"/>
              </a:ext>
            </a:extLst>
          </p:cNvPr>
          <p:cNvSpPr>
            <a:spLocks noGrp="1"/>
          </p:cNvSpPr>
          <p:nvPr>
            <p:ph type="body" sz="quarter" idx="42" hasCustomPrompt="1"/>
          </p:nvPr>
        </p:nvSpPr>
        <p:spPr>
          <a:xfrm>
            <a:off x="6407512" y="5109308"/>
            <a:ext cx="3716280" cy="234462"/>
          </a:xfrm>
        </p:spPr>
        <p:txBody>
          <a:bodyPr/>
          <a:lstStyle>
            <a:lvl1pPr>
              <a:defRPr sz="1125" b="0" i="0">
                <a:latin typeface="+mn-lt"/>
                <a:cs typeface="Poppins SemiBold" pitchFamily="2" charset="77"/>
              </a:defRPr>
            </a:lvl1pPr>
          </a:lstStyle>
          <a:p>
            <a:pPr lvl="0"/>
            <a:r>
              <a:rPr lang="en-US"/>
              <a:t>Text</a:t>
            </a:r>
          </a:p>
        </p:txBody>
      </p:sp>
    </p:spTree>
    <p:extLst>
      <p:ext uri="{BB962C8B-B14F-4D97-AF65-F5344CB8AC3E}">
        <p14:creationId xmlns:p14="http://schemas.microsoft.com/office/powerpoint/2010/main" val="20601142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a:xfrm>
            <a:off x="616730" y="1334478"/>
            <a:ext cx="5280362" cy="1209430"/>
          </a:xfrm>
        </p:spPr>
        <p:txBody>
          <a:bodyPr/>
          <a:lstStyle>
            <a:lvl1pPr algn="l">
              <a:defRPr/>
            </a:lvl1pPr>
          </a:lstStyle>
          <a:p>
            <a:r>
              <a:rPr lang="en-US"/>
              <a:t>Headline</a:t>
            </a:r>
          </a:p>
        </p:txBody>
      </p:sp>
      <p:sp>
        <p:nvSpPr>
          <p:cNvPr id="6" name="Picture Placeholder 5">
            <a:extLst>
              <a:ext uri="{FF2B5EF4-FFF2-40B4-BE49-F238E27FC236}">
                <a16:creationId xmlns:a16="http://schemas.microsoft.com/office/drawing/2014/main" id="{CF600EFD-B87A-2C8D-5FB5-654F345BACCF}"/>
              </a:ext>
            </a:extLst>
          </p:cNvPr>
          <p:cNvSpPr>
            <a:spLocks noGrp="1"/>
          </p:cNvSpPr>
          <p:nvPr>
            <p:ph type="pic" sz="quarter" idx="15"/>
          </p:nvPr>
        </p:nvSpPr>
        <p:spPr>
          <a:xfrm>
            <a:off x="6834632" y="333375"/>
            <a:ext cx="5023971" cy="6191250"/>
          </a:xfrm>
          <a:prstGeom prst="roundRect">
            <a:avLst>
              <a:gd name="adj" fmla="val 6400"/>
            </a:avLst>
          </a:prstGeom>
        </p:spPr>
        <p:txBody>
          <a:bodyPr/>
          <a:lstStyle/>
          <a:p>
            <a:endParaRPr lang="en-US"/>
          </a:p>
        </p:txBody>
      </p:sp>
      <p:sp>
        <p:nvSpPr>
          <p:cNvPr id="13" name="Text Placeholder 11">
            <a:extLst>
              <a:ext uri="{FF2B5EF4-FFF2-40B4-BE49-F238E27FC236}">
                <a16:creationId xmlns:a16="http://schemas.microsoft.com/office/drawing/2014/main" id="{DA9DF737-FCF7-265C-C4DB-74899764D3F6}"/>
              </a:ext>
            </a:extLst>
          </p:cNvPr>
          <p:cNvSpPr>
            <a:spLocks noGrp="1"/>
          </p:cNvSpPr>
          <p:nvPr>
            <p:ph type="body" sz="quarter" idx="16" hasCustomPrompt="1"/>
          </p:nvPr>
        </p:nvSpPr>
        <p:spPr>
          <a:xfrm>
            <a:off x="647742" y="725610"/>
            <a:ext cx="1259763" cy="353097"/>
          </a:xfrm>
          <a:prstGeom prst="roundRect">
            <a:avLst>
              <a:gd name="adj" fmla="val 25101"/>
            </a:avLst>
          </a:prstGeom>
          <a:solidFill>
            <a:srgbClr val="96F8B3"/>
          </a:solidFill>
        </p:spPr>
        <p:txBody>
          <a:bodyPr anchor="ctr"/>
          <a:lstStyle>
            <a:lvl1pPr algn="ctr">
              <a:lnSpc>
                <a:spcPct val="100000"/>
              </a:lnSpc>
              <a:defRPr sz="1250" b="1" i="0">
                <a:latin typeface="Poppins SemiBold" pitchFamily="2" charset="77"/>
                <a:cs typeface="Poppins SemiBold" pitchFamily="2" charset="77"/>
              </a:defRPr>
            </a:lvl1pPr>
          </a:lstStyle>
          <a:p>
            <a:pPr lvl="0"/>
            <a:r>
              <a:rPr lang="en-US"/>
              <a:t>Text</a:t>
            </a:r>
          </a:p>
        </p:txBody>
      </p:sp>
      <p:sp>
        <p:nvSpPr>
          <p:cNvPr id="17" name="Text Placeholder 14">
            <a:extLst>
              <a:ext uri="{FF2B5EF4-FFF2-40B4-BE49-F238E27FC236}">
                <a16:creationId xmlns:a16="http://schemas.microsoft.com/office/drawing/2014/main" id="{96879AC4-0D5B-90FC-C307-517BB0AF9AFF}"/>
              </a:ext>
            </a:extLst>
          </p:cNvPr>
          <p:cNvSpPr>
            <a:spLocks noGrp="1"/>
          </p:cNvSpPr>
          <p:nvPr>
            <p:ph type="body" sz="quarter" idx="18"/>
          </p:nvPr>
        </p:nvSpPr>
        <p:spPr>
          <a:xfrm>
            <a:off x="616730" y="2707971"/>
            <a:ext cx="5303443" cy="33424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83072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EE830B9-A98F-9EC5-470C-7931DEA7D19F}"/>
              </a:ext>
            </a:extLst>
          </p:cNvPr>
          <p:cNvSpPr>
            <a:spLocks noGrp="1"/>
          </p:cNvSpPr>
          <p:nvPr>
            <p:ph type="body" sz="quarter" idx="10" hasCustomPrompt="1"/>
          </p:nvPr>
        </p:nvSpPr>
        <p:spPr>
          <a:xfrm>
            <a:off x="333397" y="333376"/>
            <a:ext cx="11525206" cy="6191250"/>
          </a:xfrm>
          <a:prstGeom prst="roundRect">
            <a:avLst>
              <a:gd name="adj" fmla="val 6373"/>
            </a:avLst>
          </a:prstGeom>
          <a:solidFill>
            <a:srgbClr val="A2FFE8"/>
          </a:solidFill>
          <a:ln w="0">
            <a:solidFill>
              <a:schemeClr val="accent1">
                <a:alpha val="0"/>
              </a:schemeClr>
            </a:solidFill>
          </a:ln>
        </p:spPr>
        <p:txBody>
          <a:bodyPr/>
          <a:lstStyle>
            <a:lvl1pPr>
              <a:defRPr sz="100">
                <a:noFill/>
              </a:defRPr>
            </a:lvl1pPr>
          </a:lstStyle>
          <a:p>
            <a:pPr lvl="0"/>
            <a:r>
              <a:rPr lang="en-US"/>
              <a:t> </a:t>
            </a:r>
          </a:p>
        </p:txBody>
      </p:sp>
      <p:sp>
        <p:nvSpPr>
          <p:cNvPr id="11" name="Title 10">
            <a:extLst>
              <a:ext uri="{FF2B5EF4-FFF2-40B4-BE49-F238E27FC236}">
                <a16:creationId xmlns:a16="http://schemas.microsoft.com/office/drawing/2014/main" id="{160969C9-0D5A-BBC5-8726-002C9F1AB32C}"/>
              </a:ext>
            </a:extLst>
          </p:cNvPr>
          <p:cNvSpPr>
            <a:spLocks noGrp="1"/>
          </p:cNvSpPr>
          <p:nvPr>
            <p:ph type="title" hasCustomPrompt="1"/>
          </p:nvPr>
        </p:nvSpPr>
        <p:spPr>
          <a:xfrm>
            <a:off x="1157305" y="1476986"/>
            <a:ext cx="9877390" cy="2797034"/>
          </a:xfrm>
        </p:spPr>
        <p:txBody>
          <a:bodyPr anchor="b"/>
          <a:lstStyle>
            <a:lvl1pPr algn="ctr">
              <a:lnSpc>
                <a:spcPct val="95000"/>
              </a:lnSpc>
              <a:defRPr sz="4850" spc="-75" baseline="0"/>
            </a:lvl1pPr>
          </a:lstStyle>
          <a:p>
            <a:r>
              <a:rPr lang="en-US"/>
              <a:t>Text</a:t>
            </a:r>
          </a:p>
        </p:txBody>
      </p:sp>
      <p:sp>
        <p:nvSpPr>
          <p:cNvPr id="13" name="Text Placeholder 12">
            <a:extLst>
              <a:ext uri="{FF2B5EF4-FFF2-40B4-BE49-F238E27FC236}">
                <a16:creationId xmlns:a16="http://schemas.microsoft.com/office/drawing/2014/main" id="{3345424B-E0B5-DFFE-0A7E-1F060D08D2EC}"/>
              </a:ext>
            </a:extLst>
          </p:cNvPr>
          <p:cNvSpPr>
            <a:spLocks noGrp="1"/>
          </p:cNvSpPr>
          <p:nvPr>
            <p:ph type="body" sz="quarter" idx="11" hasCustomPrompt="1"/>
          </p:nvPr>
        </p:nvSpPr>
        <p:spPr>
          <a:xfrm>
            <a:off x="2165434" y="4607170"/>
            <a:ext cx="7861133" cy="773845"/>
          </a:xfrm>
        </p:spPr>
        <p:txBody>
          <a:bodyPr/>
          <a:lstStyle>
            <a:lvl1pPr algn="ctr">
              <a:lnSpc>
                <a:spcPct val="120000"/>
              </a:lnSpc>
              <a:defRPr sz="2000"/>
            </a:lvl1pPr>
          </a:lstStyle>
          <a:p>
            <a:pPr lvl="0"/>
            <a:r>
              <a:rPr lang="en-US"/>
              <a:t>Text</a:t>
            </a:r>
          </a:p>
        </p:txBody>
      </p:sp>
    </p:spTree>
    <p:extLst>
      <p:ext uri="{BB962C8B-B14F-4D97-AF65-F5344CB8AC3E}">
        <p14:creationId xmlns:p14="http://schemas.microsoft.com/office/powerpoint/2010/main" val="2150771546"/>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Options">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FA72434E-CC6B-BE63-B33A-EA5B01C943A0}"/>
              </a:ext>
            </a:extLst>
          </p:cNvPr>
          <p:cNvSpPr>
            <a:spLocks noGrp="1"/>
          </p:cNvSpPr>
          <p:nvPr>
            <p:ph type="body" sz="quarter" idx="10" hasCustomPrompt="1"/>
          </p:nvPr>
        </p:nvSpPr>
        <p:spPr>
          <a:xfrm>
            <a:off x="333397" y="333376"/>
            <a:ext cx="11525206" cy="6191250"/>
          </a:xfrm>
          <a:prstGeom prst="roundRect">
            <a:avLst>
              <a:gd name="adj" fmla="val 6373"/>
            </a:avLst>
          </a:prstGeom>
          <a:solidFill>
            <a:schemeClr val="bg2"/>
          </a:solidFill>
          <a:ln w="0">
            <a:solidFill>
              <a:schemeClr val="accent1">
                <a:alpha val="0"/>
              </a:schemeClr>
            </a:solidFill>
          </a:ln>
        </p:spPr>
        <p:txBody>
          <a:bodyPr/>
          <a:lstStyle>
            <a:lvl1pPr>
              <a:defRPr sz="100">
                <a:noFill/>
              </a:defRPr>
            </a:lvl1pPr>
          </a:lstStyle>
          <a:p>
            <a:pPr lvl="0"/>
            <a:r>
              <a:rPr lang="en-US"/>
              <a:t> </a:t>
            </a:r>
          </a:p>
        </p:txBody>
      </p:sp>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a:xfrm>
            <a:off x="838200" y="963003"/>
            <a:ext cx="10515600" cy="502382"/>
          </a:xfrm>
        </p:spPr>
        <p:txBody>
          <a:bodyPr/>
          <a:lstStyle>
            <a:lvl1pPr algn="ctr">
              <a:defRPr/>
            </a:lvl1pPr>
          </a:lstStyle>
          <a:p>
            <a:r>
              <a:rPr lang="en-US"/>
              <a:t>Headline</a:t>
            </a:r>
          </a:p>
        </p:txBody>
      </p:sp>
      <p:sp>
        <p:nvSpPr>
          <p:cNvPr id="35" name="Text Placeholder 11">
            <a:extLst>
              <a:ext uri="{FF2B5EF4-FFF2-40B4-BE49-F238E27FC236}">
                <a16:creationId xmlns:a16="http://schemas.microsoft.com/office/drawing/2014/main" id="{958BFE23-0A35-E19A-8DF4-7DCC5AC81804}"/>
              </a:ext>
            </a:extLst>
          </p:cNvPr>
          <p:cNvSpPr>
            <a:spLocks noGrp="1"/>
          </p:cNvSpPr>
          <p:nvPr>
            <p:ph type="body" sz="quarter" idx="27" hasCustomPrompt="1"/>
          </p:nvPr>
        </p:nvSpPr>
        <p:spPr>
          <a:xfrm>
            <a:off x="636507" y="1843575"/>
            <a:ext cx="5327996" cy="692151"/>
          </a:xfrm>
          <a:prstGeom prst="roundRect">
            <a:avLst>
              <a:gd name="adj" fmla="val 25101"/>
            </a:avLst>
          </a:prstGeom>
          <a:solidFill>
            <a:schemeClr val="accent1"/>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5" name="Text Placeholder 11">
            <a:extLst>
              <a:ext uri="{FF2B5EF4-FFF2-40B4-BE49-F238E27FC236}">
                <a16:creationId xmlns:a16="http://schemas.microsoft.com/office/drawing/2014/main" id="{EE3F060E-82B8-B1C5-466B-20599A58DB6D}"/>
              </a:ext>
            </a:extLst>
          </p:cNvPr>
          <p:cNvSpPr>
            <a:spLocks noGrp="1"/>
          </p:cNvSpPr>
          <p:nvPr>
            <p:ph type="body" sz="quarter" idx="28" hasCustomPrompt="1"/>
          </p:nvPr>
        </p:nvSpPr>
        <p:spPr>
          <a:xfrm>
            <a:off x="6228779" y="1843575"/>
            <a:ext cx="5327996" cy="692151"/>
          </a:xfrm>
          <a:prstGeom prst="roundRect">
            <a:avLst>
              <a:gd name="adj" fmla="val 25101"/>
            </a:avLst>
          </a:prstGeom>
          <a:solidFill>
            <a:schemeClr val="accent5"/>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6" name="Text Placeholder 11">
            <a:extLst>
              <a:ext uri="{FF2B5EF4-FFF2-40B4-BE49-F238E27FC236}">
                <a16:creationId xmlns:a16="http://schemas.microsoft.com/office/drawing/2014/main" id="{84817CDD-C539-CB7D-3567-C7C853D2B948}"/>
              </a:ext>
            </a:extLst>
          </p:cNvPr>
          <p:cNvSpPr>
            <a:spLocks noGrp="1"/>
          </p:cNvSpPr>
          <p:nvPr>
            <p:ph type="body" sz="quarter" idx="29" hasCustomPrompt="1"/>
          </p:nvPr>
        </p:nvSpPr>
        <p:spPr>
          <a:xfrm>
            <a:off x="636507" y="2746252"/>
            <a:ext cx="5327996" cy="692151"/>
          </a:xfrm>
          <a:prstGeom prst="roundRect">
            <a:avLst>
              <a:gd name="adj" fmla="val 25101"/>
            </a:avLst>
          </a:prstGeom>
          <a:solidFill>
            <a:schemeClr val="accent6"/>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3" name="Text Placeholder 11">
            <a:extLst>
              <a:ext uri="{FF2B5EF4-FFF2-40B4-BE49-F238E27FC236}">
                <a16:creationId xmlns:a16="http://schemas.microsoft.com/office/drawing/2014/main" id="{B7CD2604-7A42-3F37-D555-9722B7E9BEE0}"/>
              </a:ext>
            </a:extLst>
          </p:cNvPr>
          <p:cNvSpPr>
            <a:spLocks noGrp="1"/>
          </p:cNvSpPr>
          <p:nvPr>
            <p:ph type="body" sz="quarter" idx="30" hasCustomPrompt="1"/>
          </p:nvPr>
        </p:nvSpPr>
        <p:spPr>
          <a:xfrm>
            <a:off x="6228779" y="2746252"/>
            <a:ext cx="5327996" cy="692151"/>
          </a:xfrm>
          <a:prstGeom prst="roundRect">
            <a:avLst>
              <a:gd name="adj" fmla="val 25101"/>
            </a:avLst>
          </a:prstGeom>
          <a:solidFill>
            <a:schemeClr val="accent4"/>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4" name="Text Placeholder 11">
            <a:extLst>
              <a:ext uri="{FF2B5EF4-FFF2-40B4-BE49-F238E27FC236}">
                <a16:creationId xmlns:a16="http://schemas.microsoft.com/office/drawing/2014/main" id="{211AB2EB-959F-0517-0456-2D7CF9DB6ABB}"/>
              </a:ext>
            </a:extLst>
          </p:cNvPr>
          <p:cNvSpPr>
            <a:spLocks noGrp="1"/>
          </p:cNvSpPr>
          <p:nvPr>
            <p:ph type="body" sz="quarter" idx="31" hasCustomPrompt="1"/>
          </p:nvPr>
        </p:nvSpPr>
        <p:spPr>
          <a:xfrm>
            <a:off x="636507" y="3648929"/>
            <a:ext cx="5327996" cy="692151"/>
          </a:xfrm>
          <a:prstGeom prst="roundRect">
            <a:avLst>
              <a:gd name="adj" fmla="val 25101"/>
            </a:avLst>
          </a:prstGeom>
          <a:solidFill>
            <a:schemeClr val="accent3"/>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5" name="Text Placeholder 11">
            <a:extLst>
              <a:ext uri="{FF2B5EF4-FFF2-40B4-BE49-F238E27FC236}">
                <a16:creationId xmlns:a16="http://schemas.microsoft.com/office/drawing/2014/main" id="{27004E13-3DF7-3231-B231-7E92A043011E}"/>
              </a:ext>
            </a:extLst>
          </p:cNvPr>
          <p:cNvSpPr>
            <a:spLocks noGrp="1"/>
          </p:cNvSpPr>
          <p:nvPr>
            <p:ph type="body" sz="quarter" idx="32" hasCustomPrompt="1"/>
          </p:nvPr>
        </p:nvSpPr>
        <p:spPr>
          <a:xfrm>
            <a:off x="6228779" y="3648929"/>
            <a:ext cx="5327996" cy="692151"/>
          </a:xfrm>
          <a:prstGeom prst="roundRect">
            <a:avLst>
              <a:gd name="adj" fmla="val 25101"/>
            </a:avLst>
          </a:prstGeom>
          <a:solidFill>
            <a:schemeClr val="accent6"/>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6" name="Text Placeholder 11">
            <a:extLst>
              <a:ext uri="{FF2B5EF4-FFF2-40B4-BE49-F238E27FC236}">
                <a16:creationId xmlns:a16="http://schemas.microsoft.com/office/drawing/2014/main" id="{C34E7F11-5AA2-6993-94B9-EF01E51A9525}"/>
              </a:ext>
            </a:extLst>
          </p:cNvPr>
          <p:cNvSpPr>
            <a:spLocks noGrp="1"/>
          </p:cNvSpPr>
          <p:nvPr>
            <p:ph type="body" sz="quarter" idx="33" hasCustomPrompt="1"/>
          </p:nvPr>
        </p:nvSpPr>
        <p:spPr>
          <a:xfrm>
            <a:off x="636507" y="4551606"/>
            <a:ext cx="5327996" cy="692151"/>
          </a:xfrm>
          <a:prstGeom prst="roundRect">
            <a:avLst>
              <a:gd name="adj" fmla="val 25101"/>
            </a:avLst>
          </a:prstGeom>
          <a:solidFill>
            <a:schemeClr val="accent4"/>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7" name="Text Placeholder 11">
            <a:extLst>
              <a:ext uri="{FF2B5EF4-FFF2-40B4-BE49-F238E27FC236}">
                <a16:creationId xmlns:a16="http://schemas.microsoft.com/office/drawing/2014/main" id="{8F333776-E90D-8224-D2B7-09A7FE8D3B7A}"/>
              </a:ext>
            </a:extLst>
          </p:cNvPr>
          <p:cNvSpPr>
            <a:spLocks noGrp="1"/>
          </p:cNvSpPr>
          <p:nvPr>
            <p:ph type="body" sz="quarter" idx="34" hasCustomPrompt="1"/>
          </p:nvPr>
        </p:nvSpPr>
        <p:spPr>
          <a:xfrm>
            <a:off x="6228779" y="4551606"/>
            <a:ext cx="5327996" cy="692151"/>
          </a:xfrm>
          <a:prstGeom prst="roundRect">
            <a:avLst>
              <a:gd name="adj" fmla="val 25101"/>
            </a:avLst>
          </a:prstGeom>
          <a:solidFill>
            <a:schemeClr val="accent1"/>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8" name="Text Placeholder 11">
            <a:extLst>
              <a:ext uri="{FF2B5EF4-FFF2-40B4-BE49-F238E27FC236}">
                <a16:creationId xmlns:a16="http://schemas.microsoft.com/office/drawing/2014/main" id="{692EC98B-001B-E2EA-38EE-DDA63B48FDA5}"/>
              </a:ext>
            </a:extLst>
          </p:cNvPr>
          <p:cNvSpPr>
            <a:spLocks noGrp="1"/>
          </p:cNvSpPr>
          <p:nvPr>
            <p:ph type="body" sz="quarter" idx="35" hasCustomPrompt="1"/>
          </p:nvPr>
        </p:nvSpPr>
        <p:spPr>
          <a:xfrm>
            <a:off x="636507" y="5454283"/>
            <a:ext cx="5327996" cy="692151"/>
          </a:xfrm>
          <a:prstGeom prst="roundRect">
            <a:avLst>
              <a:gd name="adj" fmla="val 25101"/>
            </a:avLst>
          </a:prstGeom>
          <a:solidFill>
            <a:schemeClr val="accent2"/>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
        <p:nvSpPr>
          <p:cNvPr id="19" name="Text Placeholder 11">
            <a:extLst>
              <a:ext uri="{FF2B5EF4-FFF2-40B4-BE49-F238E27FC236}">
                <a16:creationId xmlns:a16="http://schemas.microsoft.com/office/drawing/2014/main" id="{5498788F-5A88-E601-FA26-E166F3BDB794}"/>
              </a:ext>
            </a:extLst>
          </p:cNvPr>
          <p:cNvSpPr>
            <a:spLocks noGrp="1"/>
          </p:cNvSpPr>
          <p:nvPr>
            <p:ph type="body" sz="quarter" idx="36" hasCustomPrompt="1"/>
          </p:nvPr>
        </p:nvSpPr>
        <p:spPr>
          <a:xfrm>
            <a:off x="6228779" y="5454283"/>
            <a:ext cx="5327996" cy="692151"/>
          </a:xfrm>
          <a:prstGeom prst="roundRect">
            <a:avLst>
              <a:gd name="adj" fmla="val 25101"/>
            </a:avLst>
          </a:prstGeom>
          <a:solidFill>
            <a:schemeClr val="accent3"/>
          </a:solidFill>
          <a:ln w="0">
            <a:solidFill>
              <a:srgbClr val="000000">
                <a:alpha val="0"/>
              </a:srgbClr>
            </a:solidFill>
          </a:ln>
        </p:spPr>
        <p:txBody>
          <a:bodyPr anchor="ctr"/>
          <a:lstStyle>
            <a:lvl1pPr algn="ctr">
              <a:lnSpc>
                <a:spcPct val="100000"/>
              </a:lnSpc>
              <a:defRPr sz="1500" b="1" i="0">
                <a:solidFill>
                  <a:schemeClr val="tx1"/>
                </a:solidFill>
                <a:latin typeface="Poppins SemiBold" pitchFamily="2" charset="77"/>
                <a:cs typeface="Poppins SemiBold" pitchFamily="2" charset="77"/>
              </a:defRPr>
            </a:lvl1pPr>
          </a:lstStyle>
          <a:p>
            <a:pPr lvl="0"/>
            <a:r>
              <a:rPr lang="en-US"/>
              <a:t>Text</a:t>
            </a:r>
          </a:p>
        </p:txBody>
      </p:sp>
    </p:spTree>
    <p:extLst>
      <p:ext uri="{BB962C8B-B14F-4D97-AF65-F5344CB8AC3E}">
        <p14:creationId xmlns:p14="http://schemas.microsoft.com/office/powerpoint/2010/main" val="25380677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ree text options">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FA72434E-CC6B-BE63-B33A-EA5B01C943A0}"/>
              </a:ext>
            </a:extLst>
          </p:cNvPr>
          <p:cNvSpPr>
            <a:spLocks noGrp="1"/>
          </p:cNvSpPr>
          <p:nvPr>
            <p:ph type="body" sz="quarter" idx="10" hasCustomPrompt="1"/>
          </p:nvPr>
        </p:nvSpPr>
        <p:spPr>
          <a:xfrm>
            <a:off x="333397" y="333376"/>
            <a:ext cx="11525206" cy="6191250"/>
          </a:xfrm>
          <a:prstGeom prst="roundRect">
            <a:avLst>
              <a:gd name="adj" fmla="val 6373"/>
            </a:avLst>
          </a:prstGeom>
          <a:solidFill>
            <a:srgbClr val="DFFCE8"/>
          </a:solidFill>
          <a:ln w="0">
            <a:solidFill>
              <a:schemeClr val="accent1">
                <a:alpha val="0"/>
              </a:schemeClr>
            </a:solidFill>
          </a:ln>
        </p:spPr>
        <p:txBody>
          <a:bodyPr/>
          <a:lstStyle>
            <a:lvl1pPr>
              <a:defRPr sz="100">
                <a:noFill/>
              </a:defRPr>
            </a:lvl1pPr>
          </a:lstStyle>
          <a:p>
            <a:pPr lvl="0"/>
            <a:r>
              <a:rPr lang="en-US"/>
              <a:t> </a:t>
            </a:r>
          </a:p>
        </p:txBody>
      </p:sp>
      <p:sp>
        <p:nvSpPr>
          <p:cNvPr id="35" name="Text Placeholder 11">
            <a:extLst>
              <a:ext uri="{FF2B5EF4-FFF2-40B4-BE49-F238E27FC236}">
                <a16:creationId xmlns:a16="http://schemas.microsoft.com/office/drawing/2014/main" id="{958BFE23-0A35-E19A-8DF4-7DCC5AC81804}"/>
              </a:ext>
            </a:extLst>
          </p:cNvPr>
          <p:cNvSpPr>
            <a:spLocks noGrp="1"/>
          </p:cNvSpPr>
          <p:nvPr>
            <p:ph type="body" sz="quarter" idx="27" hasCustomPrompt="1"/>
          </p:nvPr>
        </p:nvSpPr>
        <p:spPr>
          <a:xfrm>
            <a:off x="749557" y="2074985"/>
            <a:ext cx="3365511" cy="3981041"/>
          </a:xfrm>
          <a:prstGeom prst="roundRect">
            <a:avLst>
              <a:gd name="adj" fmla="val 5015"/>
            </a:avLst>
          </a:prstGeom>
          <a:solidFill>
            <a:schemeClr val="accent1"/>
          </a:solidFill>
          <a:ln w="0">
            <a:solidFill>
              <a:srgbClr val="000000">
                <a:alpha val="0"/>
              </a:srgbClr>
            </a:solidFill>
          </a:ln>
        </p:spPr>
        <p:txBody>
          <a:bodyPr anchor="ctr"/>
          <a:lstStyle>
            <a:lvl1pPr algn="ctr">
              <a:lnSpc>
                <a:spcPct val="100000"/>
              </a:lnSpc>
              <a:defRPr sz="100" b="1" i="0">
                <a:noFill/>
                <a:latin typeface="Poppins SemiBold" pitchFamily="2" charset="77"/>
                <a:cs typeface="Poppins SemiBold" pitchFamily="2" charset="77"/>
              </a:defRPr>
            </a:lvl1pPr>
          </a:lstStyle>
          <a:p>
            <a:pPr lvl="0"/>
            <a:r>
              <a:rPr lang="en-US"/>
              <a:t> </a:t>
            </a:r>
          </a:p>
        </p:txBody>
      </p:sp>
      <p:sp>
        <p:nvSpPr>
          <p:cNvPr id="12" name="Text Placeholder 11">
            <a:extLst>
              <a:ext uri="{FF2B5EF4-FFF2-40B4-BE49-F238E27FC236}">
                <a16:creationId xmlns:a16="http://schemas.microsoft.com/office/drawing/2014/main" id="{E86CDC7F-85B1-C0F8-2260-B328CF5E95EE}"/>
              </a:ext>
            </a:extLst>
          </p:cNvPr>
          <p:cNvSpPr>
            <a:spLocks noGrp="1"/>
          </p:cNvSpPr>
          <p:nvPr>
            <p:ph type="body" sz="quarter" idx="31" hasCustomPrompt="1"/>
          </p:nvPr>
        </p:nvSpPr>
        <p:spPr>
          <a:xfrm>
            <a:off x="4413244" y="2074985"/>
            <a:ext cx="3365511" cy="3981041"/>
          </a:xfrm>
          <a:prstGeom prst="roundRect">
            <a:avLst>
              <a:gd name="adj" fmla="val 5015"/>
            </a:avLst>
          </a:prstGeom>
          <a:solidFill>
            <a:schemeClr val="accent2"/>
          </a:solidFill>
          <a:ln w="0">
            <a:solidFill>
              <a:srgbClr val="000000">
                <a:alpha val="0"/>
              </a:srgbClr>
            </a:solidFill>
          </a:ln>
        </p:spPr>
        <p:txBody>
          <a:bodyPr anchor="ctr"/>
          <a:lstStyle>
            <a:lvl1pPr algn="ctr">
              <a:lnSpc>
                <a:spcPct val="100000"/>
              </a:lnSpc>
              <a:defRPr sz="100" b="1" i="0">
                <a:noFill/>
                <a:latin typeface="Poppins SemiBold" pitchFamily="2" charset="77"/>
                <a:cs typeface="Poppins SemiBold" pitchFamily="2" charset="77"/>
              </a:defRPr>
            </a:lvl1pPr>
          </a:lstStyle>
          <a:p>
            <a:pPr lvl="0"/>
            <a:r>
              <a:rPr lang="en-US"/>
              <a:t> </a:t>
            </a:r>
          </a:p>
        </p:txBody>
      </p:sp>
      <p:sp>
        <p:nvSpPr>
          <p:cNvPr id="22" name="Text Placeholder 11">
            <a:extLst>
              <a:ext uri="{FF2B5EF4-FFF2-40B4-BE49-F238E27FC236}">
                <a16:creationId xmlns:a16="http://schemas.microsoft.com/office/drawing/2014/main" id="{0A8BD729-4A38-6531-66C3-B339533158DF}"/>
              </a:ext>
            </a:extLst>
          </p:cNvPr>
          <p:cNvSpPr>
            <a:spLocks noGrp="1"/>
          </p:cNvSpPr>
          <p:nvPr>
            <p:ph type="body" sz="quarter" idx="34" hasCustomPrompt="1"/>
          </p:nvPr>
        </p:nvSpPr>
        <p:spPr>
          <a:xfrm>
            <a:off x="8078578" y="2074985"/>
            <a:ext cx="3365511" cy="3981041"/>
          </a:xfrm>
          <a:prstGeom prst="roundRect">
            <a:avLst>
              <a:gd name="adj" fmla="val 5015"/>
            </a:avLst>
          </a:prstGeom>
          <a:solidFill>
            <a:schemeClr val="accent6"/>
          </a:solidFill>
          <a:ln w="0">
            <a:solidFill>
              <a:srgbClr val="000000">
                <a:alpha val="0"/>
              </a:srgbClr>
            </a:solidFill>
          </a:ln>
        </p:spPr>
        <p:txBody>
          <a:bodyPr anchor="ctr"/>
          <a:lstStyle>
            <a:lvl1pPr algn="ctr">
              <a:lnSpc>
                <a:spcPct val="100000"/>
              </a:lnSpc>
              <a:defRPr sz="100" b="1" i="0">
                <a:noFill/>
                <a:latin typeface="Poppins SemiBold" pitchFamily="2" charset="77"/>
                <a:cs typeface="Poppins SemiBold" pitchFamily="2" charset="77"/>
              </a:defRPr>
            </a:lvl1pPr>
          </a:lstStyle>
          <a:p>
            <a:pPr lvl="0"/>
            <a:r>
              <a:rPr lang="en-US"/>
              <a:t> </a:t>
            </a:r>
          </a:p>
        </p:txBody>
      </p:sp>
      <p:sp>
        <p:nvSpPr>
          <p:cNvPr id="2" name="Text Placeholder 11">
            <a:extLst>
              <a:ext uri="{FF2B5EF4-FFF2-40B4-BE49-F238E27FC236}">
                <a16:creationId xmlns:a16="http://schemas.microsoft.com/office/drawing/2014/main" id="{779FDC92-2033-DDDC-28A1-862158506BC7}"/>
              </a:ext>
            </a:extLst>
          </p:cNvPr>
          <p:cNvSpPr>
            <a:spLocks noGrp="1" noChangeAspect="1"/>
          </p:cNvSpPr>
          <p:nvPr>
            <p:ph type="body" sz="quarter" idx="28" hasCustomPrompt="1"/>
          </p:nvPr>
        </p:nvSpPr>
        <p:spPr>
          <a:xfrm>
            <a:off x="2148422" y="1798537"/>
            <a:ext cx="567781" cy="567744"/>
          </a:xfrm>
          <a:prstGeom prst="ellipse">
            <a:avLst/>
          </a:prstGeom>
          <a:solidFill>
            <a:schemeClr val="tx1"/>
          </a:solidFill>
          <a:ln w="0">
            <a:solidFill>
              <a:srgbClr val="000000">
                <a:alpha val="0"/>
              </a:srgbClr>
            </a:solidFill>
          </a:ln>
        </p:spPr>
        <p:txBody>
          <a:bodyPr anchor="ctr"/>
          <a:lstStyle>
            <a:lvl1pPr algn="ctr">
              <a:lnSpc>
                <a:spcPct val="100000"/>
              </a:lnSpc>
              <a:defRPr sz="3600" b="1" i="0">
                <a:solidFill>
                  <a:schemeClr val="bg1"/>
                </a:solidFill>
                <a:latin typeface="Bricolage Grotesque 14pt SemiBold" panose="020B0605040402000204" pitchFamily="34" charset="0"/>
                <a:cs typeface="Poppins SemiBold" pitchFamily="2" charset="77"/>
              </a:defRPr>
            </a:lvl1pPr>
          </a:lstStyle>
          <a:p>
            <a:pPr lvl="0"/>
            <a:r>
              <a:rPr lang="en-US"/>
              <a:t>1</a:t>
            </a:r>
          </a:p>
        </p:txBody>
      </p:sp>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a:xfrm>
            <a:off x="838200" y="963003"/>
            <a:ext cx="10515600" cy="502382"/>
          </a:xfrm>
        </p:spPr>
        <p:txBody>
          <a:bodyPr/>
          <a:lstStyle>
            <a:lvl1pPr algn="ctr">
              <a:defRPr/>
            </a:lvl1pPr>
          </a:lstStyle>
          <a:p>
            <a:r>
              <a:rPr lang="en-US"/>
              <a:t>Headline</a:t>
            </a:r>
          </a:p>
        </p:txBody>
      </p:sp>
      <p:sp>
        <p:nvSpPr>
          <p:cNvPr id="10" name="Text Placeholder 9">
            <a:extLst>
              <a:ext uri="{FF2B5EF4-FFF2-40B4-BE49-F238E27FC236}">
                <a16:creationId xmlns:a16="http://schemas.microsoft.com/office/drawing/2014/main" id="{19F9D42A-65D3-0CC4-66BC-B8921F3DCF85}"/>
              </a:ext>
            </a:extLst>
          </p:cNvPr>
          <p:cNvSpPr>
            <a:spLocks noGrp="1"/>
          </p:cNvSpPr>
          <p:nvPr>
            <p:ph type="body" sz="quarter" idx="29" hasCustomPrompt="1"/>
          </p:nvPr>
        </p:nvSpPr>
        <p:spPr>
          <a:xfrm>
            <a:off x="951664" y="2863057"/>
            <a:ext cx="2961297" cy="344488"/>
          </a:xfrm>
        </p:spPr>
        <p:txBody>
          <a:bodyPr/>
          <a:lstStyle>
            <a:lvl1pPr algn="ctr">
              <a:lnSpc>
                <a:spcPct val="100000"/>
              </a:lnSpc>
              <a:defRPr sz="1900" b="1" i="0">
                <a:latin typeface="Poppins SemiBold" pitchFamily="2" charset="77"/>
                <a:cs typeface="Poppins SemiBold" pitchFamily="2" charset="77"/>
              </a:defRPr>
            </a:lvl1pPr>
          </a:lstStyle>
          <a:p>
            <a:pPr lvl="0"/>
            <a:r>
              <a:rPr lang="en-US"/>
              <a:t>Text</a:t>
            </a:r>
          </a:p>
        </p:txBody>
      </p:sp>
      <p:sp>
        <p:nvSpPr>
          <p:cNvPr id="11" name="Text Placeholder 11">
            <a:extLst>
              <a:ext uri="{FF2B5EF4-FFF2-40B4-BE49-F238E27FC236}">
                <a16:creationId xmlns:a16="http://schemas.microsoft.com/office/drawing/2014/main" id="{8E2BAED2-128E-A764-0C6B-FDFB6673D1DB}"/>
              </a:ext>
            </a:extLst>
          </p:cNvPr>
          <p:cNvSpPr>
            <a:spLocks noGrp="1" noChangeAspect="1"/>
          </p:cNvSpPr>
          <p:nvPr>
            <p:ph type="body" sz="quarter" idx="30" hasCustomPrompt="1"/>
          </p:nvPr>
        </p:nvSpPr>
        <p:spPr>
          <a:xfrm>
            <a:off x="5812110" y="1798537"/>
            <a:ext cx="567781" cy="567744"/>
          </a:xfrm>
          <a:prstGeom prst="ellipse">
            <a:avLst/>
          </a:prstGeom>
          <a:solidFill>
            <a:schemeClr val="tx1"/>
          </a:solidFill>
          <a:ln w="0">
            <a:solidFill>
              <a:srgbClr val="000000">
                <a:alpha val="0"/>
              </a:srgbClr>
            </a:solidFill>
          </a:ln>
        </p:spPr>
        <p:txBody>
          <a:bodyPr anchor="ctr"/>
          <a:lstStyle>
            <a:lvl1pPr algn="ctr">
              <a:lnSpc>
                <a:spcPct val="100000"/>
              </a:lnSpc>
              <a:defRPr sz="3600" b="1" i="0">
                <a:solidFill>
                  <a:schemeClr val="bg1"/>
                </a:solidFill>
                <a:latin typeface="Bricolage Grotesque 14pt SemiBold" panose="020B0605040402000204" pitchFamily="34" charset="0"/>
                <a:cs typeface="Poppins SemiBold" pitchFamily="2" charset="77"/>
              </a:defRPr>
            </a:lvl1pPr>
          </a:lstStyle>
          <a:p>
            <a:pPr lvl="0"/>
            <a:r>
              <a:rPr lang="en-US"/>
              <a:t>2</a:t>
            </a:r>
          </a:p>
        </p:txBody>
      </p:sp>
      <p:sp>
        <p:nvSpPr>
          <p:cNvPr id="20" name="Text Placeholder 9">
            <a:extLst>
              <a:ext uri="{FF2B5EF4-FFF2-40B4-BE49-F238E27FC236}">
                <a16:creationId xmlns:a16="http://schemas.microsoft.com/office/drawing/2014/main" id="{C53B5EC5-3DA6-7E25-A8AD-697695D7E54E}"/>
              </a:ext>
            </a:extLst>
          </p:cNvPr>
          <p:cNvSpPr>
            <a:spLocks noGrp="1"/>
          </p:cNvSpPr>
          <p:nvPr>
            <p:ph type="body" sz="quarter" idx="32" hasCustomPrompt="1"/>
          </p:nvPr>
        </p:nvSpPr>
        <p:spPr>
          <a:xfrm>
            <a:off x="4615351" y="2863057"/>
            <a:ext cx="2961297" cy="344488"/>
          </a:xfrm>
        </p:spPr>
        <p:txBody>
          <a:bodyPr/>
          <a:lstStyle>
            <a:lvl1pPr algn="ctr">
              <a:lnSpc>
                <a:spcPct val="100000"/>
              </a:lnSpc>
              <a:defRPr sz="1900" b="1" i="0">
                <a:latin typeface="Poppins SemiBold" pitchFamily="2" charset="77"/>
                <a:cs typeface="Poppins SemiBold" pitchFamily="2" charset="77"/>
              </a:defRPr>
            </a:lvl1pPr>
          </a:lstStyle>
          <a:p>
            <a:pPr lvl="0"/>
            <a:r>
              <a:rPr lang="en-US"/>
              <a:t>Text</a:t>
            </a:r>
          </a:p>
        </p:txBody>
      </p:sp>
      <p:sp>
        <p:nvSpPr>
          <p:cNvPr id="21" name="Text Placeholder 11">
            <a:extLst>
              <a:ext uri="{FF2B5EF4-FFF2-40B4-BE49-F238E27FC236}">
                <a16:creationId xmlns:a16="http://schemas.microsoft.com/office/drawing/2014/main" id="{60D3748D-65B7-B2CA-D5A5-2B6E20A7F975}"/>
              </a:ext>
            </a:extLst>
          </p:cNvPr>
          <p:cNvSpPr>
            <a:spLocks noGrp="1" noChangeAspect="1"/>
          </p:cNvSpPr>
          <p:nvPr>
            <p:ph type="body" sz="quarter" idx="33" hasCustomPrompt="1"/>
          </p:nvPr>
        </p:nvSpPr>
        <p:spPr>
          <a:xfrm>
            <a:off x="9477443" y="1798537"/>
            <a:ext cx="567781" cy="567744"/>
          </a:xfrm>
          <a:prstGeom prst="ellipse">
            <a:avLst/>
          </a:prstGeom>
          <a:solidFill>
            <a:schemeClr val="tx1"/>
          </a:solidFill>
          <a:ln w="0">
            <a:solidFill>
              <a:srgbClr val="000000">
                <a:alpha val="0"/>
              </a:srgbClr>
            </a:solidFill>
          </a:ln>
        </p:spPr>
        <p:txBody>
          <a:bodyPr anchor="ctr"/>
          <a:lstStyle>
            <a:lvl1pPr algn="ctr">
              <a:lnSpc>
                <a:spcPct val="100000"/>
              </a:lnSpc>
              <a:defRPr sz="3600" b="1" i="0">
                <a:solidFill>
                  <a:schemeClr val="bg1"/>
                </a:solidFill>
                <a:latin typeface="Bricolage Grotesque 14pt SemiBold" panose="020B0605040402000204" pitchFamily="34" charset="0"/>
                <a:cs typeface="Poppins SemiBold" pitchFamily="2" charset="77"/>
              </a:defRPr>
            </a:lvl1pPr>
          </a:lstStyle>
          <a:p>
            <a:pPr lvl="0"/>
            <a:r>
              <a:rPr lang="en-US"/>
              <a:t>3</a:t>
            </a:r>
          </a:p>
        </p:txBody>
      </p:sp>
      <p:sp>
        <p:nvSpPr>
          <p:cNvPr id="23" name="Text Placeholder 9">
            <a:extLst>
              <a:ext uri="{FF2B5EF4-FFF2-40B4-BE49-F238E27FC236}">
                <a16:creationId xmlns:a16="http://schemas.microsoft.com/office/drawing/2014/main" id="{C08133FD-E251-C97F-3BD2-220551A226EB}"/>
              </a:ext>
            </a:extLst>
          </p:cNvPr>
          <p:cNvSpPr>
            <a:spLocks noGrp="1"/>
          </p:cNvSpPr>
          <p:nvPr>
            <p:ph type="body" sz="quarter" idx="35" hasCustomPrompt="1"/>
          </p:nvPr>
        </p:nvSpPr>
        <p:spPr>
          <a:xfrm>
            <a:off x="8280685" y="2863057"/>
            <a:ext cx="2961297" cy="344488"/>
          </a:xfrm>
        </p:spPr>
        <p:txBody>
          <a:bodyPr/>
          <a:lstStyle>
            <a:lvl1pPr algn="ctr">
              <a:lnSpc>
                <a:spcPct val="100000"/>
              </a:lnSpc>
              <a:defRPr sz="1900" b="1" i="0">
                <a:latin typeface="Poppins SemiBold" pitchFamily="2" charset="77"/>
                <a:cs typeface="Poppins SemiBold" pitchFamily="2" charset="77"/>
              </a:defRPr>
            </a:lvl1pPr>
          </a:lstStyle>
          <a:p>
            <a:pPr lvl="0"/>
            <a:r>
              <a:rPr lang="en-US"/>
              <a:t>Text</a:t>
            </a:r>
          </a:p>
        </p:txBody>
      </p:sp>
      <p:sp>
        <p:nvSpPr>
          <p:cNvPr id="25" name="Text Placeholder 24">
            <a:extLst>
              <a:ext uri="{FF2B5EF4-FFF2-40B4-BE49-F238E27FC236}">
                <a16:creationId xmlns:a16="http://schemas.microsoft.com/office/drawing/2014/main" id="{52F43828-05EA-67A7-B401-31190BB4C488}"/>
              </a:ext>
            </a:extLst>
          </p:cNvPr>
          <p:cNvSpPr>
            <a:spLocks noGrp="1"/>
          </p:cNvSpPr>
          <p:nvPr>
            <p:ph type="body" sz="quarter" idx="36"/>
          </p:nvPr>
        </p:nvSpPr>
        <p:spPr>
          <a:xfrm>
            <a:off x="951352" y="3483992"/>
            <a:ext cx="2961297" cy="2166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4">
            <a:extLst>
              <a:ext uri="{FF2B5EF4-FFF2-40B4-BE49-F238E27FC236}">
                <a16:creationId xmlns:a16="http://schemas.microsoft.com/office/drawing/2014/main" id="{838DBC6C-180F-F43E-D668-46940988FA60}"/>
              </a:ext>
            </a:extLst>
          </p:cNvPr>
          <p:cNvSpPr>
            <a:spLocks noGrp="1"/>
          </p:cNvSpPr>
          <p:nvPr>
            <p:ph type="body" sz="quarter" idx="37"/>
          </p:nvPr>
        </p:nvSpPr>
        <p:spPr>
          <a:xfrm>
            <a:off x="4615351" y="3483992"/>
            <a:ext cx="2961297" cy="2166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4">
            <a:extLst>
              <a:ext uri="{FF2B5EF4-FFF2-40B4-BE49-F238E27FC236}">
                <a16:creationId xmlns:a16="http://schemas.microsoft.com/office/drawing/2014/main" id="{C2441888-7823-792D-EDCA-98CACA252209}"/>
              </a:ext>
            </a:extLst>
          </p:cNvPr>
          <p:cNvSpPr>
            <a:spLocks noGrp="1"/>
          </p:cNvSpPr>
          <p:nvPr>
            <p:ph type="body" sz="quarter" idx="38"/>
          </p:nvPr>
        </p:nvSpPr>
        <p:spPr>
          <a:xfrm>
            <a:off x="8280685" y="3483992"/>
            <a:ext cx="2961297" cy="2166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00977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 Circular Text">
    <p:bg>
      <p:bgPr>
        <a:solidFill>
          <a:schemeClr val="accent1"/>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FA72434E-CC6B-BE63-B33A-EA5B01C943A0}"/>
              </a:ext>
            </a:extLst>
          </p:cNvPr>
          <p:cNvSpPr>
            <a:spLocks noGrp="1"/>
          </p:cNvSpPr>
          <p:nvPr>
            <p:ph type="body" sz="quarter" idx="10" hasCustomPrompt="1"/>
          </p:nvPr>
        </p:nvSpPr>
        <p:spPr>
          <a:xfrm>
            <a:off x="333397" y="333376"/>
            <a:ext cx="11525206" cy="6191250"/>
          </a:xfrm>
          <a:prstGeom prst="roundRect">
            <a:avLst>
              <a:gd name="adj" fmla="val 6373"/>
            </a:avLst>
          </a:prstGeom>
          <a:solidFill>
            <a:schemeClr val="bg1"/>
          </a:solidFill>
          <a:ln w="0">
            <a:solidFill>
              <a:schemeClr val="accent1">
                <a:alpha val="0"/>
              </a:schemeClr>
            </a:solidFill>
          </a:ln>
        </p:spPr>
        <p:txBody>
          <a:bodyPr/>
          <a:lstStyle>
            <a:lvl1pPr>
              <a:defRPr sz="100">
                <a:noFill/>
              </a:defRPr>
            </a:lvl1pPr>
          </a:lstStyle>
          <a:p>
            <a:pPr lvl="0"/>
            <a:r>
              <a:rPr lang="en-US"/>
              <a:t> </a:t>
            </a:r>
          </a:p>
        </p:txBody>
      </p:sp>
      <p:sp>
        <p:nvSpPr>
          <p:cNvPr id="2" name="Text Placeholder 11">
            <a:extLst>
              <a:ext uri="{FF2B5EF4-FFF2-40B4-BE49-F238E27FC236}">
                <a16:creationId xmlns:a16="http://schemas.microsoft.com/office/drawing/2014/main" id="{779FDC92-2033-DDDC-28A1-862158506BC7}"/>
              </a:ext>
            </a:extLst>
          </p:cNvPr>
          <p:cNvSpPr>
            <a:spLocks noGrp="1" noChangeAspect="1"/>
          </p:cNvSpPr>
          <p:nvPr>
            <p:ph type="body" sz="quarter" idx="28" hasCustomPrompt="1"/>
          </p:nvPr>
        </p:nvSpPr>
        <p:spPr>
          <a:xfrm>
            <a:off x="1148167" y="1922585"/>
            <a:ext cx="2568290" cy="2568123"/>
          </a:xfrm>
          <a:prstGeom prst="ellipse">
            <a:avLst/>
          </a:prstGeom>
          <a:solidFill>
            <a:schemeClr val="accent5"/>
          </a:solidFill>
          <a:ln w="0">
            <a:solidFill>
              <a:srgbClr val="000000">
                <a:alpha val="0"/>
              </a:srgbClr>
            </a:solidFill>
          </a:ln>
        </p:spPr>
        <p:txBody>
          <a:bodyPr anchor="ctr"/>
          <a:lstStyle>
            <a:lvl1pPr algn="ctr">
              <a:lnSpc>
                <a:spcPct val="100000"/>
              </a:lnSpc>
              <a:defRPr sz="3600" b="1" i="0">
                <a:solidFill>
                  <a:schemeClr val="bg1"/>
                </a:solidFill>
                <a:latin typeface="Bricolage Grotesque 14pt SemiBold" panose="020B0605040402000204" pitchFamily="34" charset="0"/>
                <a:cs typeface="Poppins SemiBold" pitchFamily="2" charset="77"/>
              </a:defRPr>
            </a:lvl1pPr>
          </a:lstStyle>
          <a:p>
            <a:pPr lvl="0"/>
            <a:r>
              <a:rPr lang="en-US"/>
              <a:t> </a:t>
            </a:r>
          </a:p>
        </p:txBody>
      </p:sp>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a:xfrm>
            <a:off x="838200" y="963003"/>
            <a:ext cx="10515600" cy="502382"/>
          </a:xfrm>
        </p:spPr>
        <p:txBody>
          <a:bodyPr/>
          <a:lstStyle>
            <a:lvl1pPr algn="ctr">
              <a:defRPr/>
            </a:lvl1pPr>
          </a:lstStyle>
          <a:p>
            <a:r>
              <a:rPr lang="en-US"/>
              <a:t>Headline</a:t>
            </a:r>
          </a:p>
        </p:txBody>
      </p:sp>
      <p:sp>
        <p:nvSpPr>
          <p:cNvPr id="10" name="Text Placeholder 9">
            <a:extLst>
              <a:ext uri="{FF2B5EF4-FFF2-40B4-BE49-F238E27FC236}">
                <a16:creationId xmlns:a16="http://schemas.microsoft.com/office/drawing/2014/main" id="{19F9D42A-65D3-0CC4-66BC-B8921F3DCF85}"/>
              </a:ext>
            </a:extLst>
          </p:cNvPr>
          <p:cNvSpPr>
            <a:spLocks noGrp="1"/>
          </p:cNvSpPr>
          <p:nvPr>
            <p:ph type="body" sz="quarter" idx="29" hasCustomPrompt="1"/>
          </p:nvPr>
        </p:nvSpPr>
        <p:spPr>
          <a:xfrm>
            <a:off x="951664" y="2821098"/>
            <a:ext cx="2961297" cy="771098"/>
          </a:xfrm>
        </p:spPr>
        <p:txBody>
          <a:bodyPr anchor="ctr"/>
          <a:lstStyle>
            <a:lvl1pPr algn="ctr">
              <a:lnSpc>
                <a:spcPct val="100000"/>
              </a:lnSpc>
              <a:defRPr sz="6400" b="0" i="0" spc="-75">
                <a:latin typeface="+mj-lt"/>
                <a:cs typeface="Poppins SemiBold" pitchFamily="2" charset="77"/>
              </a:defRPr>
            </a:lvl1pPr>
          </a:lstStyle>
          <a:p>
            <a:pPr lvl="0"/>
            <a:r>
              <a:rPr lang="en-US"/>
              <a:t>Text</a:t>
            </a:r>
          </a:p>
        </p:txBody>
      </p:sp>
      <p:sp>
        <p:nvSpPr>
          <p:cNvPr id="11" name="Text Placeholder 11">
            <a:extLst>
              <a:ext uri="{FF2B5EF4-FFF2-40B4-BE49-F238E27FC236}">
                <a16:creationId xmlns:a16="http://schemas.microsoft.com/office/drawing/2014/main" id="{8E2BAED2-128E-A764-0C6B-FDFB6673D1DB}"/>
              </a:ext>
            </a:extLst>
          </p:cNvPr>
          <p:cNvSpPr>
            <a:spLocks noGrp="1" noChangeAspect="1"/>
          </p:cNvSpPr>
          <p:nvPr>
            <p:ph type="body" sz="quarter" idx="30" hasCustomPrompt="1"/>
          </p:nvPr>
        </p:nvSpPr>
        <p:spPr>
          <a:xfrm>
            <a:off x="4811855" y="1922585"/>
            <a:ext cx="2568290" cy="2568123"/>
          </a:xfrm>
          <a:prstGeom prst="ellipse">
            <a:avLst/>
          </a:prstGeom>
          <a:solidFill>
            <a:schemeClr val="accent3"/>
          </a:solidFill>
          <a:ln w="0">
            <a:solidFill>
              <a:srgbClr val="000000">
                <a:alpha val="0"/>
              </a:srgbClr>
            </a:solidFill>
          </a:ln>
        </p:spPr>
        <p:txBody>
          <a:bodyPr anchor="ctr"/>
          <a:lstStyle>
            <a:lvl1pPr algn="ctr">
              <a:lnSpc>
                <a:spcPct val="100000"/>
              </a:lnSpc>
              <a:defRPr sz="3600" b="1" i="0">
                <a:solidFill>
                  <a:schemeClr val="bg1"/>
                </a:solidFill>
                <a:latin typeface="Bricolage Grotesque 14pt SemiBold" panose="020B0605040402000204" pitchFamily="34" charset="0"/>
                <a:cs typeface="Poppins SemiBold" pitchFamily="2" charset="77"/>
              </a:defRPr>
            </a:lvl1pPr>
          </a:lstStyle>
          <a:p>
            <a:pPr lvl="0"/>
            <a:r>
              <a:rPr lang="en-US"/>
              <a:t> </a:t>
            </a:r>
          </a:p>
        </p:txBody>
      </p:sp>
      <p:sp>
        <p:nvSpPr>
          <p:cNvPr id="20" name="Text Placeholder 9">
            <a:extLst>
              <a:ext uri="{FF2B5EF4-FFF2-40B4-BE49-F238E27FC236}">
                <a16:creationId xmlns:a16="http://schemas.microsoft.com/office/drawing/2014/main" id="{C53B5EC5-3DA6-7E25-A8AD-697695D7E54E}"/>
              </a:ext>
            </a:extLst>
          </p:cNvPr>
          <p:cNvSpPr>
            <a:spLocks noGrp="1"/>
          </p:cNvSpPr>
          <p:nvPr>
            <p:ph type="body" sz="quarter" idx="32" hasCustomPrompt="1"/>
          </p:nvPr>
        </p:nvSpPr>
        <p:spPr>
          <a:xfrm>
            <a:off x="4615351" y="2821098"/>
            <a:ext cx="2961297" cy="771098"/>
          </a:xfrm>
        </p:spPr>
        <p:txBody>
          <a:bodyPr anchor="ctr"/>
          <a:lstStyle>
            <a:lvl1pPr algn="ctr">
              <a:lnSpc>
                <a:spcPct val="100000"/>
              </a:lnSpc>
              <a:defRPr sz="6400" b="0" i="0" spc="-75">
                <a:latin typeface="+mj-lt"/>
                <a:cs typeface="Poppins SemiBold" pitchFamily="2" charset="77"/>
              </a:defRPr>
            </a:lvl1pPr>
          </a:lstStyle>
          <a:p>
            <a:pPr lvl="0"/>
            <a:r>
              <a:rPr lang="en-US"/>
              <a:t>Text</a:t>
            </a:r>
          </a:p>
        </p:txBody>
      </p:sp>
      <p:sp>
        <p:nvSpPr>
          <p:cNvPr id="21" name="Text Placeholder 11">
            <a:extLst>
              <a:ext uri="{FF2B5EF4-FFF2-40B4-BE49-F238E27FC236}">
                <a16:creationId xmlns:a16="http://schemas.microsoft.com/office/drawing/2014/main" id="{60D3748D-65B7-B2CA-D5A5-2B6E20A7F975}"/>
              </a:ext>
            </a:extLst>
          </p:cNvPr>
          <p:cNvSpPr>
            <a:spLocks noGrp="1" noChangeAspect="1"/>
          </p:cNvSpPr>
          <p:nvPr>
            <p:ph type="body" sz="quarter" idx="33" hasCustomPrompt="1"/>
          </p:nvPr>
        </p:nvSpPr>
        <p:spPr>
          <a:xfrm>
            <a:off x="8477188" y="1922585"/>
            <a:ext cx="2568290" cy="2568123"/>
          </a:xfrm>
          <a:prstGeom prst="ellipse">
            <a:avLst/>
          </a:prstGeom>
          <a:solidFill>
            <a:schemeClr val="accent4"/>
          </a:solidFill>
          <a:ln w="0">
            <a:solidFill>
              <a:srgbClr val="000000">
                <a:alpha val="0"/>
              </a:srgbClr>
            </a:solidFill>
          </a:ln>
        </p:spPr>
        <p:txBody>
          <a:bodyPr anchor="ctr"/>
          <a:lstStyle>
            <a:lvl1pPr algn="ctr">
              <a:lnSpc>
                <a:spcPct val="100000"/>
              </a:lnSpc>
              <a:defRPr sz="3600" b="1" i="0">
                <a:solidFill>
                  <a:schemeClr val="bg1"/>
                </a:solidFill>
                <a:latin typeface="Bricolage Grotesque 14pt SemiBold" panose="020B0605040402000204" pitchFamily="34" charset="0"/>
                <a:cs typeface="Poppins SemiBold" pitchFamily="2" charset="77"/>
              </a:defRPr>
            </a:lvl1pPr>
          </a:lstStyle>
          <a:p>
            <a:pPr lvl="0"/>
            <a:r>
              <a:rPr lang="en-US"/>
              <a:t> </a:t>
            </a:r>
          </a:p>
        </p:txBody>
      </p:sp>
      <p:sp>
        <p:nvSpPr>
          <p:cNvPr id="23" name="Text Placeholder 9">
            <a:extLst>
              <a:ext uri="{FF2B5EF4-FFF2-40B4-BE49-F238E27FC236}">
                <a16:creationId xmlns:a16="http://schemas.microsoft.com/office/drawing/2014/main" id="{C08133FD-E251-C97F-3BD2-220551A226EB}"/>
              </a:ext>
            </a:extLst>
          </p:cNvPr>
          <p:cNvSpPr>
            <a:spLocks noGrp="1"/>
          </p:cNvSpPr>
          <p:nvPr>
            <p:ph type="body" sz="quarter" idx="35" hasCustomPrompt="1"/>
          </p:nvPr>
        </p:nvSpPr>
        <p:spPr>
          <a:xfrm>
            <a:off x="8280685" y="2821098"/>
            <a:ext cx="2961297" cy="771098"/>
          </a:xfrm>
        </p:spPr>
        <p:txBody>
          <a:bodyPr anchor="ctr"/>
          <a:lstStyle>
            <a:lvl1pPr algn="ctr">
              <a:lnSpc>
                <a:spcPct val="100000"/>
              </a:lnSpc>
              <a:defRPr sz="6400" b="0" i="0" spc="-75">
                <a:latin typeface="+mj-lt"/>
                <a:cs typeface="Poppins SemiBold" pitchFamily="2" charset="77"/>
              </a:defRPr>
            </a:lvl1pPr>
          </a:lstStyle>
          <a:p>
            <a:pPr lvl="0"/>
            <a:r>
              <a:rPr lang="en-US"/>
              <a:t>Text</a:t>
            </a:r>
          </a:p>
        </p:txBody>
      </p:sp>
      <p:sp>
        <p:nvSpPr>
          <p:cNvPr id="25" name="Text Placeholder 24">
            <a:extLst>
              <a:ext uri="{FF2B5EF4-FFF2-40B4-BE49-F238E27FC236}">
                <a16:creationId xmlns:a16="http://schemas.microsoft.com/office/drawing/2014/main" id="{52F43828-05EA-67A7-B401-31190BB4C488}"/>
              </a:ext>
            </a:extLst>
          </p:cNvPr>
          <p:cNvSpPr>
            <a:spLocks noGrp="1"/>
          </p:cNvSpPr>
          <p:nvPr>
            <p:ph type="body" sz="quarter" idx="36"/>
          </p:nvPr>
        </p:nvSpPr>
        <p:spPr>
          <a:xfrm>
            <a:off x="951352" y="4689231"/>
            <a:ext cx="2961297" cy="961292"/>
          </a:xfrm>
        </p:spPr>
        <p:txBody>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4">
            <a:extLst>
              <a:ext uri="{FF2B5EF4-FFF2-40B4-BE49-F238E27FC236}">
                <a16:creationId xmlns:a16="http://schemas.microsoft.com/office/drawing/2014/main" id="{838DBC6C-180F-F43E-D668-46940988FA60}"/>
              </a:ext>
            </a:extLst>
          </p:cNvPr>
          <p:cNvSpPr>
            <a:spLocks noGrp="1"/>
          </p:cNvSpPr>
          <p:nvPr>
            <p:ph type="body" sz="quarter" idx="37"/>
          </p:nvPr>
        </p:nvSpPr>
        <p:spPr>
          <a:xfrm>
            <a:off x="4615351" y="4689231"/>
            <a:ext cx="2961297" cy="961292"/>
          </a:xfrm>
        </p:spPr>
        <p:txBody>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4">
            <a:extLst>
              <a:ext uri="{FF2B5EF4-FFF2-40B4-BE49-F238E27FC236}">
                <a16:creationId xmlns:a16="http://schemas.microsoft.com/office/drawing/2014/main" id="{C2441888-7823-792D-EDCA-98CACA252209}"/>
              </a:ext>
            </a:extLst>
          </p:cNvPr>
          <p:cNvSpPr>
            <a:spLocks noGrp="1"/>
          </p:cNvSpPr>
          <p:nvPr>
            <p:ph type="body" sz="quarter" idx="38"/>
          </p:nvPr>
        </p:nvSpPr>
        <p:spPr>
          <a:xfrm>
            <a:off x="8280685" y="4689231"/>
            <a:ext cx="2961297" cy="961292"/>
          </a:xfrm>
        </p:spPr>
        <p:txBody>
          <a:bodyPr/>
          <a:lstStyle>
            <a:lvl1pPr algn="ctr">
              <a:defRPr/>
            </a:lvl1pPr>
            <a:lvl2pPr algn="ctr">
              <a:defRPr/>
            </a:lvl2pPr>
            <a:lvl3pPr algn="ctr">
              <a:defRPr/>
            </a:lvl3pPr>
            <a:lvl4pPr algn="ctr">
              <a:defRPr/>
            </a:lvl4pPr>
            <a:lvl5pPr algn="ct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4514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ree Level text">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FA72434E-CC6B-BE63-B33A-EA5B01C943A0}"/>
              </a:ext>
            </a:extLst>
          </p:cNvPr>
          <p:cNvSpPr>
            <a:spLocks noGrp="1"/>
          </p:cNvSpPr>
          <p:nvPr>
            <p:ph type="body" sz="quarter" idx="10" hasCustomPrompt="1"/>
          </p:nvPr>
        </p:nvSpPr>
        <p:spPr>
          <a:xfrm>
            <a:off x="333397" y="333376"/>
            <a:ext cx="11525206" cy="6191250"/>
          </a:xfrm>
          <a:prstGeom prst="roundRect">
            <a:avLst>
              <a:gd name="adj" fmla="val 6373"/>
            </a:avLst>
          </a:prstGeom>
          <a:solidFill>
            <a:schemeClr val="bg2"/>
          </a:solidFill>
          <a:ln w="0">
            <a:solidFill>
              <a:schemeClr val="accent1">
                <a:alpha val="0"/>
              </a:schemeClr>
            </a:solidFill>
          </a:ln>
        </p:spPr>
        <p:txBody>
          <a:bodyPr/>
          <a:lstStyle>
            <a:lvl1pPr>
              <a:defRPr sz="100">
                <a:noFill/>
              </a:defRPr>
            </a:lvl1pPr>
          </a:lstStyle>
          <a:p>
            <a:pPr lvl="0"/>
            <a:r>
              <a:rPr lang="en-US"/>
              <a:t> </a:t>
            </a:r>
          </a:p>
        </p:txBody>
      </p:sp>
      <p:sp>
        <p:nvSpPr>
          <p:cNvPr id="8" name="Title 7">
            <a:extLst>
              <a:ext uri="{FF2B5EF4-FFF2-40B4-BE49-F238E27FC236}">
                <a16:creationId xmlns:a16="http://schemas.microsoft.com/office/drawing/2014/main" id="{16CB8D32-1BCE-C60C-CE40-4D41D3E767D2}"/>
              </a:ext>
            </a:extLst>
          </p:cNvPr>
          <p:cNvSpPr>
            <a:spLocks noGrp="1"/>
          </p:cNvSpPr>
          <p:nvPr>
            <p:ph type="title" hasCustomPrompt="1"/>
          </p:nvPr>
        </p:nvSpPr>
        <p:spPr/>
        <p:txBody>
          <a:bodyPr/>
          <a:lstStyle/>
          <a:p>
            <a:r>
              <a:rPr lang="en-US"/>
              <a:t>Headline</a:t>
            </a:r>
          </a:p>
        </p:txBody>
      </p:sp>
      <p:sp>
        <p:nvSpPr>
          <p:cNvPr id="9" name="Text Placeholder 8">
            <a:extLst>
              <a:ext uri="{FF2B5EF4-FFF2-40B4-BE49-F238E27FC236}">
                <a16:creationId xmlns:a16="http://schemas.microsoft.com/office/drawing/2014/main" id="{12423DC6-6E1E-D165-A900-AD472D346059}"/>
              </a:ext>
            </a:extLst>
          </p:cNvPr>
          <p:cNvSpPr>
            <a:spLocks noGrp="1"/>
          </p:cNvSpPr>
          <p:nvPr>
            <p:ph type="body" sz="quarter" idx="12"/>
          </p:nvPr>
        </p:nvSpPr>
        <p:spPr>
          <a:xfrm>
            <a:off x="2204326" y="2204122"/>
            <a:ext cx="7878176" cy="8189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1">
            <a:extLst>
              <a:ext uri="{FF2B5EF4-FFF2-40B4-BE49-F238E27FC236}">
                <a16:creationId xmlns:a16="http://schemas.microsoft.com/office/drawing/2014/main" id="{BDD78DD0-9A0C-FF8C-CB56-35B64C76A081}"/>
              </a:ext>
            </a:extLst>
          </p:cNvPr>
          <p:cNvSpPr>
            <a:spLocks noGrp="1" noChangeAspect="1"/>
          </p:cNvSpPr>
          <p:nvPr>
            <p:ph type="body" sz="quarter" idx="28" hasCustomPrompt="1"/>
          </p:nvPr>
        </p:nvSpPr>
        <p:spPr>
          <a:xfrm>
            <a:off x="1128692" y="2115060"/>
            <a:ext cx="770571" cy="770521"/>
          </a:xfrm>
          <a:prstGeom prst="ellipse">
            <a:avLst/>
          </a:prstGeom>
          <a:solidFill>
            <a:schemeClr val="accent2"/>
          </a:solidFill>
          <a:ln w="0">
            <a:solidFill>
              <a:srgbClr val="000000">
                <a:alpha val="0"/>
              </a:srgbClr>
            </a:solidFill>
          </a:ln>
        </p:spPr>
        <p:txBody>
          <a:bodyPr anchor="ctr"/>
          <a:lstStyle>
            <a:lvl1pPr algn="ctr">
              <a:lnSpc>
                <a:spcPct val="100000"/>
              </a:lnSpc>
              <a:defRPr sz="5350" b="1" i="0">
                <a:solidFill>
                  <a:schemeClr val="tx1"/>
                </a:solidFill>
                <a:latin typeface="Bricolage Grotesque 14pt SemiBold" panose="020B0605040402000204" pitchFamily="34" charset="0"/>
                <a:cs typeface="Poppins SemiBold" pitchFamily="2" charset="77"/>
              </a:defRPr>
            </a:lvl1pPr>
          </a:lstStyle>
          <a:p>
            <a:pPr lvl="0"/>
            <a:r>
              <a:rPr lang="en-US"/>
              <a:t>1</a:t>
            </a:r>
          </a:p>
        </p:txBody>
      </p:sp>
      <p:sp>
        <p:nvSpPr>
          <p:cNvPr id="11" name="Text Placeholder 8">
            <a:extLst>
              <a:ext uri="{FF2B5EF4-FFF2-40B4-BE49-F238E27FC236}">
                <a16:creationId xmlns:a16="http://schemas.microsoft.com/office/drawing/2014/main" id="{7AA12012-2683-EF23-A9CB-922AC86EEA92}"/>
              </a:ext>
            </a:extLst>
          </p:cNvPr>
          <p:cNvSpPr>
            <a:spLocks noGrp="1"/>
          </p:cNvSpPr>
          <p:nvPr>
            <p:ph type="body" sz="quarter" idx="29"/>
          </p:nvPr>
        </p:nvSpPr>
        <p:spPr>
          <a:xfrm>
            <a:off x="2204326" y="3435045"/>
            <a:ext cx="7878176" cy="8189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C1F7179D-8A26-67B6-E433-99D61C5EEF1A}"/>
              </a:ext>
            </a:extLst>
          </p:cNvPr>
          <p:cNvSpPr>
            <a:spLocks noGrp="1" noChangeAspect="1"/>
          </p:cNvSpPr>
          <p:nvPr>
            <p:ph type="body" sz="quarter" idx="30" hasCustomPrompt="1"/>
          </p:nvPr>
        </p:nvSpPr>
        <p:spPr>
          <a:xfrm>
            <a:off x="1128692" y="3345983"/>
            <a:ext cx="770571" cy="770521"/>
          </a:xfrm>
          <a:prstGeom prst="ellipse">
            <a:avLst/>
          </a:prstGeom>
          <a:solidFill>
            <a:schemeClr val="accent6"/>
          </a:solidFill>
          <a:ln w="0">
            <a:solidFill>
              <a:srgbClr val="000000">
                <a:alpha val="0"/>
              </a:srgbClr>
            </a:solidFill>
          </a:ln>
        </p:spPr>
        <p:txBody>
          <a:bodyPr anchor="ctr"/>
          <a:lstStyle>
            <a:lvl1pPr algn="ctr">
              <a:lnSpc>
                <a:spcPct val="100000"/>
              </a:lnSpc>
              <a:defRPr sz="5350" b="1" i="0">
                <a:solidFill>
                  <a:schemeClr val="tx1"/>
                </a:solidFill>
                <a:latin typeface="Bricolage Grotesque 14pt SemiBold" panose="020B0605040402000204" pitchFamily="34" charset="0"/>
                <a:cs typeface="Poppins SemiBold" pitchFamily="2" charset="77"/>
              </a:defRPr>
            </a:lvl1pPr>
          </a:lstStyle>
          <a:p>
            <a:pPr lvl="0"/>
            <a:r>
              <a:rPr lang="en-US"/>
              <a:t>2</a:t>
            </a:r>
          </a:p>
        </p:txBody>
      </p:sp>
      <p:sp>
        <p:nvSpPr>
          <p:cNvPr id="25" name="Text Placeholder 8">
            <a:extLst>
              <a:ext uri="{FF2B5EF4-FFF2-40B4-BE49-F238E27FC236}">
                <a16:creationId xmlns:a16="http://schemas.microsoft.com/office/drawing/2014/main" id="{CC7CAAD2-F193-580C-D1EB-4AD33948EAD2}"/>
              </a:ext>
            </a:extLst>
          </p:cNvPr>
          <p:cNvSpPr>
            <a:spLocks noGrp="1"/>
          </p:cNvSpPr>
          <p:nvPr>
            <p:ph type="body" sz="quarter" idx="31"/>
          </p:nvPr>
        </p:nvSpPr>
        <p:spPr>
          <a:xfrm>
            <a:off x="2204326" y="4665968"/>
            <a:ext cx="7878176" cy="8189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D7814A7C-5D41-6799-B013-97A41235E870}"/>
              </a:ext>
            </a:extLst>
          </p:cNvPr>
          <p:cNvSpPr>
            <a:spLocks noGrp="1" noChangeAspect="1"/>
          </p:cNvSpPr>
          <p:nvPr>
            <p:ph type="body" sz="quarter" idx="32" hasCustomPrompt="1"/>
          </p:nvPr>
        </p:nvSpPr>
        <p:spPr>
          <a:xfrm>
            <a:off x="1128692" y="4576906"/>
            <a:ext cx="770571" cy="770521"/>
          </a:xfrm>
          <a:prstGeom prst="ellipse">
            <a:avLst/>
          </a:prstGeom>
          <a:solidFill>
            <a:schemeClr val="accent3"/>
          </a:solidFill>
          <a:ln w="0">
            <a:solidFill>
              <a:srgbClr val="000000">
                <a:alpha val="0"/>
              </a:srgbClr>
            </a:solidFill>
          </a:ln>
        </p:spPr>
        <p:txBody>
          <a:bodyPr anchor="ctr"/>
          <a:lstStyle>
            <a:lvl1pPr algn="ctr">
              <a:lnSpc>
                <a:spcPct val="100000"/>
              </a:lnSpc>
              <a:defRPr sz="5350" b="1" i="0">
                <a:solidFill>
                  <a:schemeClr val="tx1"/>
                </a:solidFill>
                <a:latin typeface="Bricolage Grotesque 14pt SemiBold" panose="020B0605040402000204" pitchFamily="34" charset="0"/>
                <a:cs typeface="Poppins SemiBold" pitchFamily="2" charset="77"/>
              </a:defRPr>
            </a:lvl1pPr>
          </a:lstStyle>
          <a:p>
            <a:pPr lvl="0"/>
            <a:r>
              <a:rPr lang="en-US"/>
              <a:t>3</a:t>
            </a:r>
          </a:p>
        </p:txBody>
      </p:sp>
    </p:spTree>
    <p:extLst>
      <p:ext uri="{BB962C8B-B14F-4D97-AF65-F5344CB8AC3E}">
        <p14:creationId xmlns:p14="http://schemas.microsoft.com/office/powerpoint/2010/main" val="2610793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4.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1E2385-8338-40BF-9BD8-C3E154565F1C}"/>
              </a:ext>
            </a:extLst>
          </p:cNvPr>
          <p:cNvSpPr>
            <a:spLocks noGrp="1"/>
          </p:cNvSpPr>
          <p:nvPr>
            <p:ph type="title"/>
          </p:nvPr>
        </p:nvSpPr>
        <p:spPr>
          <a:xfrm>
            <a:off x="838200" y="365125"/>
            <a:ext cx="91800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24C6792-BF62-4130-8EB6-8D93F8C614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Graphic 6">
            <a:extLst>
              <a:ext uri="{FF2B5EF4-FFF2-40B4-BE49-F238E27FC236}">
                <a16:creationId xmlns:a16="http://schemas.microsoft.com/office/drawing/2014/main" id="{493257E1-808B-459D-9A04-24C97CCADE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66359" y="267217"/>
            <a:ext cx="1728000" cy="1011513"/>
          </a:xfrm>
          <a:prstGeom prst="rect">
            <a:avLst/>
          </a:prstGeom>
        </p:spPr>
      </p:pic>
      <p:grpSp>
        <p:nvGrpSpPr>
          <p:cNvPr id="11" name="Group 10">
            <a:extLst>
              <a:ext uri="{FF2B5EF4-FFF2-40B4-BE49-F238E27FC236}">
                <a16:creationId xmlns:a16="http://schemas.microsoft.com/office/drawing/2014/main" id="{D8D0F881-286E-4120-A451-109791ED0039}"/>
              </a:ext>
            </a:extLst>
          </p:cNvPr>
          <p:cNvGrpSpPr/>
          <p:nvPr userDrawn="1"/>
        </p:nvGrpSpPr>
        <p:grpSpPr>
          <a:xfrm>
            <a:off x="142874" y="6357940"/>
            <a:ext cx="11936172" cy="409992"/>
            <a:chOff x="142874" y="6357940"/>
            <a:chExt cx="11936172" cy="409992"/>
          </a:xfrm>
        </p:grpSpPr>
        <p:cxnSp>
          <p:nvCxnSpPr>
            <p:cNvPr id="9" name="Straight Connector 8">
              <a:extLst>
                <a:ext uri="{FF2B5EF4-FFF2-40B4-BE49-F238E27FC236}">
                  <a16:creationId xmlns:a16="http://schemas.microsoft.com/office/drawing/2014/main" id="{099441D2-9C6D-4F9A-BA32-1051784D388F}"/>
                </a:ext>
              </a:extLst>
            </p:cNvPr>
            <p:cNvCxnSpPr>
              <a:cxnSpLocks/>
            </p:cNvCxnSpPr>
            <p:nvPr userDrawn="1"/>
          </p:nvCxnSpPr>
          <p:spPr>
            <a:xfrm>
              <a:off x="142874" y="6357940"/>
              <a:ext cx="11914740" cy="0"/>
            </a:xfrm>
            <a:prstGeom prst="line">
              <a:avLst/>
            </a:prstGeom>
            <a:noFill/>
            <a:ln w="0">
              <a:solidFill>
                <a:srgbClr val="A3A3A3"/>
              </a:solidFill>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19156124-4E90-4074-B3F8-A465DC76FCFD}"/>
                </a:ext>
              </a:extLst>
            </p:cNvPr>
            <p:cNvSpPr txBox="1"/>
            <p:nvPr userDrawn="1"/>
          </p:nvSpPr>
          <p:spPr>
            <a:xfrm>
              <a:off x="9158288" y="6429378"/>
              <a:ext cx="2920758" cy="338554"/>
            </a:xfrm>
            <a:prstGeom prst="rect">
              <a:avLst/>
            </a:prstGeom>
            <a:noFill/>
            <a:ln>
              <a:noFill/>
            </a:ln>
          </p:spPr>
          <p:txBody>
            <a:bodyPr wrap="square" rtlCol="0">
              <a:spAutoFit/>
            </a:bodyPr>
            <a:lstStyle/>
            <a:p>
              <a:pPr algn="r"/>
              <a:r>
                <a:rPr lang="en-GB" sz="1600">
                  <a:solidFill>
                    <a:srgbClr val="A3A3A3"/>
                  </a:solidFill>
                </a:rPr>
                <a:t>www.southglos.gov.uk</a:t>
              </a:r>
            </a:p>
          </p:txBody>
        </p:sp>
      </p:grpSp>
      <p:sp>
        <p:nvSpPr>
          <p:cNvPr id="12" name="Footer Placeholder 11">
            <a:extLst>
              <a:ext uri="{FF2B5EF4-FFF2-40B4-BE49-F238E27FC236}">
                <a16:creationId xmlns:a16="http://schemas.microsoft.com/office/drawing/2014/main" id="{75D70A76-ED7D-4FDB-B829-512A154EFF8A}"/>
              </a:ext>
            </a:extLst>
          </p:cNvPr>
          <p:cNvSpPr>
            <a:spLocks noGrp="1"/>
          </p:cNvSpPr>
          <p:nvPr>
            <p:ph type="ftr" sz="quarter" idx="3"/>
          </p:nvPr>
        </p:nvSpPr>
        <p:spPr>
          <a:xfrm>
            <a:off x="142874" y="6429378"/>
            <a:ext cx="4114800" cy="309600"/>
          </a:xfrm>
          <a:prstGeom prst="rect">
            <a:avLst/>
          </a:prstGeom>
        </p:spPr>
        <p:txBody>
          <a:bodyPr vert="horz" lIns="91440" tIns="45720" rIns="91440" bIns="45720" rtlCol="0" anchor="ctr"/>
          <a:lstStyle>
            <a:lvl1pPr algn="l">
              <a:defRPr sz="1200" b="1">
                <a:solidFill>
                  <a:srgbClr val="A3A3A3"/>
                </a:solidFill>
              </a:defRPr>
            </a:lvl1pPr>
          </a:lstStyle>
          <a:p>
            <a:r>
              <a:rPr lang="en-GB"/>
              <a:t>South Gloucestershire Council</a:t>
            </a:r>
          </a:p>
        </p:txBody>
      </p:sp>
      <p:sp>
        <p:nvSpPr>
          <p:cNvPr id="5" name="TextBox 4">
            <a:extLst>
              <a:ext uri="{FF2B5EF4-FFF2-40B4-BE49-F238E27FC236}">
                <a16:creationId xmlns:a16="http://schemas.microsoft.com/office/drawing/2014/main" id="{2DDB5D35-FF17-7983-DD67-B97AE93F65FB}"/>
              </a:ext>
            </a:extLst>
          </p:cNvPr>
          <p:cNvSpPr txBox="1"/>
          <p:nvPr>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46908923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dt="0"/>
  <p:txStyles>
    <p:title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EA36C8-FA04-4D75-9A6C-3F7DE0E12D3D}"/>
              </a:ext>
            </a:extLst>
          </p:cNvPr>
          <p:cNvSpPr>
            <a:spLocks noGrp="1"/>
          </p:cNvSpPr>
          <p:nvPr>
            <p:ph type="title"/>
          </p:nvPr>
        </p:nvSpPr>
        <p:spPr>
          <a:xfrm>
            <a:off x="838199" y="365125"/>
            <a:ext cx="91800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150505-8914-41C5-A907-3D7515779A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95AFF502-6A1E-4C53-AFF0-A94CF581E056}"/>
              </a:ext>
            </a:extLst>
          </p:cNvPr>
          <p:cNvPicPr>
            <a:picLocks noChangeAspect="1"/>
          </p:cNvPicPr>
          <p:nvPr userDrawn="1"/>
        </p:nvPicPr>
        <p:blipFill>
          <a:blip r:embed="rId14"/>
          <a:stretch>
            <a:fillRect/>
          </a:stretch>
        </p:blipFill>
        <p:spPr>
          <a:xfrm>
            <a:off x="10231182" y="165894"/>
            <a:ext cx="1847864" cy="1214447"/>
          </a:xfrm>
          <a:prstGeom prst="rect">
            <a:avLst/>
          </a:prstGeom>
        </p:spPr>
      </p:pic>
      <p:grpSp>
        <p:nvGrpSpPr>
          <p:cNvPr id="12" name="Group 11">
            <a:extLst>
              <a:ext uri="{FF2B5EF4-FFF2-40B4-BE49-F238E27FC236}">
                <a16:creationId xmlns:a16="http://schemas.microsoft.com/office/drawing/2014/main" id="{E2BE4303-A2CE-4B7E-9144-A6FC94DB13E3}"/>
              </a:ext>
            </a:extLst>
          </p:cNvPr>
          <p:cNvGrpSpPr/>
          <p:nvPr userDrawn="1"/>
        </p:nvGrpSpPr>
        <p:grpSpPr>
          <a:xfrm>
            <a:off x="142874" y="6357940"/>
            <a:ext cx="11936172" cy="409992"/>
            <a:chOff x="142874" y="6357940"/>
            <a:chExt cx="11936172" cy="409992"/>
          </a:xfrm>
        </p:grpSpPr>
        <p:cxnSp>
          <p:nvCxnSpPr>
            <p:cNvPr id="9" name="Straight Connector 8">
              <a:extLst>
                <a:ext uri="{FF2B5EF4-FFF2-40B4-BE49-F238E27FC236}">
                  <a16:creationId xmlns:a16="http://schemas.microsoft.com/office/drawing/2014/main" id="{3DEBDE2E-B688-4E87-9D78-847F0BEF81A7}"/>
                </a:ext>
              </a:extLst>
            </p:cNvPr>
            <p:cNvCxnSpPr>
              <a:cxnSpLocks/>
            </p:cNvCxnSpPr>
            <p:nvPr userDrawn="1"/>
          </p:nvCxnSpPr>
          <p:spPr>
            <a:xfrm>
              <a:off x="142874" y="6357940"/>
              <a:ext cx="11914740" cy="0"/>
            </a:xfrm>
            <a:prstGeom prst="line">
              <a:avLst/>
            </a:prstGeom>
            <a:ln w="0">
              <a:solidFill>
                <a:schemeClr val="accent6"/>
              </a:solidFill>
            </a:ln>
          </p:spPr>
          <p:style>
            <a:lnRef idx="3">
              <a:schemeClr val="accent1"/>
            </a:lnRef>
            <a:fillRef idx="0">
              <a:schemeClr val="accent1"/>
            </a:fillRef>
            <a:effectRef idx="2">
              <a:schemeClr val="accent1"/>
            </a:effectRef>
            <a:fontRef idx="minor">
              <a:schemeClr val="tx1"/>
            </a:fontRef>
          </p:style>
        </p:cxnSp>
        <p:sp>
          <p:nvSpPr>
            <p:cNvPr id="11" name="TextBox 10">
              <a:extLst>
                <a:ext uri="{FF2B5EF4-FFF2-40B4-BE49-F238E27FC236}">
                  <a16:creationId xmlns:a16="http://schemas.microsoft.com/office/drawing/2014/main" id="{8CFA8E46-FB6E-450D-B616-59C8DCB67A88}"/>
                </a:ext>
              </a:extLst>
            </p:cNvPr>
            <p:cNvSpPr txBox="1"/>
            <p:nvPr userDrawn="1"/>
          </p:nvSpPr>
          <p:spPr>
            <a:xfrm>
              <a:off x="9158288" y="6429378"/>
              <a:ext cx="2920758" cy="338554"/>
            </a:xfrm>
            <a:prstGeom prst="rect">
              <a:avLst/>
            </a:prstGeom>
            <a:noFill/>
          </p:spPr>
          <p:txBody>
            <a:bodyPr wrap="square" rtlCol="0">
              <a:spAutoFit/>
            </a:bodyPr>
            <a:lstStyle/>
            <a:p>
              <a:pPr algn="r"/>
              <a:r>
                <a:rPr lang="en-GB" sz="1600">
                  <a:solidFill>
                    <a:schemeClr val="accent6"/>
                  </a:solidFill>
                </a:rPr>
                <a:t>www.southglos.gov.uk</a:t>
              </a:r>
            </a:p>
          </p:txBody>
        </p:sp>
      </p:grpSp>
      <p:sp>
        <p:nvSpPr>
          <p:cNvPr id="14" name="Footer Placeholder 13">
            <a:extLst>
              <a:ext uri="{FF2B5EF4-FFF2-40B4-BE49-F238E27FC236}">
                <a16:creationId xmlns:a16="http://schemas.microsoft.com/office/drawing/2014/main" id="{79337D50-EA0E-44C6-B29E-24A72D706567}"/>
              </a:ext>
            </a:extLst>
          </p:cNvPr>
          <p:cNvSpPr>
            <a:spLocks noGrp="1"/>
          </p:cNvSpPr>
          <p:nvPr>
            <p:ph type="ftr" sz="quarter" idx="3"/>
          </p:nvPr>
        </p:nvSpPr>
        <p:spPr>
          <a:xfrm>
            <a:off x="142874" y="6457160"/>
            <a:ext cx="4114800" cy="310772"/>
          </a:xfrm>
          <a:prstGeom prst="rect">
            <a:avLst/>
          </a:prstGeom>
        </p:spPr>
        <p:txBody>
          <a:bodyPr vert="horz" lIns="91440" tIns="45720" rIns="91440" bIns="45720" rtlCol="0" anchor="ctr"/>
          <a:lstStyle>
            <a:lvl1pPr algn="l">
              <a:defRPr sz="1200" b="1">
                <a:solidFill>
                  <a:schemeClr val="accent6"/>
                </a:solidFill>
              </a:defRPr>
            </a:lvl1pPr>
          </a:lstStyle>
          <a:p>
            <a:r>
              <a:rPr lang="en-GB"/>
              <a:t>South Gloucestershire Council</a:t>
            </a:r>
          </a:p>
        </p:txBody>
      </p:sp>
      <p:sp>
        <p:nvSpPr>
          <p:cNvPr id="6" name="TextBox 5">
            <a:extLst>
              <a:ext uri="{FF2B5EF4-FFF2-40B4-BE49-F238E27FC236}">
                <a16:creationId xmlns:a16="http://schemas.microsoft.com/office/drawing/2014/main" id="{540A7434-9B51-51B1-B77C-B66781F3FEBE}"/>
              </a:ext>
            </a:extLst>
          </p:cNvPr>
          <p:cNvSpPr txBox="1"/>
          <p:nvPr>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3415749245"/>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93" r:id="rId4"/>
    <p:sldLayoutId id="2147483686" r:id="rId5"/>
    <p:sldLayoutId id="2147483694" r:id="rId6"/>
    <p:sldLayoutId id="2147483687" r:id="rId7"/>
    <p:sldLayoutId id="2147483689" r:id="rId8"/>
    <p:sldLayoutId id="2147483690" r:id="rId9"/>
    <p:sldLayoutId id="2147483691" r:id="rId10"/>
    <p:sldLayoutId id="2147483692" r:id="rId11"/>
    <p:sldLayoutId id="2147483688" r:id="rId12"/>
  </p:sldLayoutIdLst>
  <p:hf sldNum="0" hdr="0" dt="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EA36C8-FA04-4D75-9A6C-3F7DE0E12D3D}"/>
              </a:ext>
            </a:extLst>
          </p:cNvPr>
          <p:cNvSpPr>
            <a:spLocks noGrp="1"/>
          </p:cNvSpPr>
          <p:nvPr>
            <p:ph type="title"/>
          </p:nvPr>
        </p:nvSpPr>
        <p:spPr>
          <a:xfrm>
            <a:off x="838199" y="365125"/>
            <a:ext cx="91800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150505-8914-41C5-A907-3D7515779A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a:extLst>
              <a:ext uri="{FF2B5EF4-FFF2-40B4-BE49-F238E27FC236}">
                <a16:creationId xmlns:a16="http://schemas.microsoft.com/office/drawing/2014/main" id="{95AFF502-6A1E-4C53-AFF0-A94CF581E056}"/>
              </a:ext>
            </a:extLst>
          </p:cNvPr>
          <p:cNvPicPr>
            <a:picLocks noChangeAspect="1"/>
          </p:cNvPicPr>
          <p:nvPr userDrawn="1"/>
        </p:nvPicPr>
        <p:blipFill>
          <a:blip r:embed="rId14"/>
          <a:stretch>
            <a:fillRect/>
          </a:stretch>
        </p:blipFill>
        <p:spPr>
          <a:xfrm>
            <a:off x="10231182" y="165894"/>
            <a:ext cx="1847864" cy="1214447"/>
          </a:xfrm>
          <a:prstGeom prst="rect">
            <a:avLst/>
          </a:prstGeom>
        </p:spPr>
      </p:pic>
      <p:grpSp>
        <p:nvGrpSpPr>
          <p:cNvPr id="12" name="Group 11">
            <a:extLst>
              <a:ext uri="{FF2B5EF4-FFF2-40B4-BE49-F238E27FC236}">
                <a16:creationId xmlns:a16="http://schemas.microsoft.com/office/drawing/2014/main" id="{E2BE4303-A2CE-4B7E-9144-A6FC94DB13E3}"/>
              </a:ext>
            </a:extLst>
          </p:cNvPr>
          <p:cNvGrpSpPr/>
          <p:nvPr userDrawn="1"/>
        </p:nvGrpSpPr>
        <p:grpSpPr>
          <a:xfrm>
            <a:off x="142874" y="6357940"/>
            <a:ext cx="11936172" cy="409992"/>
            <a:chOff x="142874" y="6357940"/>
            <a:chExt cx="11936172" cy="409992"/>
          </a:xfrm>
        </p:grpSpPr>
        <p:cxnSp>
          <p:nvCxnSpPr>
            <p:cNvPr id="9" name="Straight Connector 8">
              <a:extLst>
                <a:ext uri="{FF2B5EF4-FFF2-40B4-BE49-F238E27FC236}">
                  <a16:creationId xmlns:a16="http://schemas.microsoft.com/office/drawing/2014/main" id="{3DEBDE2E-B688-4E87-9D78-847F0BEF81A7}"/>
                </a:ext>
              </a:extLst>
            </p:cNvPr>
            <p:cNvCxnSpPr>
              <a:cxnSpLocks/>
            </p:cNvCxnSpPr>
            <p:nvPr userDrawn="1"/>
          </p:nvCxnSpPr>
          <p:spPr>
            <a:xfrm>
              <a:off x="142874" y="6357940"/>
              <a:ext cx="11914740" cy="0"/>
            </a:xfrm>
            <a:prstGeom prst="line">
              <a:avLst/>
            </a:prstGeom>
            <a:ln w="0">
              <a:solidFill>
                <a:schemeClr val="accent6"/>
              </a:solidFill>
            </a:ln>
          </p:spPr>
          <p:style>
            <a:lnRef idx="3">
              <a:schemeClr val="accent1"/>
            </a:lnRef>
            <a:fillRef idx="0">
              <a:schemeClr val="accent1"/>
            </a:fillRef>
            <a:effectRef idx="2">
              <a:schemeClr val="accent1"/>
            </a:effectRef>
            <a:fontRef idx="minor">
              <a:schemeClr val="tx1"/>
            </a:fontRef>
          </p:style>
        </p:cxnSp>
        <p:sp>
          <p:nvSpPr>
            <p:cNvPr id="11" name="TextBox 10">
              <a:extLst>
                <a:ext uri="{FF2B5EF4-FFF2-40B4-BE49-F238E27FC236}">
                  <a16:creationId xmlns:a16="http://schemas.microsoft.com/office/drawing/2014/main" id="{8CFA8E46-FB6E-450D-B616-59C8DCB67A88}"/>
                </a:ext>
              </a:extLst>
            </p:cNvPr>
            <p:cNvSpPr txBox="1"/>
            <p:nvPr userDrawn="1"/>
          </p:nvSpPr>
          <p:spPr>
            <a:xfrm>
              <a:off x="9158288" y="6429378"/>
              <a:ext cx="2920758" cy="338554"/>
            </a:xfrm>
            <a:prstGeom prst="rect">
              <a:avLst/>
            </a:prstGeom>
            <a:noFill/>
          </p:spPr>
          <p:txBody>
            <a:bodyPr wrap="square" rtlCol="0">
              <a:spAutoFit/>
            </a:bodyPr>
            <a:lstStyle/>
            <a:p>
              <a:pPr algn="r"/>
              <a:r>
                <a:rPr lang="en-GB" sz="1600">
                  <a:solidFill>
                    <a:schemeClr val="accent6"/>
                  </a:solidFill>
                </a:rPr>
                <a:t>www.southglos.gov.uk</a:t>
              </a:r>
            </a:p>
          </p:txBody>
        </p:sp>
      </p:grpSp>
      <p:sp>
        <p:nvSpPr>
          <p:cNvPr id="14" name="Footer Placeholder 13">
            <a:extLst>
              <a:ext uri="{FF2B5EF4-FFF2-40B4-BE49-F238E27FC236}">
                <a16:creationId xmlns:a16="http://schemas.microsoft.com/office/drawing/2014/main" id="{79337D50-EA0E-44C6-B29E-24A72D706567}"/>
              </a:ext>
            </a:extLst>
          </p:cNvPr>
          <p:cNvSpPr>
            <a:spLocks noGrp="1"/>
          </p:cNvSpPr>
          <p:nvPr>
            <p:ph type="ftr" sz="quarter" idx="3"/>
          </p:nvPr>
        </p:nvSpPr>
        <p:spPr>
          <a:xfrm>
            <a:off x="142874" y="6457160"/>
            <a:ext cx="4114800" cy="310772"/>
          </a:xfrm>
          <a:prstGeom prst="rect">
            <a:avLst/>
          </a:prstGeom>
        </p:spPr>
        <p:txBody>
          <a:bodyPr vert="horz" lIns="91440" tIns="45720" rIns="91440" bIns="45720" rtlCol="0" anchor="ctr"/>
          <a:lstStyle>
            <a:lvl1pPr algn="l">
              <a:defRPr sz="1200" b="1">
                <a:solidFill>
                  <a:schemeClr val="accent6"/>
                </a:solidFill>
              </a:defRPr>
            </a:lvl1pPr>
          </a:lstStyle>
          <a:p>
            <a:r>
              <a:rPr lang="en-GB"/>
              <a:t>South Gloucestershire Council</a:t>
            </a:r>
          </a:p>
        </p:txBody>
      </p:sp>
      <p:sp>
        <p:nvSpPr>
          <p:cNvPr id="6" name="TextBox 5">
            <a:extLst>
              <a:ext uri="{FF2B5EF4-FFF2-40B4-BE49-F238E27FC236}">
                <a16:creationId xmlns:a16="http://schemas.microsoft.com/office/drawing/2014/main" id="{4CC6DFF5-1709-BD44-8E59-126661FB47F2}"/>
              </a:ext>
            </a:extLst>
          </p:cNvPr>
          <p:cNvSpPr txBox="1"/>
          <p:nvPr>
            <p:extLst>
              <p:ext uri="{1162E1C5-73C7-4A58-AE30-91384D911F3F}">
                <p184:classification xmlns:p184="http://schemas.microsoft.com/office/powerpoint/2018/4/main" val="ftr"/>
              </p:ext>
            </p:extLst>
          </p:nvPr>
        </p:nvSpPr>
        <p:spPr>
          <a:xfrm>
            <a:off x="63500" y="66421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721350323"/>
      </p:ext>
    </p:extLst>
  </p:cSld>
  <p:clrMap bg1="dk1" tx1="lt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hf sldNum="0" hdr="0" dt="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4058" y="963003"/>
            <a:ext cx="10515600" cy="818905"/>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1014058" y="1978025"/>
            <a:ext cx="10515600" cy="4351338"/>
          </a:xfrm>
          <a:prstGeom prst="rect">
            <a:avLst/>
          </a:prstGeom>
        </p:spPr>
        <p:txBody>
          <a:bodyPr vert="horz" lIns="0" tIns="0" rIns="0" bIns="0" rtlCol="0">
            <a:noAutofit/>
          </a:bodyPr>
          <a:lstStyle/>
          <a:p>
            <a:pPr lvl="0"/>
            <a:r>
              <a:rPr lang="en-US"/>
              <a:t>First level</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Nineth level</a:t>
            </a:r>
          </a:p>
        </p:txBody>
      </p:sp>
      <p:sp>
        <p:nvSpPr>
          <p:cNvPr id="5" name="TextBox 4">
            <a:extLst>
              <a:ext uri="{FF2B5EF4-FFF2-40B4-BE49-F238E27FC236}">
                <a16:creationId xmlns:a16="http://schemas.microsoft.com/office/drawing/2014/main" id="{73655883-C1BE-A0D7-3E76-5056922ECF5A}"/>
              </a:ext>
            </a:extLst>
          </p:cNvPr>
          <p:cNvSpPr txBox="1"/>
          <p:nvPr userDrawn="1">
            <p:extLst>
              <p:ext uri="{1162E1C5-73C7-4A58-AE30-91384D911F3F}">
                <p184:classification xmlns:p184="http://schemas.microsoft.com/office/powerpoint/2018/4/main" val="ftr"/>
              </p:ext>
            </p:extLst>
          </p:nvPr>
        </p:nvSpPr>
        <p:spPr>
          <a:xfrm>
            <a:off x="31752" y="6750050"/>
            <a:ext cx="272274" cy="76944"/>
          </a:xfrm>
          <a:prstGeom prst="rect">
            <a:avLst/>
          </a:prstGeom>
        </p:spPr>
        <p:txBody>
          <a:bodyPr horzOverflow="overflow" lIns="0" tIns="0" rIns="0" bIns="0">
            <a:spAutoFit/>
          </a:bodyPr>
          <a:lstStyle/>
          <a:p>
            <a:pPr algn="l"/>
            <a:r>
              <a:rPr lang="en-GB" sz="5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26789128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Lst>
  <p:txStyles>
    <p:titleStyle>
      <a:lvl1pPr algn="l" defTabSz="914355" rtl="0" eaLnBrk="1" latinLnBrk="0" hangingPunct="1">
        <a:lnSpc>
          <a:spcPct val="90000"/>
        </a:lnSpc>
        <a:spcBef>
          <a:spcPct val="0"/>
        </a:spcBef>
        <a:buNone/>
        <a:defRPr sz="4250" kern="1200" spc="-75">
          <a:solidFill>
            <a:schemeClr val="tx1"/>
          </a:solidFill>
          <a:latin typeface="+mj-lt"/>
          <a:ea typeface="+mj-ea"/>
          <a:cs typeface="+mj-cs"/>
        </a:defRPr>
      </a:lvl1pPr>
    </p:titleStyle>
    <p:bodyStyle>
      <a:lvl1pPr marL="0" indent="0" algn="l" defTabSz="914355" rtl="0" eaLnBrk="1" latinLnBrk="0" hangingPunct="1">
        <a:lnSpc>
          <a:spcPct val="140000"/>
        </a:lnSpc>
        <a:spcBef>
          <a:spcPts val="0"/>
        </a:spcBef>
        <a:buFont typeface="Arial" panose="020B0604020202020204" pitchFamily="34" charset="0"/>
        <a:buNone/>
        <a:defRPr sz="1400" kern="1200">
          <a:solidFill>
            <a:schemeClr val="tx1"/>
          </a:solidFill>
          <a:latin typeface="+mn-lt"/>
          <a:ea typeface="+mn-ea"/>
          <a:cs typeface="+mn-cs"/>
        </a:defRPr>
      </a:lvl1pPr>
      <a:lvl2pPr marL="138600" indent="-138600" algn="l" defTabSz="914355" rtl="0" eaLnBrk="1" latinLnBrk="0" hangingPunct="1">
        <a:lnSpc>
          <a:spcPct val="140000"/>
        </a:lnSpc>
        <a:spcBef>
          <a:spcPts val="0"/>
        </a:spcBef>
        <a:spcAft>
          <a:spcPts val="750"/>
        </a:spcAft>
        <a:buFont typeface="Arial" panose="020B0604020202020204" pitchFamily="34" charset="0"/>
        <a:buChar char="•"/>
        <a:defRPr sz="1400" kern="1200">
          <a:solidFill>
            <a:schemeClr val="tx1"/>
          </a:solidFill>
          <a:latin typeface="+mn-lt"/>
          <a:ea typeface="+mn-ea"/>
          <a:cs typeface="+mn-cs"/>
        </a:defRPr>
      </a:lvl2pPr>
      <a:lvl3pPr marL="0" indent="0" algn="l" defTabSz="914355" rtl="0" eaLnBrk="1" latinLnBrk="0" hangingPunct="1">
        <a:lnSpc>
          <a:spcPct val="100000"/>
        </a:lnSpc>
        <a:spcBef>
          <a:spcPts val="0"/>
        </a:spcBef>
        <a:buFont typeface="Arial" panose="020B0604020202020204" pitchFamily="34" charset="0"/>
        <a:buNone/>
        <a:defRPr sz="1600" b="1" i="0" kern="1200">
          <a:solidFill>
            <a:schemeClr val="tx1"/>
          </a:solidFill>
          <a:latin typeface="Poppins SemiBold" pitchFamily="2" charset="77"/>
          <a:ea typeface="+mn-ea"/>
          <a:cs typeface="Poppins SemiBold" pitchFamily="2" charset="77"/>
        </a:defRPr>
      </a:lvl3pPr>
      <a:lvl4pPr marL="0" indent="0" algn="l" defTabSz="914355" rtl="0" eaLnBrk="1" latinLnBrk="0" hangingPunct="1">
        <a:lnSpc>
          <a:spcPct val="100000"/>
        </a:lnSpc>
        <a:spcBef>
          <a:spcPts val="0"/>
        </a:spcBef>
        <a:buFont typeface="Arial" panose="020B0604020202020204" pitchFamily="34" charset="0"/>
        <a:buNone/>
        <a:defRPr sz="4250" kern="1200" spc="-75">
          <a:solidFill>
            <a:schemeClr val="tx1"/>
          </a:solidFill>
          <a:latin typeface="+mj-lt"/>
          <a:ea typeface="+mn-ea"/>
          <a:cs typeface="+mn-cs"/>
        </a:defRPr>
      </a:lvl4pPr>
      <a:lvl5pPr marL="0" indent="0" algn="l" defTabSz="914355" rtl="0" eaLnBrk="1" latinLnBrk="0" hangingPunct="1">
        <a:lnSpc>
          <a:spcPct val="120000"/>
        </a:lnSpc>
        <a:spcBef>
          <a:spcPts val="0"/>
        </a:spcBef>
        <a:buFont typeface="Arial" panose="020B0604020202020204" pitchFamily="34" charset="0"/>
        <a:buNone/>
        <a:defRPr sz="2000" kern="1200">
          <a:solidFill>
            <a:schemeClr val="tx1"/>
          </a:solidFill>
          <a:latin typeface="+mn-lt"/>
          <a:ea typeface="+mn-ea"/>
          <a:cs typeface="+mn-cs"/>
        </a:defRPr>
      </a:lvl5pPr>
      <a:lvl6pPr marL="0" indent="0" algn="l" defTabSz="914355" rtl="0" eaLnBrk="1" latinLnBrk="0" hangingPunct="1">
        <a:lnSpc>
          <a:spcPct val="100000"/>
        </a:lnSpc>
        <a:spcBef>
          <a:spcPts val="0"/>
        </a:spcBef>
        <a:buFont typeface="Arial" panose="020B0604020202020204" pitchFamily="34" charset="0"/>
        <a:buNone/>
        <a:defRPr sz="1400" kern="1200">
          <a:solidFill>
            <a:schemeClr val="tx1"/>
          </a:solidFill>
          <a:latin typeface="+mn-lt"/>
          <a:ea typeface="+mn-ea"/>
          <a:cs typeface="+mn-cs"/>
        </a:defRPr>
      </a:lvl6pPr>
      <a:lvl7pPr marL="0" indent="0" algn="l" defTabSz="914355" rtl="0" eaLnBrk="1" latinLnBrk="0" hangingPunct="1">
        <a:lnSpc>
          <a:spcPct val="100000"/>
        </a:lnSpc>
        <a:spcBef>
          <a:spcPts val="0"/>
        </a:spcBef>
        <a:buFont typeface="Arial" panose="020B0604020202020204" pitchFamily="34" charset="0"/>
        <a:buNone/>
        <a:defRPr sz="1400" kern="1200">
          <a:solidFill>
            <a:schemeClr val="tx1"/>
          </a:solidFill>
          <a:latin typeface="+mn-lt"/>
          <a:ea typeface="+mn-ea"/>
          <a:cs typeface="+mn-cs"/>
        </a:defRPr>
      </a:lvl7pPr>
      <a:lvl8pPr marL="0" indent="0" algn="l" defTabSz="914355" rtl="0" eaLnBrk="1" latinLnBrk="0" hangingPunct="1">
        <a:lnSpc>
          <a:spcPct val="100000"/>
        </a:lnSpc>
        <a:spcBef>
          <a:spcPts val="0"/>
        </a:spcBef>
        <a:buFont typeface="Arial" panose="020B0604020202020204" pitchFamily="34" charset="0"/>
        <a:buNone/>
        <a:defRPr sz="1400" kern="1200">
          <a:solidFill>
            <a:schemeClr val="tx1"/>
          </a:solidFill>
          <a:latin typeface="+mn-lt"/>
          <a:ea typeface="+mn-ea"/>
          <a:cs typeface="+mn-cs"/>
        </a:defRPr>
      </a:lvl8pPr>
      <a:lvl9pPr marL="0" indent="0" algn="l" defTabSz="914355" rtl="0" eaLnBrk="1" latinLnBrk="0" hangingPunct="1">
        <a:lnSpc>
          <a:spcPct val="100000"/>
        </a:lnSpc>
        <a:spcBef>
          <a:spcPts val="0"/>
        </a:spcBef>
        <a:buFont typeface="Arial" panose="020B0604020202020204" pitchFamily="34" charset="0"/>
        <a:buNone/>
        <a:defRPr sz="14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15359">
          <p15:clr>
            <a:srgbClr val="F26B43"/>
          </p15:clr>
        </p15:guide>
        <p15:guide id="3" pos="420">
          <p15:clr>
            <a:srgbClr val="F26B43"/>
          </p15:clr>
        </p15:guide>
        <p15:guide id="4" pos="14939">
          <p15:clr>
            <a:srgbClr val="F26B43"/>
          </p15:clr>
        </p15:guide>
        <p15:guide id="5" orient="horz">
          <p15:clr>
            <a:srgbClr val="F26B43"/>
          </p15:clr>
        </p15:guide>
        <p15:guide id="6" orient="horz" pos="8640">
          <p15:clr>
            <a:srgbClr val="F26B43"/>
          </p15:clr>
        </p15:guide>
        <p15:guide id="7" orient="horz" pos="420">
          <p15:clr>
            <a:srgbClr val="F26B43"/>
          </p15:clr>
        </p15:guide>
        <p15:guide id="8" orient="horz" pos="82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hyperlink" Target="https://eur01.safelinks.protection.outlook.com/?url=https%3A%2F%2Fwww.england.nhs.uk%2Flong-read%2Fnhs-pharmacy-contraception-service%2F%234-service-description&amp;data=05%7C02%7CNatalie.Symonds%40southglos.gov.uk%7C50f282ae31994910913908de2b51a42b%7C64b09e5287ad46be97d2d96dd06f3ad4%7C0%7C0%7C638995826837347017%7CUnknown%7CTWFpbGZsb3d8eyJFbXB0eU1hcGkiOnRydWUsIlYiOiIwLjAuMDAwMCIsIlAiOiJXaW4zMiIsIkFOIjoiTWFpbCIsIldUIjoyfQ%3D%3D%7C0%7C%7C%7C&amp;sdata=kDpSXZxC1kIzR15BgIr2w440Uk6HqSC7VN%2Fineqb7eQ%3D&amp;reserved=0"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www.yunosexualhealth.co.uk/" TargetMode="External"/><Relationship Id="rId3" Type="http://schemas.openxmlformats.org/officeDocument/2006/relationships/image" Target="../media/image5.png"/><Relationship Id="rId7" Type="http://schemas.openxmlformats.org/officeDocument/2006/relationships/hyperlink" Target="https://www.instagram.com/yunosexualhealth/"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www.facebook.com/Yunosexhealth/" TargetMode="External"/><Relationship Id="rId5" Type="http://schemas.openxmlformats.org/officeDocument/2006/relationships/hyperlink" Target="https://x.com/yunosexhealth" TargetMode="External"/><Relationship Id="rId4" Type="http://schemas.openxmlformats.org/officeDocument/2006/relationships/hyperlink" Target="https://mailchi.mp/brook/yuno-sign-up" TargetMode="Externa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hyperlink" Target="http://www.yunosexualhealth.co.uk/" TargetMode="External"/><Relationship Id="rId7" Type="http://schemas.openxmlformats.org/officeDocument/2006/relationships/image" Target="../media/image9.png"/><Relationship Id="rId2" Type="http://schemas.openxmlformats.org/officeDocument/2006/relationships/hyperlink" Target="tel:01173426913" TargetMode="External"/><Relationship Id="rId1" Type="http://schemas.openxmlformats.org/officeDocument/2006/relationships/slideLayout" Target="../slideLayouts/slideLayout3.xml"/><Relationship Id="rId6" Type="http://schemas.openxmlformats.org/officeDocument/2006/relationships/hyperlink" Target="tel:01179%20290%20090" TargetMode="External"/><Relationship Id="rId5" Type="http://schemas.openxmlformats.org/officeDocument/2006/relationships/hyperlink" Target="tel:01934881234" TargetMode="External"/><Relationship Id="rId4" Type="http://schemas.openxmlformats.org/officeDocument/2006/relationships/hyperlink" Target="tel:0117342690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yunosexualhealth.co.uk/find-a-clinic-or-pharmacy" TargetMode="External"/><Relationship Id="rId2" Type="http://schemas.openxmlformats.org/officeDocument/2006/relationships/hyperlink" Target="https://sh24.org.uk/contraception/emergency-contraception/iud"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yunosexualhealth.co.uk/find-a-clinic-or-pharmacy" TargetMode="External"/><Relationship Id="rId2" Type="http://schemas.openxmlformats.org/officeDocument/2006/relationships/hyperlink" Target="https://yunosexualhealth.co.uk/contraception/emergency-contraceptive-pill" TargetMode="Externa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hyperlink" Target="https://yunosexualhealth.co.uk/contraception" TargetMode="External"/><Relationship Id="rId2" Type="http://schemas.openxmlformats.org/officeDocument/2006/relationships/hyperlink" Target="https://yunosexualhealth.co.uk/find-a-clinic-or-pharmacy" TargetMode="Externa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https://www.fsrh.org/Public/Documents/fsrh-ceu-statement-contraceptive-choices-and-sexual-health-for-non-binary-people.aspx?WebsiteKey=f858b086-d221-4a83-9688-824162920b1b" TargetMode="External"/><Relationship Id="rId2" Type="http://schemas.openxmlformats.org/officeDocument/2006/relationships/hyperlink" Target="https://www.cosrh.org/"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yunosexualhealth.co.uk/find-a-clinic-or-pharmacy" TargetMode="External"/><Relationship Id="rId2" Type="http://schemas.openxmlformats.org/officeDocument/2006/relationships/hyperlink" Target="https://yunosexualhealth.co.uk/" TargetMode="Externa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yunosexualhealth.co.uk/orders/condom-order/intro-condom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hyperlink" Target="https://yunosexualhealth.co.uk/find-a-clinic-or-pharmacy" TargetMode="External"/><Relationship Id="rId4" Type="http://schemas.openxmlformats.org/officeDocument/2006/relationships/hyperlink" Target="mailto:yuno@brook.org.uk"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s://yunosexualhealth.co.uk/find-a-clinic-or-pharmacy" TargetMode="External"/><Relationship Id="rId7" Type="http://schemas.openxmlformats.org/officeDocument/2006/relationships/image" Target="../media/image16.png"/><Relationship Id="rId2" Type="http://schemas.openxmlformats.org/officeDocument/2006/relationships/hyperlink" Target="https://www.brook.org.uk/regions/yuno-at-brook/" TargetMode="Externa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hyperlink" Target="https://commonambitionbristol.org.uk/test-in-bristol/" TargetMode="External"/><Relationship Id="rId2" Type="http://schemas.openxmlformats.org/officeDocument/2006/relationships/hyperlink" Target="https://yunosexualhealth.co.uk/find-a-clinic-or-pharmacy" TargetMode="Externa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hyperlink" Target="https://eur01.safelinks.protection.outlook.com/?url=https%3A%2F%2Ftrello.com%2Fb%2Fs9yTCcym%2Fyuno-toolkit&amp;data=05%7C02%7CNatalie.Symonds%40southglos.gov.uk%7C290547ea1dd04223f92b08dd7362ccca%7C64b09e5287ad46be97d2d96dd06f3ad4%7C0%7C0%7C638793590392146257%7CUnknown%7CTWFpbGZsb3d8eyJFbXB0eU1hcGkiOnRydWUsIlYiOiIwLjAuMDAwMCIsIlAiOiJXaW4zMiIsIkFOIjoiTWFpbCIsIldUIjoyfQ%3D%3D%7C0%7C%7C%7C&amp;sdata=%2FxQ6LrwRJ%2Fcd5Y9bBBnY2erq2nuj7wkIwnHsM%2BRafWw%3D&amp;reserved=0" TargetMode="External"/><Relationship Id="rId7" Type="http://schemas.openxmlformats.org/officeDocument/2006/relationships/image" Target="../media/image23.png"/><Relationship Id="rId2" Type="http://schemas.openxmlformats.org/officeDocument/2006/relationships/hyperlink" Target="https://yunosexualhealth.co.uk/professional-zone" TargetMode="Externa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hyperlink" Target="https://yunosexualhealth.co.uk/services/hiv"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yunosexualhealth.co.uk/prep/prep-online" TargetMode="External"/><Relationship Id="rId2" Type="http://schemas.openxmlformats.org/officeDocument/2006/relationships/hyperlink" Target="https://yunosexualhealth.co.uk/prep" TargetMode="External"/><Relationship Id="rId1" Type="http://schemas.openxmlformats.org/officeDocument/2006/relationships/slideLayout" Target="../slideLayouts/slideLayout3.xml"/><Relationship Id="rId4" Type="http://schemas.openxmlformats.org/officeDocument/2006/relationships/hyperlink" Target="https://yunosexualhealth.co.uk/find-a-clinic-or-pharmacy"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yunosexualhealth.co.uk/find-a-clinic-or-pharmacy" TargetMode="External"/><Relationship Id="rId2" Type="http://schemas.openxmlformats.org/officeDocument/2006/relationships/hyperlink" Target="https://yunosexualhealth.co.uk/orders/genital-diagnosis/intro-gd"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yunosexualhealth.co.uk/find-a-clinic-or-pharmacy" TargetMode="External"/><Relationship Id="rId2" Type="http://schemas.openxmlformats.org/officeDocument/2006/relationships/hyperlink" Target="https://yunosexualhealth.co.uk/orders/vaginal-discharge-diagnosis/intro-vd"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gbr01.safelinks.protection.outlook.com/?url=https%3A%2F%2Fwww.uhbristol.nhs.uk%2Fpatients-and-visitors%2Fyour-hospitals%2Fst-michaels-hospital%2Fwhat-we-do%2Fmidwifery-services%2Fpost-birth-contraception%2F%23%3A~%3Atext%3DFrom%252021%2520days%2520after%2520giving%2520birth%2C%2520you%2520are%2520no%2520longer&amp;data=05%7C02%7Cleonie.milner2%40nhs.net%7Cf1cfa18370e94ce23b4c08dd923993ea%7C37c354b285b047f5b22207b48d774ee3%7C0%7C0%7C638827498178967980%7CUnknown%7CTWFpbGZsb3d8eyJFbXB0eU1hcGkiOnRydWUsIlYiOiIwLjAuMDAwMCIsIlAiOiJXaW4zMiIsIkFOIjoiTWFpbCIsIldUIjoyfQ%3D%3D%7C0%7C%7C%7C&amp;sdata=BbxnAACvFsHxN4d3hkNHIpFDDbdf5ebd%2FLZ8GmH7b6A%3D&amp;reserved=0" TargetMode="External"/><Relationship Id="rId2" Type="http://schemas.openxmlformats.org/officeDocument/2006/relationships/hyperlink" Target="https://gbr01.safelinks.protection.outlook.com/?url=https%3A%2F%2Fwww.nbt.nhs.uk%2Fmaternity-services%2Fafter-birth%2Fpost-birth-contraception%23%3A~%3Atext%3DFrom%252021%2520days%2520after%2520giving%2520birth%2C%2520you%2520are%2520no%2520longer&amp;data=05%7C02%7Cleonie.milner2%40nhs.net%7Cf1cfa18370e94ce23b4c08dd923993ea%7C37c354b285b047f5b22207b48d774ee3%7C0%7C0%7C638827498178948077%7CUnknown%7CTWFpbGZsb3d8eyJFbXB0eU1hcGkiOnRydWUsIlYiOiIwLjAuMDAwMCIsIlAiOiJXaW4zMiIsIkFOIjoiTWFpbCIsIldUIjoyfQ%3D%3D%7C0%7C%7C%7C&amp;sdata=bGDlB%2F4xP0k0t%2BNtgcYyNS3vLIHTRuy7YH7dEWzzdbY%3D&amp;reserved=0" TargetMode="Externa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s://yunosexualhealth.co.uk/sexual-health/pregnancy-testing" TargetMode="External"/><Relationship Id="rId2" Type="http://schemas.openxmlformats.org/officeDocument/2006/relationships/hyperlink" Target="https://yunosexualhealth.co.uk/find-a-clinic-or-pharmacy"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eur01.safelinks.protection.outlook.com/?url=https%3A%2F%2Furldefense.com%2Fv3%2F__https%3A%2F%2Fwww.uhbristol.nhs.uk%2Fpatients-and-visitors%2Fyour-hospitals%2Fother-services-in-bristol%2Fpregnancy-advisory-service-**B-abortion-care%2Fi%27ve-had-a-positive-pregnancy-test-what-are-my-choices%2F__%3B4oCT!!KUxdu5-bBfnh!8DfR5tktXHHLuJFRW0Fj51hyh8fnqNG4i5L0no4jxsw6pST5hnyDR-5r1IVbVLcKD_1TRMPIZRlZRRnfD-9H7WuFBm47GweC1jyNvAjfQqNA%24&amp;data=05%7C02%7CNatalie.Symonds%40southglos.gov.uk%7C10cc25b29b5643f8f10808dd734b9072%7C64b09e5287ad46be97d2d96dd06f3ad4%7C0%7C0%7C638793490611915767%7CUnknown%7CTWFpbGZsb3d8eyJFbXB0eU1hcGkiOnRydWUsIlYiOiIwLjAuMDAwMCIsIlAiOiJXaW4zMiIsIkFOIjoiTWFpbCIsIldUIjoyfQ%3D%3D%7C0%7C%7C%7C&amp;sdata=NZqju61pyOEM%2BSyRZRMlEgNAT1htVTDZzBSoEVP7%2FF8%3D&amp;reserved=0" TargetMode="External"/><Relationship Id="rId7" Type="http://schemas.openxmlformats.org/officeDocument/2006/relationships/hyperlink" Target="https://www.brook.org.uk/your-life/making-a-decision-about-a-pregnancy/"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brook.org.uk/topics/pregnancy/" TargetMode="External"/><Relationship Id="rId5" Type="http://schemas.openxmlformats.org/officeDocument/2006/relationships/hyperlink" Target="https://www.msichoices.org.uk/abortion-online-booking/" TargetMode="External"/><Relationship Id="rId4" Type="http://schemas.openxmlformats.org/officeDocument/2006/relationships/hyperlink" Target="https://www.uhbristol.nhs.uk/patients-and-visitors/your-hospitals/other-services-in-bristol/pregnancy-advisory-service-%E2%80%93-abortion-care/i've-had-a-positive-pregnancy-test-what-are-my-choices/" TargetMode="External"/><Relationship Id="rId9"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hyperlink" Target="https://survivorpathway.org.uk/" TargetMode="External"/><Relationship Id="rId7" Type="http://schemas.openxmlformats.org/officeDocument/2006/relationships/image" Target="../media/image30.png"/><Relationship Id="rId2" Type="http://schemas.openxmlformats.org/officeDocument/2006/relationships/hyperlink" Target="https://yunosexualhealth.co.uk/sexual-health/assault-sexual-violence" TargetMode="External"/><Relationship Id="rId1" Type="http://schemas.openxmlformats.org/officeDocument/2006/relationships/slideLayout" Target="../slideLayouts/slideLayout3.xml"/><Relationship Id="rId6" Type="http://schemas.openxmlformats.org/officeDocument/2006/relationships/hyperlink" Target="https://www.thebridgecanhelp.org.uk/professionals/" TargetMode="External"/><Relationship Id="rId5" Type="http://schemas.openxmlformats.org/officeDocument/2006/relationships/hyperlink" Target="https://www.thebridgecanhelp.org.uk/" TargetMode="Externa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9035D9-B23D-39CD-D7E8-5AB0543E726C}"/>
              </a:ext>
            </a:extLst>
          </p:cNvPr>
          <p:cNvSpPr>
            <a:spLocks noGrp="1"/>
          </p:cNvSpPr>
          <p:nvPr>
            <p:ph type="body" sz="quarter" idx="10"/>
          </p:nvPr>
        </p:nvSpPr>
        <p:spPr/>
        <p:txBody>
          <a:bodyPr/>
          <a:lstStyle/>
          <a:p>
            <a:endParaRPr lang="en-US"/>
          </a:p>
        </p:txBody>
      </p:sp>
      <p:sp>
        <p:nvSpPr>
          <p:cNvPr id="3" name="Title 2">
            <a:extLst>
              <a:ext uri="{FF2B5EF4-FFF2-40B4-BE49-F238E27FC236}">
                <a16:creationId xmlns:a16="http://schemas.microsoft.com/office/drawing/2014/main" id="{B978822A-579F-A563-A543-E24F14C929B7}"/>
              </a:ext>
            </a:extLst>
          </p:cNvPr>
          <p:cNvSpPr>
            <a:spLocks noGrp="1"/>
          </p:cNvSpPr>
          <p:nvPr>
            <p:ph type="title"/>
          </p:nvPr>
        </p:nvSpPr>
        <p:spPr>
          <a:xfrm>
            <a:off x="1096125" y="1267803"/>
            <a:ext cx="10486275" cy="1698136"/>
          </a:xfrm>
        </p:spPr>
        <p:txBody>
          <a:bodyPr/>
          <a:lstStyle/>
          <a:p>
            <a:r>
              <a:rPr lang="en-GB" sz="2200" dirty="0">
                <a:solidFill>
                  <a:srgbClr val="232832"/>
                </a:solidFill>
                <a:latin typeface="Poppins"/>
                <a:cs typeface="Poppins"/>
              </a:rPr>
              <a:t>The sexual health service in Bristol, North Somerset and South Gloucestershire (BNSSG)</a:t>
            </a:r>
            <a:endParaRPr lang="en-US" sz="2200" dirty="0"/>
          </a:p>
        </p:txBody>
      </p:sp>
      <p:sp>
        <p:nvSpPr>
          <p:cNvPr id="4" name="Text Placeholder 3">
            <a:extLst>
              <a:ext uri="{FF2B5EF4-FFF2-40B4-BE49-F238E27FC236}">
                <a16:creationId xmlns:a16="http://schemas.microsoft.com/office/drawing/2014/main" id="{154ACCB3-7ED4-B8AA-9A3C-E7127BC32BAD}"/>
              </a:ext>
            </a:extLst>
          </p:cNvPr>
          <p:cNvSpPr>
            <a:spLocks noGrp="1"/>
          </p:cNvSpPr>
          <p:nvPr>
            <p:ph type="body" sz="quarter" idx="11"/>
          </p:nvPr>
        </p:nvSpPr>
        <p:spPr/>
        <p:txBody>
          <a:bodyPr vert="horz" lIns="0" tIns="0" rIns="0" bIns="0" rtlCol="0" anchor="t">
            <a:noAutofit/>
          </a:bodyPr>
          <a:lstStyle/>
          <a:p>
            <a:r>
              <a:rPr lang="en-GB" sz="2600" b="1" dirty="0"/>
              <a:t>Signposting information for Pharmacists and Pharmacy Technicians in BNSSG </a:t>
            </a:r>
          </a:p>
          <a:p>
            <a:endParaRPr lang="en-GB" sz="1600" i="1" dirty="0">
              <a:cs typeface="Poppins" panose="020B0604020202020204"/>
            </a:endParaRPr>
          </a:p>
        </p:txBody>
      </p:sp>
      <p:sp>
        <p:nvSpPr>
          <p:cNvPr id="5" name="Text Placeholder 4">
            <a:extLst>
              <a:ext uri="{FF2B5EF4-FFF2-40B4-BE49-F238E27FC236}">
                <a16:creationId xmlns:a16="http://schemas.microsoft.com/office/drawing/2014/main" id="{4B0AA81C-51B4-5216-9427-458D99CF9609}"/>
              </a:ext>
            </a:extLst>
          </p:cNvPr>
          <p:cNvSpPr>
            <a:spLocks noGrp="1"/>
          </p:cNvSpPr>
          <p:nvPr>
            <p:ph type="body" sz="quarter" idx="12"/>
          </p:nvPr>
        </p:nvSpPr>
        <p:spPr>
          <a:xfrm>
            <a:off x="1096125" y="5720082"/>
            <a:ext cx="2144380" cy="488395"/>
          </a:xfrm>
        </p:spPr>
        <p:txBody>
          <a:bodyPr/>
          <a:lstStyle/>
          <a:p>
            <a:r>
              <a:rPr lang="en-US">
                <a:latin typeface="Poppins SemiBold"/>
                <a:cs typeface="Poppins SemiBold"/>
              </a:rPr>
              <a:t>Aug </a:t>
            </a:r>
            <a:r>
              <a:rPr lang="en-US" dirty="0">
                <a:latin typeface="Poppins SemiBold"/>
                <a:cs typeface="Poppins SemiBold"/>
              </a:rPr>
              <a:t>2026, v1.0</a:t>
            </a:r>
          </a:p>
        </p:txBody>
      </p:sp>
      <p:pic>
        <p:nvPicPr>
          <p:cNvPr id="8" name="Picture 7" descr="A black and grey logo&#10;&#10;AI-generated content may be incorrect.">
            <a:extLst>
              <a:ext uri="{FF2B5EF4-FFF2-40B4-BE49-F238E27FC236}">
                <a16:creationId xmlns:a16="http://schemas.microsoft.com/office/drawing/2014/main" id="{E6BC1992-06F0-4968-EE3B-89D2856E04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398" y="1023532"/>
            <a:ext cx="2981478" cy="984301"/>
          </a:xfrm>
          <a:prstGeom prst="rect">
            <a:avLst/>
          </a:prstGeom>
        </p:spPr>
      </p:pic>
      <p:sp>
        <p:nvSpPr>
          <p:cNvPr id="9" name="TextBox 8">
            <a:extLst>
              <a:ext uri="{FF2B5EF4-FFF2-40B4-BE49-F238E27FC236}">
                <a16:creationId xmlns:a16="http://schemas.microsoft.com/office/drawing/2014/main" id="{91DDF366-15C5-4A40-74DF-35FD3F2DA434}"/>
              </a:ext>
            </a:extLst>
          </p:cNvPr>
          <p:cNvSpPr txBox="1"/>
          <p:nvPr/>
        </p:nvSpPr>
        <p:spPr>
          <a:xfrm>
            <a:off x="929014" y="4358014"/>
            <a:ext cx="10271342"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0" i="1" u="none" strike="noStrike" baseline="0">
                <a:solidFill>
                  <a:srgbClr val="232832"/>
                </a:solidFill>
                <a:latin typeface="Poppins"/>
              </a:rPr>
              <a:t>When providing the NHS Pharmacy Contraception Service (including oral EC), the </a:t>
            </a:r>
            <a:r>
              <a:rPr lang="en-GB" sz="1600" b="0" i="1" u="sng" strike="noStrike" baseline="0">
                <a:solidFill>
                  <a:srgbClr val="232832"/>
                </a:solidFill>
                <a:latin typeface="Poppins"/>
                <a:ea typeface="Segoe UI"/>
                <a:cs typeface="Segoe UI"/>
                <a:hlinkClick r:id="rId4"/>
              </a:rPr>
              <a:t>national service specification</a:t>
            </a:r>
            <a:r>
              <a:rPr lang="en-GB" sz="1600" b="0" i="1" u="none" strike="noStrike" baseline="0">
                <a:solidFill>
                  <a:srgbClr val="232832"/>
                </a:solidFill>
                <a:latin typeface="Poppins"/>
              </a:rPr>
              <a:t> outlines how consultations in pharmacies should include signposting to other services when relevant for sexual and reproductive health. </a:t>
            </a:r>
            <a:endParaRPr lang="en-GB"/>
          </a:p>
          <a:p>
            <a:pPr algn="ctr"/>
            <a:endParaRPr lang="en-GB"/>
          </a:p>
        </p:txBody>
      </p:sp>
    </p:spTree>
    <p:extLst>
      <p:ext uri="{BB962C8B-B14F-4D97-AF65-F5344CB8AC3E}">
        <p14:creationId xmlns:p14="http://schemas.microsoft.com/office/powerpoint/2010/main" val="2266864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94918-3462-1DB7-9327-9BD856513193}"/>
              </a:ext>
            </a:extLst>
          </p:cNvPr>
          <p:cNvSpPr>
            <a:spLocks noGrp="1"/>
          </p:cNvSpPr>
          <p:nvPr>
            <p:ph type="title"/>
          </p:nvPr>
        </p:nvSpPr>
        <p:spPr>
          <a:xfrm>
            <a:off x="0" y="-1763"/>
            <a:ext cx="12192000" cy="1325563"/>
          </a:xfrm>
          <a:solidFill>
            <a:srgbClr val="97F9B4"/>
          </a:solidFill>
        </p:spPr>
        <p:txBody>
          <a:bodyPr/>
          <a:lstStyle/>
          <a:p>
            <a:r>
              <a:rPr lang="en-GB" sz="2800" dirty="0">
                <a:solidFill>
                  <a:srgbClr val="232832"/>
                </a:solidFill>
                <a:latin typeface="Poppins" panose="00000500000000000000" pitchFamily="2" charset="0"/>
                <a:cs typeface="Poppins" panose="00000500000000000000" pitchFamily="2" charset="0"/>
              </a:rPr>
              <a:t>    </a:t>
            </a:r>
            <a:r>
              <a:rPr lang="en-GB" sz="3200" dirty="0">
                <a:solidFill>
                  <a:srgbClr val="232832"/>
                </a:solidFill>
                <a:latin typeface="Bricolage Grotesque 14pt SemiBo"/>
                <a:cs typeface="Poppins" panose="00000500000000000000" pitchFamily="2" charset="0"/>
              </a:rPr>
              <a:t>Keep up to date with Yuno Sexual Health</a:t>
            </a:r>
            <a:endParaRPr lang="en-GB" dirty="0">
              <a:solidFill>
                <a:srgbClr val="232832"/>
              </a:solidFill>
              <a:latin typeface="Bricolage Grotesque 14pt SemiBo"/>
            </a:endParaRPr>
          </a:p>
        </p:txBody>
      </p:sp>
      <p:pic>
        <p:nvPicPr>
          <p:cNvPr id="11" name="Picture 10" descr="A qr code with a white background&#10;&#10;AI-generated content may be incorrect.">
            <a:extLst>
              <a:ext uri="{FF2B5EF4-FFF2-40B4-BE49-F238E27FC236}">
                <a16:creationId xmlns:a16="http://schemas.microsoft.com/office/drawing/2014/main" id="{AA0823D0-4270-B344-A125-FFF337DC43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122" y="1499372"/>
            <a:ext cx="3244878" cy="3244878"/>
          </a:xfrm>
          <a:prstGeom prst="rect">
            <a:avLst/>
          </a:prstGeom>
        </p:spPr>
      </p:pic>
      <p:sp>
        <p:nvSpPr>
          <p:cNvPr id="14" name="TextBox 13">
            <a:extLst>
              <a:ext uri="{FF2B5EF4-FFF2-40B4-BE49-F238E27FC236}">
                <a16:creationId xmlns:a16="http://schemas.microsoft.com/office/drawing/2014/main" id="{A6C7F1CE-856D-70F7-0615-7D1835723D27}"/>
              </a:ext>
            </a:extLst>
          </p:cNvPr>
          <p:cNvSpPr txBox="1"/>
          <p:nvPr/>
        </p:nvSpPr>
        <p:spPr>
          <a:xfrm>
            <a:off x="158095" y="5308760"/>
            <a:ext cx="11856924" cy="400110"/>
          </a:xfrm>
          <a:prstGeom prst="rect">
            <a:avLst/>
          </a:prstGeom>
          <a:noFill/>
        </p:spPr>
        <p:txBody>
          <a:bodyPr wrap="square" lIns="91440" tIns="45720" rIns="91440" bIns="45720" anchor="t">
            <a:spAutoFit/>
          </a:bodyPr>
          <a:lstStyle/>
          <a:p>
            <a:r>
              <a:rPr lang="en-GB" sz="2000" dirty="0">
                <a:solidFill>
                  <a:srgbClr val="232832"/>
                </a:solidFill>
                <a:effectLst/>
                <a:latin typeface="Poppins"/>
                <a:ea typeface="Aptos" panose="020B0004020202020204" pitchFamily="34" charset="0"/>
                <a:cs typeface="Poppins"/>
              </a:rPr>
              <a:t>Professionals can </a:t>
            </a:r>
            <a:r>
              <a:rPr lang="en-GB" sz="2000" u="sng" dirty="0">
                <a:solidFill>
                  <a:srgbClr val="467886"/>
                </a:solidFill>
                <a:effectLst/>
                <a:latin typeface="Poppins"/>
                <a:ea typeface="Aptos" panose="020B0004020202020204" pitchFamily="34" charset="0"/>
                <a:cs typeface="Poppins"/>
                <a:hlinkClick r:id="rId4"/>
              </a:rPr>
              <a:t>sign up to the Yuno mailing list</a:t>
            </a:r>
            <a:r>
              <a:rPr lang="en-GB" sz="2000" u="sng" dirty="0">
                <a:solidFill>
                  <a:srgbClr val="467886"/>
                </a:solidFill>
                <a:latin typeface="Poppins"/>
                <a:ea typeface="Aptos" panose="020B0004020202020204" pitchFamily="34" charset="0"/>
                <a:cs typeface="Poppins"/>
              </a:rPr>
              <a:t> </a:t>
            </a:r>
            <a:r>
              <a:rPr lang="en-GB" sz="2000">
                <a:solidFill>
                  <a:srgbClr val="232832"/>
                </a:solidFill>
                <a:effectLst/>
                <a:latin typeface="Poppins"/>
                <a:ea typeface="Aptos" panose="020B0004020202020204" pitchFamily="34" charset="0"/>
                <a:cs typeface="Poppins"/>
              </a:rPr>
              <a:t>to receive updates about </a:t>
            </a:r>
            <a:r>
              <a:rPr lang="en-GB" sz="2000">
                <a:solidFill>
                  <a:srgbClr val="232832"/>
                </a:solidFill>
                <a:latin typeface="Poppins"/>
                <a:ea typeface="Aptos" panose="020B0004020202020204" pitchFamily="34" charset="0"/>
                <a:cs typeface="Poppins"/>
              </a:rPr>
              <a:t>the service</a:t>
            </a:r>
            <a:r>
              <a:rPr lang="en-GB" sz="2000">
                <a:solidFill>
                  <a:srgbClr val="232832"/>
                </a:solidFill>
                <a:effectLst/>
                <a:latin typeface="Poppins"/>
                <a:ea typeface="Aptos" panose="020B0004020202020204" pitchFamily="34" charset="0"/>
                <a:cs typeface="Poppins"/>
              </a:rPr>
              <a:t>. </a:t>
            </a:r>
          </a:p>
        </p:txBody>
      </p:sp>
      <p:sp>
        <p:nvSpPr>
          <p:cNvPr id="15" name="TextBox 14">
            <a:extLst>
              <a:ext uri="{FF2B5EF4-FFF2-40B4-BE49-F238E27FC236}">
                <a16:creationId xmlns:a16="http://schemas.microsoft.com/office/drawing/2014/main" id="{98384430-B7FF-092D-4534-8568F0A3951D}"/>
              </a:ext>
            </a:extLst>
          </p:cNvPr>
          <p:cNvSpPr txBox="1"/>
          <p:nvPr/>
        </p:nvSpPr>
        <p:spPr>
          <a:xfrm>
            <a:off x="158095" y="5971534"/>
            <a:ext cx="12033905" cy="400110"/>
          </a:xfrm>
          <a:prstGeom prst="rect">
            <a:avLst/>
          </a:prstGeom>
          <a:noFill/>
        </p:spPr>
        <p:txBody>
          <a:bodyPr wrap="square" rtlCol="0">
            <a:spAutoFit/>
          </a:bodyPr>
          <a:lstStyle/>
          <a:p>
            <a:r>
              <a:rPr lang="en-GB" sz="2000" b="0" i="0">
                <a:solidFill>
                  <a:srgbClr val="232832"/>
                </a:solidFill>
                <a:effectLst/>
                <a:latin typeface="Poppins" panose="00000500000000000000" pitchFamily="2" charset="0"/>
                <a:cs typeface="Poppins" panose="00000500000000000000" pitchFamily="2" charset="0"/>
              </a:rPr>
              <a:t>F</a:t>
            </a:r>
            <a:r>
              <a:rPr lang="en-GB" sz="2000">
                <a:solidFill>
                  <a:srgbClr val="232832"/>
                </a:solidFill>
                <a:latin typeface="Poppins" panose="00000500000000000000" pitchFamily="2" charset="0"/>
                <a:cs typeface="Poppins" panose="00000500000000000000" pitchFamily="2" charset="0"/>
              </a:rPr>
              <a:t>ollow </a:t>
            </a:r>
            <a:r>
              <a:rPr lang="en-GB" sz="2000" b="0" i="0">
                <a:solidFill>
                  <a:srgbClr val="232832"/>
                </a:solidFill>
                <a:effectLst/>
                <a:latin typeface="Poppins" panose="00000500000000000000" pitchFamily="2" charset="0"/>
                <a:cs typeface="Poppins" panose="00000500000000000000" pitchFamily="2" charset="0"/>
              </a:rPr>
              <a:t>Yuno on </a:t>
            </a:r>
            <a:r>
              <a:rPr lang="en-GB" sz="2000" b="0" i="0">
                <a:solidFill>
                  <a:srgbClr val="000000"/>
                </a:solidFill>
                <a:effectLst/>
                <a:latin typeface="Poppins" panose="00000500000000000000" pitchFamily="2" charset="0"/>
                <a:cs typeface="Poppins" panose="00000500000000000000" pitchFamily="2" charset="0"/>
                <a:hlinkClick r:id="rId5"/>
              </a:rPr>
              <a:t>X (Twitter)</a:t>
            </a:r>
            <a:r>
              <a:rPr lang="en-GB" sz="2000" b="0" i="0">
                <a:solidFill>
                  <a:srgbClr val="000000"/>
                </a:solidFill>
                <a:effectLst/>
                <a:latin typeface="Poppins" panose="00000500000000000000" pitchFamily="2" charset="0"/>
                <a:cs typeface="Poppins" panose="00000500000000000000" pitchFamily="2" charset="0"/>
              </a:rPr>
              <a:t>, </a:t>
            </a:r>
            <a:r>
              <a:rPr lang="en-GB" sz="2000" b="0" i="0">
                <a:solidFill>
                  <a:srgbClr val="000000"/>
                </a:solidFill>
                <a:effectLst/>
                <a:latin typeface="Poppins" panose="00000500000000000000" pitchFamily="2" charset="0"/>
                <a:cs typeface="Poppins" panose="00000500000000000000" pitchFamily="2" charset="0"/>
                <a:hlinkClick r:id="rId6"/>
              </a:rPr>
              <a:t>Facebook</a:t>
            </a:r>
            <a:r>
              <a:rPr lang="en-GB" sz="2000" b="0" i="0">
                <a:solidFill>
                  <a:srgbClr val="000000"/>
                </a:solidFill>
                <a:effectLst/>
                <a:latin typeface="Poppins" panose="00000500000000000000" pitchFamily="2" charset="0"/>
                <a:cs typeface="Poppins" panose="00000500000000000000" pitchFamily="2" charset="0"/>
              </a:rPr>
              <a:t> </a:t>
            </a:r>
            <a:r>
              <a:rPr lang="en-GB" sz="2000" b="0" i="0">
                <a:solidFill>
                  <a:srgbClr val="232832"/>
                </a:solidFill>
                <a:effectLst/>
                <a:latin typeface="Poppins" panose="00000500000000000000" pitchFamily="2" charset="0"/>
                <a:cs typeface="Poppins" panose="00000500000000000000" pitchFamily="2" charset="0"/>
              </a:rPr>
              <a:t>and</a:t>
            </a:r>
            <a:r>
              <a:rPr lang="en-GB" sz="2000" b="0" i="0">
                <a:solidFill>
                  <a:srgbClr val="000000"/>
                </a:solidFill>
                <a:effectLst/>
                <a:latin typeface="Poppins" panose="00000500000000000000" pitchFamily="2" charset="0"/>
                <a:cs typeface="Poppins" panose="00000500000000000000" pitchFamily="2" charset="0"/>
              </a:rPr>
              <a:t> </a:t>
            </a:r>
            <a:r>
              <a:rPr lang="en-GB" sz="2000" b="0" i="0">
                <a:solidFill>
                  <a:srgbClr val="000000"/>
                </a:solidFill>
                <a:effectLst/>
                <a:latin typeface="Poppins" panose="00000500000000000000" pitchFamily="2" charset="0"/>
                <a:cs typeface="Poppins" panose="00000500000000000000" pitchFamily="2" charset="0"/>
                <a:hlinkClick r:id="rId7"/>
              </a:rPr>
              <a:t>Instagram</a:t>
            </a:r>
            <a:r>
              <a:rPr lang="en-GB" sz="2000" b="0" i="0">
                <a:solidFill>
                  <a:srgbClr val="000000"/>
                </a:solidFill>
                <a:effectLst/>
                <a:latin typeface="Poppins" panose="00000500000000000000" pitchFamily="2" charset="0"/>
                <a:cs typeface="Poppins" panose="00000500000000000000" pitchFamily="2" charset="0"/>
              </a:rPr>
              <a:t> </a:t>
            </a:r>
            <a:r>
              <a:rPr lang="en-GB" sz="2000" i="0">
                <a:solidFill>
                  <a:srgbClr val="232832"/>
                </a:solidFill>
                <a:effectLst/>
                <a:latin typeface="Poppins" panose="00000500000000000000" pitchFamily="2" charset="0"/>
                <a:cs typeface="Poppins" panose="00000500000000000000" pitchFamily="2" charset="0"/>
              </a:rPr>
              <a:t>@‌yunosexualhealth </a:t>
            </a:r>
            <a:endParaRPr lang="en-GB" sz="2000">
              <a:solidFill>
                <a:srgbClr val="232832"/>
              </a:solidFill>
              <a:latin typeface="Poppins" panose="00000500000000000000" pitchFamily="2" charset="0"/>
              <a:cs typeface="Poppins" panose="00000500000000000000" pitchFamily="2" charset="0"/>
            </a:endParaRPr>
          </a:p>
        </p:txBody>
      </p:sp>
      <p:sp>
        <p:nvSpPr>
          <p:cNvPr id="16" name="TextBox 15">
            <a:extLst>
              <a:ext uri="{FF2B5EF4-FFF2-40B4-BE49-F238E27FC236}">
                <a16:creationId xmlns:a16="http://schemas.microsoft.com/office/drawing/2014/main" id="{C2A47A8F-69DA-42A0-A1C8-90DB30E670E6}"/>
              </a:ext>
            </a:extLst>
          </p:cNvPr>
          <p:cNvSpPr txBox="1"/>
          <p:nvPr/>
        </p:nvSpPr>
        <p:spPr>
          <a:xfrm>
            <a:off x="3924107" y="2579829"/>
            <a:ext cx="4915093" cy="1015663"/>
          </a:xfrm>
          <a:prstGeom prst="rect">
            <a:avLst/>
          </a:prstGeom>
          <a:noFill/>
        </p:spPr>
        <p:txBody>
          <a:bodyPr wrap="square" rtlCol="0">
            <a:spAutoFit/>
          </a:bodyPr>
          <a:lstStyle/>
          <a:p>
            <a:r>
              <a:rPr lang="en-GB" sz="2000" dirty="0">
                <a:solidFill>
                  <a:srgbClr val="232832"/>
                </a:solidFill>
                <a:latin typeface="Poppins Medium" panose="00000600000000000000" pitchFamily="2" charset="0"/>
                <a:cs typeface="Poppins Medium" panose="00000600000000000000" pitchFamily="2" charset="0"/>
              </a:rPr>
              <a:t>Scan the QR code to visit the Yuno Sexual Health website </a:t>
            </a:r>
            <a:r>
              <a:rPr lang="en-GB" sz="2000" dirty="0">
                <a:latin typeface="Poppins" panose="00000500000000000000" pitchFamily="2" charset="0"/>
                <a:cs typeface="Poppins" panose="00000500000000000000" pitchFamily="2" charset="0"/>
                <a:hlinkClick r:id="rId8"/>
              </a:rPr>
              <a:t>www.yunosexualhealth.co.uk</a:t>
            </a:r>
            <a:endParaRPr lang="en-GB" sz="2000" dirty="0">
              <a:latin typeface="Poppins" panose="00000500000000000000" pitchFamily="2" charset="0"/>
              <a:cs typeface="Poppins" panose="00000500000000000000" pitchFamily="2" charset="0"/>
            </a:endParaRPr>
          </a:p>
        </p:txBody>
      </p:sp>
      <p:pic>
        <p:nvPicPr>
          <p:cNvPr id="10" name="Picture 9">
            <a:extLst>
              <a:ext uri="{FF2B5EF4-FFF2-40B4-BE49-F238E27FC236}">
                <a16:creationId xmlns:a16="http://schemas.microsoft.com/office/drawing/2014/main" id="{20A17876-E383-D4BB-B71C-11A16C9670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07307" y="1554532"/>
            <a:ext cx="1514859" cy="3523495"/>
          </a:xfrm>
          <a:prstGeom prst="rect">
            <a:avLst/>
          </a:prstGeom>
        </p:spPr>
      </p:pic>
    </p:spTree>
    <p:extLst>
      <p:ext uri="{BB962C8B-B14F-4D97-AF65-F5344CB8AC3E}">
        <p14:creationId xmlns:p14="http://schemas.microsoft.com/office/powerpoint/2010/main" val="34904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Rounded Corners 29">
            <a:extLst>
              <a:ext uri="{FF2B5EF4-FFF2-40B4-BE49-F238E27FC236}">
                <a16:creationId xmlns:a16="http://schemas.microsoft.com/office/drawing/2014/main" id="{EC7074C3-F3F7-AD1A-4AFA-E89BB8759C61}"/>
              </a:ext>
            </a:extLst>
          </p:cNvPr>
          <p:cNvSpPr/>
          <p:nvPr/>
        </p:nvSpPr>
        <p:spPr>
          <a:xfrm>
            <a:off x="76200" y="40609"/>
            <a:ext cx="12039599" cy="4984064"/>
          </a:xfrm>
          <a:prstGeom prst="roundRect">
            <a:avLst/>
          </a:prstGeom>
          <a:solidFill>
            <a:srgbClr val="C0BCEE">
              <a:alpha val="3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6A9DE433-2728-7E1C-1E01-89BECDA97503}"/>
              </a:ext>
            </a:extLst>
          </p:cNvPr>
          <p:cNvSpPr txBox="1"/>
          <p:nvPr/>
        </p:nvSpPr>
        <p:spPr>
          <a:xfrm>
            <a:off x="188592" y="5422997"/>
            <a:ext cx="3262368" cy="1293971"/>
          </a:xfrm>
          <a:prstGeom prst="roundRect">
            <a:avLst/>
          </a:prstGeom>
          <a:solidFill>
            <a:schemeClr val="bg1"/>
          </a:solidFill>
          <a:ln>
            <a:solidFill>
              <a:srgbClr val="000000"/>
            </a:solidFill>
          </a:ln>
        </p:spPr>
        <p:txBody>
          <a:bodyPr wrap="square" lIns="91440" tIns="45720" rIns="91440" bIns="45720" rtlCol="0" anchor="t">
            <a:spAutoFit/>
          </a:bodyPr>
          <a:lstStyle/>
          <a:p>
            <a:r>
              <a:rPr lang="en-GB" sz="1000" b="1">
                <a:solidFill>
                  <a:srgbClr val="232832"/>
                </a:solidFill>
                <a:latin typeface="Poppins Medium"/>
                <a:cs typeface="Poppins Medium"/>
              </a:rPr>
              <a:t>Primary care sexual health services</a:t>
            </a:r>
            <a:r>
              <a:rPr lang="en-GB" sz="1000">
                <a:solidFill>
                  <a:srgbClr val="232832"/>
                </a:solidFill>
                <a:latin typeface="Poppins Medium"/>
                <a:cs typeface="Poppins Medium"/>
              </a:rPr>
              <a:t> </a:t>
            </a:r>
          </a:p>
          <a:p>
            <a:r>
              <a:rPr lang="en-GB" sz="1000">
                <a:solidFill>
                  <a:srgbClr val="232832"/>
                </a:solidFill>
                <a:latin typeface="Poppins Medium"/>
                <a:cs typeface="Poppins Medium"/>
              </a:rPr>
              <a:t>GPs &amp; Pharmacies</a:t>
            </a:r>
          </a:p>
          <a:p>
            <a:endParaRPr lang="en-GB" sz="1000">
              <a:solidFill>
                <a:srgbClr val="232832"/>
              </a:solidFill>
              <a:latin typeface="Poppins Medium"/>
              <a:cs typeface="Poppins Medium"/>
            </a:endParaRPr>
          </a:p>
          <a:p>
            <a:pPr marL="285750" indent="-2857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Contraception (GPs/some Pharmacies) including coil and implant fits (GPs only)</a:t>
            </a:r>
          </a:p>
          <a:p>
            <a:pPr marL="285750" indent="-2857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Emergency hormonal contraception</a:t>
            </a:r>
          </a:p>
          <a:p>
            <a:pPr marL="285750" indent="-2857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Some STI and HIV testing and treatment</a:t>
            </a:r>
          </a:p>
        </p:txBody>
      </p:sp>
      <p:grpSp>
        <p:nvGrpSpPr>
          <p:cNvPr id="16" name="Group 15">
            <a:extLst>
              <a:ext uri="{FF2B5EF4-FFF2-40B4-BE49-F238E27FC236}">
                <a16:creationId xmlns:a16="http://schemas.microsoft.com/office/drawing/2014/main" id="{8AABE6BA-E5E4-405C-F05C-DEA92513AEE8}"/>
              </a:ext>
            </a:extLst>
          </p:cNvPr>
          <p:cNvGrpSpPr/>
          <p:nvPr/>
        </p:nvGrpSpPr>
        <p:grpSpPr>
          <a:xfrm>
            <a:off x="6842988" y="5261946"/>
            <a:ext cx="2119025" cy="1445815"/>
            <a:chOff x="6520031" y="5216836"/>
            <a:chExt cx="2119025" cy="1445815"/>
          </a:xfrm>
        </p:grpSpPr>
        <p:sp>
          <p:nvSpPr>
            <p:cNvPr id="12" name="TextBox 11">
              <a:extLst>
                <a:ext uri="{FF2B5EF4-FFF2-40B4-BE49-F238E27FC236}">
                  <a16:creationId xmlns:a16="http://schemas.microsoft.com/office/drawing/2014/main" id="{8844EEF7-E2BA-B0AF-621A-7FD6A4AF62EA}"/>
                </a:ext>
              </a:extLst>
            </p:cNvPr>
            <p:cNvSpPr txBox="1"/>
            <p:nvPr/>
          </p:nvSpPr>
          <p:spPr>
            <a:xfrm>
              <a:off x="6520031" y="5538939"/>
              <a:ext cx="2119025" cy="1123712"/>
            </a:xfrm>
            <a:prstGeom prst="roundRect">
              <a:avLst/>
            </a:prstGeom>
            <a:noFill/>
            <a:ln>
              <a:solidFill>
                <a:srgbClr val="000000"/>
              </a:solidFill>
            </a:ln>
          </p:spPr>
          <p:txBody>
            <a:bodyPr wrap="square" rtlCol="0">
              <a:spAutoFit/>
            </a:bodyPr>
            <a:lstStyle/>
            <a:p>
              <a:r>
                <a:rPr lang="en-GB" sz="1000" b="1">
                  <a:solidFill>
                    <a:srgbClr val="232832"/>
                  </a:solidFill>
                  <a:latin typeface="Poppins Medium" panose="00000600000000000000" pitchFamily="2" charset="0"/>
                  <a:cs typeface="Poppins Medium" panose="00000600000000000000" pitchFamily="2" charset="0"/>
                </a:rPr>
                <a:t>Other hospital departments</a:t>
              </a:r>
            </a:p>
            <a:p>
              <a:r>
                <a:rPr lang="en-GB" sz="1000" b="1">
                  <a:solidFill>
                    <a:srgbClr val="232832"/>
                  </a:solidFill>
                  <a:latin typeface="Poppins Medium" panose="00000600000000000000" pitchFamily="2" charset="0"/>
                  <a:cs typeface="Poppins Medium" panose="00000600000000000000" pitchFamily="2" charset="0"/>
                </a:rPr>
                <a:t> </a:t>
              </a:r>
              <a:r>
                <a:rPr lang="en-GB" sz="1000">
                  <a:solidFill>
                    <a:srgbClr val="232832"/>
                  </a:solidFill>
                  <a:latin typeface="Poppins Medium" panose="00000600000000000000" pitchFamily="2" charset="0"/>
                  <a:cs typeface="Poppins Medium" panose="00000600000000000000" pitchFamily="2" charset="0"/>
                </a:rPr>
                <a:t>NBT/UHBW  </a:t>
              </a:r>
            </a:p>
            <a:p>
              <a:pPr marL="171450" indent="-1714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Maternity </a:t>
              </a:r>
            </a:p>
            <a:p>
              <a:pPr marL="171450" indent="-1714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Gynaecology</a:t>
              </a:r>
            </a:p>
            <a:p>
              <a:pPr marL="171450" indent="-1714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Urology</a:t>
              </a:r>
            </a:p>
            <a:p>
              <a:pPr marL="171450" indent="-171450">
                <a:buFont typeface="Arial" panose="020B0604020202020204" pitchFamily="34" charset="0"/>
                <a:buChar char="•"/>
              </a:pPr>
              <a:r>
                <a:rPr lang="en-GB" sz="1000">
                  <a:solidFill>
                    <a:srgbClr val="232832"/>
                  </a:solidFill>
                  <a:latin typeface="Poppins" panose="00000500000000000000" pitchFamily="2" charset="0"/>
                  <a:cs typeface="Poppins" panose="00000500000000000000" pitchFamily="2" charset="0"/>
                </a:rPr>
                <a:t>Dermatology</a:t>
              </a:r>
            </a:p>
          </p:txBody>
        </p:sp>
        <p:sp>
          <p:nvSpPr>
            <p:cNvPr id="13" name="TextBox 12">
              <a:extLst>
                <a:ext uri="{FF2B5EF4-FFF2-40B4-BE49-F238E27FC236}">
                  <a16:creationId xmlns:a16="http://schemas.microsoft.com/office/drawing/2014/main" id="{8CCA2098-275E-C73C-B87F-BFE54C7300A8}"/>
                </a:ext>
              </a:extLst>
            </p:cNvPr>
            <p:cNvSpPr txBox="1"/>
            <p:nvPr/>
          </p:nvSpPr>
          <p:spPr>
            <a:xfrm>
              <a:off x="6540983" y="5216836"/>
              <a:ext cx="2077120" cy="289084"/>
            </a:xfrm>
            <a:prstGeom prst="roundRect">
              <a:avLst>
                <a:gd name="adj" fmla="val 26637"/>
              </a:avLst>
            </a:prstGeom>
            <a:noFill/>
            <a:ln>
              <a:solidFill>
                <a:srgbClr val="000000"/>
              </a:solidFill>
            </a:ln>
          </p:spPr>
          <p:txBody>
            <a:bodyPr wrap="square" lIns="91440" tIns="45720" rIns="91440" bIns="45720" rtlCol="0" anchor="t">
              <a:spAutoFit/>
            </a:bodyPr>
            <a:lstStyle/>
            <a:p>
              <a:r>
                <a:rPr lang="en-GB" sz="1000" b="1">
                  <a:solidFill>
                    <a:srgbClr val="232832"/>
                  </a:solidFill>
                  <a:latin typeface="Poppins Medium"/>
                  <a:cs typeface="Poppins Medium"/>
                </a:rPr>
                <a:t>HIV treatment service </a:t>
              </a:r>
              <a:r>
                <a:rPr lang="en-GB" sz="1000">
                  <a:solidFill>
                    <a:srgbClr val="232832"/>
                  </a:solidFill>
                  <a:latin typeface="Poppins Medium"/>
                  <a:cs typeface="Poppins Medium"/>
                </a:rPr>
                <a:t>NBT</a:t>
              </a:r>
              <a:r>
                <a:rPr lang="en-GB" sz="1000" b="1">
                  <a:solidFill>
                    <a:srgbClr val="232832"/>
                  </a:solidFill>
                  <a:latin typeface="Poppins Medium"/>
                  <a:cs typeface="Poppins Medium"/>
                </a:rPr>
                <a:t> </a:t>
              </a:r>
              <a:endParaRPr lang="en-GB" sz="1000">
                <a:solidFill>
                  <a:srgbClr val="232832"/>
                </a:solidFill>
                <a:latin typeface="Poppins Medium"/>
                <a:cs typeface="Poppins Medium"/>
              </a:endParaRPr>
            </a:p>
          </p:txBody>
        </p:sp>
      </p:grpSp>
      <p:sp>
        <p:nvSpPr>
          <p:cNvPr id="15" name="TextBox 14">
            <a:extLst>
              <a:ext uri="{FF2B5EF4-FFF2-40B4-BE49-F238E27FC236}">
                <a16:creationId xmlns:a16="http://schemas.microsoft.com/office/drawing/2014/main" id="{042D92E7-6A4D-5FA8-2F77-6FC617B52A1B}"/>
              </a:ext>
            </a:extLst>
          </p:cNvPr>
          <p:cNvSpPr txBox="1"/>
          <p:nvPr/>
        </p:nvSpPr>
        <p:spPr>
          <a:xfrm>
            <a:off x="3689834" y="5252738"/>
            <a:ext cx="2914280" cy="1464231"/>
          </a:xfrm>
          <a:prstGeom prst="roundRect">
            <a:avLst/>
          </a:prstGeom>
          <a:noFill/>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91440" tIns="45720" rIns="91440" bIns="45720" rtlCol="0" anchor="t">
            <a:spAutoFit/>
          </a:bodyPr>
          <a:lstStyle/>
          <a:p>
            <a:r>
              <a:rPr lang="en-GB" sz="1000" b="1">
                <a:solidFill>
                  <a:srgbClr val="232832"/>
                </a:solidFill>
                <a:latin typeface="Poppins Medium"/>
                <a:cs typeface="Poppins Medium"/>
              </a:rPr>
              <a:t>Abortion care services </a:t>
            </a:r>
            <a:r>
              <a:rPr lang="en-GB" sz="1000">
                <a:solidFill>
                  <a:srgbClr val="232832"/>
                </a:solidFill>
                <a:latin typeface="Poppins Medium"/>
                <a:cs typeface="Poppins Medium"/>
              </a:rPr>
              <a:t>UHBW/NBT/MSI</a:t>
            </a:r>
          </a:p>
          <a:p>
            <a:endParaRPr lang="en-GB" sz="1000">
              <a:solidFill>
                <a:srgbClr val="232832"/>
              </a:solidFill>
              <a:latin typeface="Poppins"/>
              <a:cs typeface="Poppins"/>
            </a:endParaRPr>
          </a:p>
          <a:p>
            <a:pPr marL="285750" indent="-285750">
              <a:buFont typeface="Arial" panose="020B0604020202020204" pitchFamily="34" charset="0"/>
              <a:buChar char="•"/>
            </a:pPr>
            <a:r>
              <a:rPr lang="en-GB" sz="1000">
                <a:solidFill>
                  <a:srgbClr val="232832"/>
                </a:solidFill>
                <a:latin typeface="Poppins"/>
                <a:cs typeface="Poppins"/>
              </a:rPr>
              <a:t>Advice and support</a:t>
            </a:r>
          </a:p>
          <a:p>
            <a:pPr marL="285750" indent="-285750">
              <a:buFont typeface="Arial" panose="020B0604020202020204" pitchFamily="34" charset="0"/>
              <a:buChar char="•"/>
            </a:pPr>
            <a:r>
              <a:rPr lang="en-GB" sz="1000">
                <a:solidFill>
                  <a:srgbClr val="232832"/>
                </a:solidFill>
                <a:latin typeface="Poppins"/>
                <a:cs typeface="Poppins"/>
              </a:rPr>
              <a:t>Medical abortions</a:t>
            </a:r>
          </a:p>
          <a:p>
            <a:pPr marL="285750" indent="-285750">
              <a:buFont typeface="Arial" panose="020B0604020202020204" pitchFamily="34" charset="0"/>
              <a:buChar char="•"/>
            </a:pPr>
            <a:r>
              <a:rPr lang="en-GB" sz="1000">
                <a:solidFill>
                  <a:srgbClr val="232832"/>
                </a:solidFill>
                <a:latin typeface="Poppins"/>
                <a:cs typeface="Poppins"/>
              </a:rPr>
              <a:t>Surgical abortions</a:t>
            </a:r>
          </a:p>
          <a:p>
            <a:pPr marL="285750" indent="-285750">
              <a:buFont typeface="Arial" panose="020B0604020202020204" pitchFamily="34" charset="0"/>
              <a:buChar char="•"/>
            </a:pPr>
            <a:r>
              <a:rPr lang="en-GB" sz="1000">
                <a:solidFill>
                  <a:srgbClr val="232832"/>
                </a:solidFill>
                <a:latin typeface="Poppins"/>
                <a:cs typeface="Poppins"/>
              </a:rPr>
              <a:t>STI/HIV testing</a:t>
            </a:r>
          </a:p>
          <a:p>
            <a:pPr marL="285750" indent="-285750">
              <a:buFont typeface="Arial" panose="020B0604020202020204" pitchFamily="34" charset="0"/>
              <a:buChar char="•"/>
            </a:pPr>
            <a:r>
              <a:rPr lang="en-GB" sz="1000">
                <a:solidFill>
                  <a:srgbClr val="232832"/>
                </a:solidFill>
                <a:latin typeface="Poppins"/>
                <a:cs typeface="Poppins"/>
              </a:rPr>
              <a:t>Post abortion contraception provision</a:t>
            </a:r>
          </a:p>
        </p:txBody>
      </p:sp>
      <p:sp>
        <p:nvSpPr>
          <p:cNvPr id="6" name="TextBox 5">
            <a:extLst>
              <a:ext uri="{FF2B5EF4-FFF2-40B4-BE49-F238E27FC236}">
                <a16:creationId xmlns:a16="http://schemas.microsoft.com/office/drawing/2014/main" id="{77EA83E5-74FA-3A19-0C6C-55AA07953F41}"/>
              </a:ext>
            </a:extLst>
          </p:cNvPr>
          <p:cNvSpPr txBox="1"/>
          <p:nvPr/>
        </p:nvSpPr>
        <p:spPr>
          <a:xfrm>
            <a:off x="193920" y="1538213"/>
            <a:ext cx="3780000" cy="2936974"/>
          </a:xfrm>
          <a:prstGeom prst="roundRect">
            <a:avLst/>
          </a:prstGeom>
          <a:solidFill>
            <a:srgbClr val="FFBD85"/>
          </a:solidFill>
          <a:ln w="28575">
            <a:solidFill>
              <a:schemeClr val="bg1"/>
            </a:solidFill>
          </a:ln>
        </p:spPr>
        <p:txBody>
          <a:bodyPr wrap="square" lIns="91440" tIns="45720" rIns="91440" bIns="45720" rtlCol="0" anchor="t">
            <a:spAutoFit/>
          </a:bodyPr>
          <a:lstStyle/>
          <a:p>
            <a:pPr algn="ctr">
              <a:spcBef>
                <a:spcPts val="300"/>
              </a:spcBef>
            </a:pPr>
            <a:r>
              <a:rPr lang="en-GB" sz="1400" b="1" dirty="0">
                <a:solidFill>
                  <a:srgbClr val="232832"/>
                </a:solidFill>
                <a:latin typeface="Poppins Medium"/>
                <a:cs typeface="Poppins Medium"/>
              </a:rPr>
              <a:t>Yuno digital  </a:t>
            </a:r>
            <a:r>
              <a:rPr lang="en-GB" sz="1000" dirty="0">
                <a:solidFill>
                  <a:srgbClr val="232832"/>
                </a:solidFill>
                <a:latin typeface="Poppins Medium"/>
                <a:cs typeface="Poppins Medium"/>
              </a:rPr>
              <a:t>SH:24</a:t>
            </a:r>
            <a:endParaRPr lang="en-GB" sz="1400" b="1" dirty="0">
              <a:solidFill>
                <a:srgbClr val="232832"/>
              </a:solidFill>
              <a:latin typeface="Poppins Medium"/>
              <a:cs typeface="Poppins Medium"/>
            </a:endParaRPr>
          </a:p>
          <a:p>
            <a:pPr algn="ctr">
              <a:spcBef>
                <a:spcPts val="300"/>
              </a:spcBef>
            </a:pPr>
            <a:r>
              <a:rPr lang="en-GB" sz="1000" b="1" i="1" dirty="0">
                <a:solidFill>
                  <a:srgbClr val="232832"/>
                </a:solidFill>
                <a:latin typeface="Poppins Medium"/>
                <a:cs typeface="Poppins Medium"/>
              </a:rPr>
              <a:t>Clinically supported website for self-service</a:t>
            </a:r>
          </a:p>
          <a:p>
            <a:endParaRPr lang="en-GB" sz="1000" i="1" dirty="0">
              <a:solidFill>
                <a:srgbClr val="23283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sz="1000" dirty="0">
                <a:solidFill>
                  <a:srgbClr val="232832"/>
                </a:solidFill>
                <a:latin typeface="Poppins"/>
                <a:cs typeface="Poppins"/>
              </a:rPr>
              <a:t>Advice and information</a:t>
            </a:r>
          </a:p>
          <a:p>
            <a:pPr marL="285750" indent="-285750">
              <a:buFont typeface="Arial" panose="020B0604020202020204" pitchFamily="34" charset="0"/>
              <a:buChar char="•"/>
            </a:pPr>
            <a:r>
              <a:rPr lang="en-GB" sz="1000" dirty="0">
                <a:solidFill>
                  <a:srgbClr val="232832"/>
                </a:solidFill>
                <a:latin typeface="Poppins"/>
                <a:cs typeface="Poppins"/>
              </a:rPr>
              <a:t>STI/HIV testing (no symptoms or mild)</a:t>
            </a:r>
          </a:p>
          <a:p>
            <a:pPr marL="285750" indent="-285750">
              <a:buFont typeface="Arial" panose="020B0604020202020204" pitchFamily="34" charset="0"/>
              <a:buChar char="•"/>
            </a:pPr>
            <a:r>
              <a:rPr lang="en-GB" sz="1000" dirty="0">
                <a:solidFill>
                  <a:srgbClr val="232832"/>
                </a:solidFill>
                <a:latin typeface="Poppins"/>
                <a:cs typeface="Poppins"/>
              </a:rPr>
              <a:t>STI treatment (chlamydia, herpes and warts)</a:t>
            </a:r>
          </a:p>
          <a:p>
            <a:pPr marL="285750" indent="-285750">
              <a:buFont typeface="Arial" panose="020B0604020202020204" pitchFamily="34" charset="0"/>
              <a:buChar char="•"/>
            </a:pPr>
            <a:r>
              <a:rPr lang="en-GB" sz="1000" dirty="0">
                <a:solidFill>
                  <a:srgbClr val="232832"/>
                </a:solidFill>
                <a:latin typeface="Poppins"/>
                <a:cs typeface="Poppins"/>
              </a:rPr>
              <a:t>Partner notification </a:t>
            </a:r>
          </a:p>
          <a:p>
            <a:pPr marL="285750" indent="-285750">
              <a:buFont typeface="Arial" panose="020B0604020202020204" pitchFamily="34" charset="0"/>
              <a:buChar char="•"/>
            </a:pPr>
            <a:r>
              <a:rPr lang="en-GB" sz="1000" dirty="0">
                <a:solidFill>
                  <a:srgbClr val="232832"/>
                </a:solidFill>
                <a:latin typeface="Poppins"/>
                <a:cs typeface="Poppins"/>
              </a:rPr>
              <a:t>Condoms</a:t>
            </a:r>
          </a:p>
          <a:p>
            <a:pPr marL="285750" indent="-285750">
              <a:buFont typeface="Arial" panose="020B0604020202020204" pitchFamily="34" charset="0"/>
              <a:buChar char="•"/>
            </a:pPr>
            <a:r>
              <a:rPr lang="en-GB" sz="1000" dirty="0">
                <a:solidFill>
                  <a:srgbClr val="232832"/>
                </a:solidFill>
                <a:latin typeface="Poppins"/>
                <a:cs typeface="Poppins"/>
              </a:rPr>
              <a:t>Emergency hormonal contraception </a:t>
            </a:r>
          </a:p>
          <a:p>
            <a:pPr marL="285750" indent="-285750">
              <a:buFont typeface="Arial" panose="020B0604020202020204" pitchFamily="34" charset="0"/>
              <a:buChar char="•"/>
            </a:pPr>
            <a:r>
              <a:rPr lang="en-GB" sz="1000" dirty="0">
                <a:solidFill>
                  <a:srgbClr val="232832"/>
                </a:solidFill>
                <a:latin typeface="Poppins"/>
                <a:cs typeface="Poppins"/>
              </a:rPr>
              <a:t>Bacterial vaginosis and thrush treatment</a:t>
            </a:r>
          </a:p>
          <a:p>
            <a:pPr marL="285750" indent="-285750">
              <a:buFont typeface="Arial" panose="020B0604020202020204" pitchFamily="34" charset="0"/>
              <a:buChar char="•"/>
            </a:pPr>
            <a:r>
              <a:rPr lang="en-GB" sz="1000" dirty="0" err="1">
                <a:solidFill>
                  <a:srgbClr val="232832"/>
                </a:solidFill>
                <a:latin typeface="Poppins"/>
                <a:cs typeface="Poppins"/>
              </a:rPr>
              <a:t>PrEP</a:t>
            </a:r>
            <a:r>
              <a:rPr lang="en-GB" sz="1000" dirty="0">
                <a:solidFill>
                  <a:srgbClr val="232832"/>
                </a:solidFill>
                <a:latin typeface="Poppins"/>
                <a:cs typeface="Poppins"/>
              </a:rPr>
              <a:t> (HIV prevention)</a:t>
            </a:r>
          </a:p>
          <a:p>
            <a:pPr marL="285750" indent="-285750">
              <a:buFont typeface="Arial" panose="020B0604020202020204" pitchFamily="34" charset="0"/>
              <a:buChar char="•"/>
            </a:pPr>
            <a:r>
              <a:rPr lang="en-GB" sz="1000" dirty="0" err="1">
                <a:solidFill>
                  <a:srgbClr val="232832"/>
                </a:solidFill>
                <a:latin typeface="Poppins"/>
                <a:cs typeface="Poppins"/>
              </a:rPr>
              <a:t>DoxyPEP</a:t>
            </a:r>
            <a:r>
              <a:rPr lang="en-GB" sz="1000">
                <a:solidFill>
                  <a:srgbClr val="232832"/>
                </a:solidFill>
                <a:latin typeface="Poppins"/>
                <a:cs typeface="Poppins"/>
              </a:rPr>
              <a:t> (syphilis prevention)</a:t>
            </a:r>
          </a:p>
          <a:p>
            <a:pPr marL="285750" indent="-285750">
              <a:buFont typeface="Arial" panose="020B0604020202020204" pitchFamily="34" charset="0"/>
              <a:buChar char="•"/>
            </a:pPr>
            <a:r>
              <a:rPr lang="en-GB" sz="1000">
                <a:solidFill>
                  <a:srgbClr val="232832"/>
                </a:solidFill>
                <a:latin typeface="Poppins"/>
                <a:cs typeface="Poppins"/>
              </a:rPr>
              <a:t>Photodiagnosis</a:t>
            </a:r>
            <a:r>
              <a:rPr lang="en-GB" sz="1000" dirty="0">
                <a:solidFill>
                  <a:srgbClr val="232832"/>
                </a:solidFill>
                <a:latin typeface="Poppins"/>
                <a:cs typeface="Poppins"/>
              </a:rPr>
              <a:t>: herpes, warts and other lumps</a:t>
            </a:r>
          </a:p>
          <a:p>
            <a:pPr marL="285750" indent="-285750">
              <a:buFont typeface="Arial" panose="020B0604020202020204" pitchFamily="34" charset="0"/>
              <a:buChar char="•"/>
            </a:pPr>
            <a:r>
              <a:rPr lang="en-GB" sz="1000" dirty="0">
                <a:solidFill>
                  <a:srgbClr val="232832"/>
                </a:solidFill>
                <a:latin typeface="Poppins"/>
                <a:cs typeface="Poppins"/>
              </a:rPr>
              <a:t>Signposting and clinic appointment booking</a:t>
            </a:r>
          </a:p>
          <a:p>
            <a:pPr marL="285750" indent="-285750">
              <a:buFont typeface="Arial" panose="020B0604020202020204" pitchFamily="34" charset="0"/>
              <a:buChar char="•"/>
            </a:pPr>
            <a:r>
              <a:rPr lang="en-GB" sz="1000" dirty="0">
                <a:solidFill>
                  <a:srgbClr val="232832"/>
                </a:solidFill>
                <a:latin typeface="Poppins"/>
                <a:cs typeface="Poppins"/>
              </a:rPr>
              <a:t>Safeguarding</a:t>
            </a:r>
            <a:r>
              <a:rPr lang="en-GB" sz="1000" dirty="0">
                <a:solidFill>
                  <a:srgbClr val="212630"/>
                </a:solidFill>
                <a:latin typeface="Poppins"/>
                <a:cs typeface="Poppins"/>
              </a:rPr>
              <a:t> </a:t>
            </a:r>
            <a:endParaRPr lang="en-GB" dirty="0">
              <a:cs typeface="Arial"/>
            </a:endParaRPr>
          </a:p>
          <a:p>
            <a:pPr marL="285750" indent="-285750">
              <a:buFont typeface="Arial" panose="020B0604020202020204" pitchFamily="34" charset="0"/>
              <a:buChar char="•"/>
            </a:pPr>
            <a:endParaRPr lang="en-GB" sz="1000" dirty="0">
              <a:solidFill>
                <a:srgbClr val="232832"/>
              </a:solidFill>
              <a:latin typeface="Poppins" panose="00000500000000000000" pitchFamily="2" charset="0"/>
              <a:cs typeface="Poppins" panose="00000500000000000000" pitchFamily="2" charset="0"/>
            </a:endParaRPr>
          </a:p>
        </p:txBody>
      </p:sp>
      <p:sp>
        <p:nvSpPr>
          <p:cNvPr id="7" name="TextBox 6">
            <a:extLst>
              <a:ext uri="{FF2B5EF4-FFF2-40B4-BE49-F238E27FC236}">
                <a16:creationId xmlns:a16="http://schemas.microsoft.com/office/drawing/2014/main" id="{674AC9D4-6F94-7226-5DD6-DBDD9BD1812F}"/>
              </a:ext>
            </a:extLst>
          </p:cNvPr>
          <p:cNvSpPr txBox="1"/>
          <p:nvPr/>
        </p:nvSpPr>
        <p:spPr>
          <a:xfrm>
            <a:off x="4077662" y="1599028"/>
            <a:ext cx="4012079" cy="3107234"/>
          </a:xfrm>
          <a:prstGeom prst="roundRect">
            <a:avLst/>
          </a:prstGeom>
          <a:solidFill>
            <a:srgbClr val="97F9B4"/>
          </a:solidFill>
          <a:ln w="28575">
            <a:solidFill>
              <a:schemeClr val="bg1"/>
            </a:solidFill>
          </a:ln>
        </p:spPr>
        <p:txBody>
          <a:bodyPr wrap="square" lIns="91440" tIns="45720" rIns="91440" bIns="45720" rtlCol="0" anchor="t">
            <a:spAutoFit/>
          </a:bodyPr>
          <a:lstStyle/>
          <a:p>
            <a:pPr algn="ctr"/>
            <a:r>
              <a:rPr lang="en-GB" sz="1400" b="1">
                <a:solidFill>
                  <a:srgbClr val="232832"/>
                </a:solidFill>
                <a:latin typeface="Poppins Medium"/>
                <a:cs typeface="Poppins Medium"/>
              </a:rPr>
              <a:t>Yuno clinical  </a:t>
            </a:r>
            <a:r>
              <a:rPr lang="en-GB" sz="1000">
                <a:solidFill>
                  <a:srgbClr val="232832"/>
                </a:solidFill>
                <a:latin typeface="Poppins Medium"/>
                <a:cs typeface="Poppins Medium"/>
              </a:rPr>
              <a:t>UHBW &amp; Brook</a:t>
            </a:r>
            <a:endParaRPr lang="en-GB" sz="1000" i="1">
              <a:solidFill>
                <a:srgbClr val="232832"/>
              </a:solidFill>
              <a:latin typeface="Poppins" panose="00000500000000000000" pitchFamily="2" charset="0"/>
              <a:cs typeface="Poppins" panose="00000500000000000000" pitchFamily="2" charset="0"/>
            </a:endParaRPr>
          </a:p>
          <a:p>
            <a:pPr algn="ctr">
              <a:spcBef>
                <a:spcPts val="300"/>
              </a:spcBef>
            </a:pPr>
            <a:r>
              <a:rPr lang="en-GB" sz="1000" b="1" i="1">
                <a:solidFill>
                  <a:srgbClr val="232832"/>
                </a:solidFill>
                <a:latin typeface="Poppins"/>
                <a:cs typeface="Poppins"/>
              </a:rPr>
              <a:t>Face-to-face, telephone and walk-in clinic appointments across BNSSG</a:t>
            </a:r>
            <a:endParaRPr lang="en-GB" sz="1000" b="1" i="1">
              <a:solidFill>
                <a:srgbClr val="232832"/>
              </a:solidFill>
              <a:latin typeface="Poppins" panose="00000500000000000000" pitchFamily="2" charset="0"/>
              <a:cs typeface="Poppins" panose="00000500000000000000" pitchFamily="2" charset="0"/>
            </a:endParaRPr>
          </a:p>
          <a:p>
            <a:endParaRPr lang="en-GB" sz="1000">
              <a:solidFill>
                <a:srgbClr val="23283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sz="1000">
                <a:solidFill>
                  <a:srgbClr val="232832"/>
                </a:solidFill>
                <a:latin typeface="Poppins"/>
                <a:cs typeface="Poppins"/>
              </a:rPr>
              <a:t>Symptomatic STI testing and treatment</a:t>
            </a:r>
          </a:p>
          <a:p>
            <a:pPr marL="285750" indent="-285750">
              <a:buFont typeface="Arial" panose="020B0604020202020204" pitchFamily="34" charset="0"/>
              <a:buChar char="•"/>
            </a:pPr>
            <a:r>
              <a:rPr lang="en-GB" sz="1000">
                <a:solidFill>
                  <a:srgbClr val="232832"/>
                </a:solidFill>
                <a:latin typeface="Poppins"/>
                <a:cs typeface="Poppins"/>
              </a:rPr>
              <a:t>HIV testing</a:t>
            </a:r>
          </a:p>
          <a:p>
            <a:pPr marL="285750" indent="-285750">
              <a:buFont typeface="Arial" panose="020B0604020202020204" pitchFamily="34" charset="0"/>
              <a:buChar char="•"/>
            </a:pPr>
            <a:r>
              <a:rPr lang="en-GB" sz="1000">
                <a:solidFill>
                  <a:srgbClr val="232832"/>
                </a:solidFill>
                <a:latin typeface="Poppins"/>
                <a:cs typeface="Poppins"/>
              </a:rPr>
              <a:t>Vaccinations (Hep A &amp; B, HPV, Mpox, gonorrhoea) </a:t>
            </a:r>
          </a:p>
          <a:p>
            <a:pPr marL="285750" indent="-285750">
              <a:buFont typeface="Arial" panose="020B0604020202020204" pitchFamily="34" charset="0"/>
              <a:buChar char="•"/>
            </a:pPr>
            <a:r>
              <a:rPr lang="en-GB" sz="1000">
                <a:solidFill>
                  <a:srgbClr val="232832"/>
                </a:solidFill>
                <a:latin typeface="Poppins"/>
                <a:cs typeface="Poppins"/>
              </a:rPr>
              <a:t>Contraception including post birth contraception</a:t>
            </a:r>
          </a:p>
          <a:p>
            <a:pPr marL="285750" indent="-285750">
              <a:buFont typeface="Arial" panose="020B0604020202020204" pitchFamily="34" charset="0"/>
              <a:buChar char="•"/>
            </a:pPr>
            <a:r>
              <a:rPr lang="en-GB" sz="1000" dirty="0" err="1">
                <a:solidFill>
                  <a:srgbClr val="232832"/>
                </a:solidFill>
                <a:latin typeface="Poppins"/>
                <a:cs typeface="Poppins"/>
              </a:rPr>
              <a:t>PrEP</a:t>
            </a:r>
            <a:r>
              <a:rPr lang="en-GB" sz="1000" dirty="0">
                <a:solidFill>
                  <a:srgbClr val="232832"/>
                </a:solidFill>
                <a:latin typeface="Poppins"/>
                <a:cs typeface="Poppins"/>
              </a:rPr>
              <a:t> (for HIV prevention)</a:t>
            </a:r>
          </a:p>
          <a:p>
            <a:pPr marL="285750" indent="-285750">
              <a:buFont typeface="Arial" panose="020B0604020202020204" pitchFamily="34" charset="0"/>
              <a:buChar char="•"/>
            </a:pPr>
            <a:r>
              <a:rPr lang="en-GB" sz="1000" err="1">
                <a:solidFill>
                  <a:srgbClr val="212630"/>
                </a:solidFill>
                <a:latin typeface="Poppins"/>
                <a:cs typeface="Poppins"/>
              </a:rPr>
              <a:t>DoxyPEP</a:t>
            </a:r>
            <a:r>
              <a:rPr lang="en-GB" sz="1000">
                <a:solidFill>
                  <a:srgbClr val="212630"/>
                </a:solidFill>
                <a:latin typeface="Poppins"/>
                <a:cs typeface="Poppins"/>
              </a:rPr>
              <a:t> (syphilis prevention)</a:t>
            </a:r>
            <a:endParaRPr lang="en-GB" sz="1000" dirty="0">
              <a:solidFill>
                <a:srgbClr val="232832"/>
              </a:solidFill>
              <a:latin typeface="Poppins"/>
              <a:cs typeface="Poppins"/>
            </a:endParaRPr>
          </a:p>
          <a:p>
            <a:pPr marL="285750" indent="-285750">
              <a:buFont typeface="Arial" panose="020B0604020202020204" pitchFamily="34" charset="0"/>
              <a:buChar char="•"/>
            </a:pPr>
            <a:r>
              <a:rPr lang="en-GB" sz="1000">
                <a:solidFill>
                  <a:srgbClr val="212630"/>
                </a:solidFill>
                <a:latin typeface="Poppins"/>
                <a:cs typeface="Poppins"/>
              </a:rPr>
              <a:t>Domestic and sexual violence screening</a:t>
            </a:r>
            <a:endParaRPr lang="en-GB">
              <a:solidFill>
                <a:srgbClr val="0F4C81"/>
              </a:solidFill>
              <a:latin typeface="Arial"/>
              <a:cs typeface="Arial"/>
            </a:endParaRPr>
          </a:p>
          <a:p>
            <a:pPr marL="285750" indent="-285750">
              <a:buFont typeface="Arial" panose="020B0604020202020204" pitchFamily="34" charset="0"/>
              <a:buChar char="•"/>
            </a:pPr>
            <a:r>
              <a:rPr lang="en-GB" sz="1000">
                <a:solidFill>
                  <a:srgbClr val="212630"/>
                </a:solidFill>
                <a:latin typeface="Poppins"/>
                <a:cs typeface="Poppins"/>
              </a:rPr>
              <a:t>Safeguarding</a:t>
            </a:r>
            <a:endParaRPr lang="en-GB">
              <a:cs typeface="Arial"/>
            </a:endParaRPr>
          </a:p>
          <a:p>
            <a:pPr marL="285750" indent="-285750">
              <a:buFont typeface="Arial" panose="020B0604020202020204" pitchFamily="34" charset="0"/>
              <a:buChar char="•"/>
            </a:pPr>
            <a:r>
              <a:rPr lang="en-GB" sz="1000">
                <a:solidFill>
                  <a:srgbClr val="232832"/>
                </a:solidFill>
                <a:latin typeface="Poppins"/>
                <a:cs typeface="Poppins"/>
              </a:rPr>
              <a:t>Clinical advice</a:t>
            </a:r>
          </a:p>
          <a:p>
            <a:pPr marL="285750" indent="-285750">
              <a:buFont typeface="Arial" panose="020B0604020202020204" pitchFamily="34" charset="0"/>
              <a:buChar char="•"/>
            </a:pPr>
            <a:r>
              <a:rPr lang="en-GB" sz="1000">
                <a:solidFill>
                  <a:srgbClr val="232832"/>
                </a:solidFill>
                <a:latin typeface="Poppins"/>
                <a:cs typeface="Poppins"/>
              </a:rPr>
              <a:t>Clinical outreach supporting health promotion service</a:t>
            </a:r>
          </a:p>
          <a:p>
            <a:pPr marL="285750" indent="-285750">
              <a:buFont typeface="Arial" panose="020B0604020202020204" pitchFamily="34" charset="0"/>
              <a:buChar char="•"/>
            </a:pPr>
            <a:r>
              <a:rPr lang="en-GB" sz="1000">
                <a:solidFill>
                  <a:srgbClr val="232832"/>
                </a:solidFill>
                <a:latin typeface="Poppins"/>
                <a:cs typeface="Poppins"/>
              </a:rPr>
              <a:t>Training for clinicians</a:t>
            </a:r>
          </a:p>
          <a:p>
            <a:pPr marL="285750" indent="-285750">
              <a:buFont typeface="Arial" panose="020B0604020202020204" pitchFamily="34" charset="0"/>
              <a:buChar char="•"/>
            </a:pPr>
            <a:r>
              <a:rPr lang="en-GB" sz="1000">
                <a:solidFill>
                  <a:srgbClr val="232832"/>
                </a:solidFill>
                <a:latin typeface="Poppins"/>
                <a:cs typeface="Poppins"/>
              </a:rPr>
              <a:t>Lead for Yuno clinical governance</a:t>
            </a:r>
          </a:p>
        </p:txBody>
      </p:sp>
      <p:sp>
        <p:nvSpPr>
          <p:cNvPr id="4" name="TextBox 3">
            <a:extLst>
              <a:ext uri="{FF2B5EF4-FFF2-40B4-BE49-F238E27FC236}">
                <a16:creationId xmlns:a16="http://schemas.microsoft.com/office/drawing/2014/main" id="{122FBA82-65E2-00E0-0DC7-2ED5B87CC331}"/>
              </a:ext>
            </a:extLst>
          </p:cNvPr>
          <p:cNvSpPr txBox="1"/>
          <p:nvPr/>
        </p:nvSpPr>
        <p:spPr>
          <a:xfrm>
            <a:off x="3712748" y="1168881"/>
            <a:ext cx="476650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a:solidFill>
                  <a:srgbClr val="232832"/>
                </a:solidFill>
                <a:latin typeface="Bricolage Grotesque 14pt SemiBo"/>
              </a:rPr>
              <a:t>BNSSG Integrated Sexual Health Service</a:t>
            </a:r>
            <a:endParaRPr lang="en-GB">
              <a:solidFill>
                <a:srgbClr val="232832"/>
              </a:solidFill>
              <a:latin typeface="Bricolage Grotesque 14pt SemiBo"/>
            </a:endParaRPr>
          </a:p>
        </p:txBody>
      </p:sp>
      <p:pic>
        <p:nvPicPr>
          <p:cNvPr id="5" name="Picture 4" descr="A black and grey logo&#10;&#10;AI-generated content may be incorrect.">
            <a:extLst>
              <a:ext uri="{FF2B5EF4-FFF2-40B4-BE49-F238E27FC236}">
                <a16:creationId xmlns:a16="http://schemas.microsoft.com/office/drawing/2014/main" id="{0027A548-E4D7-4213-65CD-ED44918B5CC7}"/>
              </a:ext>
            </a:extLst>
          </p:cNvPr>
          <p:cNvPicPr>
            <a:picLocks noChangeAspect="1"/>
          </p:cNvPicPr>
          <p:nvPr/>
        </p:nvPicPr>
        <p:blipFill>
          <a:blip r:embed="rId3"/>
          <a:stretch>
            <a:fillRect/>
          </a:stretch>
        </p:blipFill>
        <p:spPr>
          <a:xfrm>
            <a:off x="4674870" y="195504"/>
            <a:ext cx="2842258" cy="894621"/>
          </a:xfrm>
          <a:prstGeom prst="rect">
            <a:avLst/>
          </a:prstGeom>
        </p:spPr>
      </p:pic>
      <p:grpSp>
        <p:nvGrpSpPr>
          <p:cNvPr id="21" name="Group 20">
            <a:extLst>
              <a:ext uri="{FF2B5EF4-FFF2-40B4-BE49-F238E27FC236}">
                <a16:creationId xmlns:a16="http://schemas.microsoft.com/office/drawing/2014/main" id="{122B3B27-A9A0-8344-9F2E-760A8EC94232}"/>
              </a:ext>
            </a:extLst>
          </p:cNvPr>
          <p:cNvGrpSpPr/>
          <p:nvPr/>
        </p:nvGrpSpPr>
        <p:grpSpPr>
          <a:xfrm>
            <a:off x="8218078" y="1323639"/>
            <a:ext cx="3780000" cy="3515856"/>
            <a:chOff x="8360938" y="1085871"/>
            <a:chExt cx="3780000" cy="3610168"/>
          </a:xfrm>
        </p:grpSpPr>
        <p:sp>
          <p:nvSpPr>
            <p:cNvPr id="8" name="TextBox 7">
              <a:extLst>
                <a:ext uri="{FF2B5EF4-FFF2-40B4-BE49-F238E27FC236}">
                  <a16:creationId xmlns:a16="http://schemas.microsoft.com/office/drawing/2014/main" id="{3F0AAA48-D17C-0E77-0549-EB4173A8DCB5}"/>
                </a:ext>
              </a:extLst>
            </p:cNvPr>
            <p:cNvSpPr txBox="1"/>
            <p:nvPr/>
          </p:nvSpPr>
          <p:spPr>
            <a:xfrm>
              <a:off x="8360938" y="1085871"/>
              <a:ext cx="3780000" cy="3610168"/>
            </a:xfrm>
            <a:prstGeom prst="roundRect">
              <a:avLst/>
            </a:prstGeom>
            <a:solidFill>
              <a:srgbClr val="F7B3EF"/>
            </a:solidFill>
            <a:ln w="28575">
              <a:solidFill>
                <a:schemeClr val="bg1"/>
              </a:solidFill>
            </a:ln>
          </p:spPr>
          <p:txBody>
            <a:bodyPr wrap="square" lIns="91440" tIns="45720" rIns="91440" bIns="45720" rtlCol="0" anchor="t">
              <a:spAutoFit/>
            </a:bodyPr>
            <a:lstStyle/>
            <a:p>
              <a:pPr algn="ctr"/>
              <a:r>
                <a:rPr lang="en-GB" sz="1400" b="1">
                  <a:solidFill>
                    <a:srgbClr val="232832"/>
                  </a:solidFill>
                  <a:latin typeface="Poppins Medium"/>
                  <a:cs typeface="Poppins Medium"/>
                </a:rPr>
                <a:t>Yuno health promotion &amp; outreach  </a:t>
              </a:r>
              <a:r>
                <a:rPr lang="en-GB" sz="1000">
                  <a:solidFill>
                    <a:srgbClr val="232832"/>
                  </a:solidFill>
                  <a:latin typeface="Poppins Medium"/>
                  <a:cs typeface="Poppins Medium"/>
                </a:rPr>
                <a:t>Brook &amp; Brigstowe</a:t>
              </a:r>
              <a:endParaRPr lang="en-GB" sz="1400" b="1">
                <a:solidFill>
                  <a:srgbClr val="232832"/>
                </a:solidFill>
                <a:latin typeface="Poppins Medium" panose="00000600000000000000" pitchFamily="2" charset="0"/>
                <a:cs typeface="Poppins Medium" panose="00000600000000000000" pitchFamily="2" charset="0"/>
              </a:endParaRPr>
            </a:p>
            <a:p>
              <a:pPr algn="ctr">
                <a:spcBef>
                  <a:spcPts val="300"/>
                </a:spcBef>
              </a:pPr>
              <a:r>
                <a:rPr lang="en-GB" sz="1000" b="1" i="1">
                  <a:solidFill>
                    <a:srgbClr val="232832"/>
                  </a:solidFill>
                  <a:latin typeface="Poppins" panose="00000500000000000000" pitchFamily="2" charset="0"/>
                  <a:cs typeface="Poppins" panose="00000500000000000000" pitchFamily="2" charset="0"/>
                </a:rPr>
                <a:t>Health promotion, prevention and outreach with at risk populations</a:t>
              </a:r>
              <a:br>
                <a:rPr lang="en-GB" sz="1000" i="1">
                  <a:solidFill>
                    <a:srgbClr val="232832"/>
                  </a:solidFill>
                  <a:latin typeface="Poppins" panose="00000500000000000000" pitchFamily="2" charset="0"/>
                  <a:cs typeface="Poppins" panose="00000500000000000000" pitchFamily="2" charset="0"/>
                </a:rPr>
              </a:br>
              <a:endParaRPr lang="en-GB" sz="1000">
                <a:solidFill>
                  <a:srgbClr val="23283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sz="1000">
                  <a:solidFill>
                    <a:srgbClr val="232832"/>
                  </a:solidFill>
                  <a:latin typeface="Poppins"/>
                  <a:cs typeface="Poppins"/>
                </a:rPr>
                <a:t>Digital comms, PR and marketing – campaigns and healthy sex messaging</a:t>
              </a:r>
            </a:p>
            <a:p>
              <a:pPr marL="285750" indent="-285750">
                <a:buFont typeface="Arial" panose="020B0604020202020204" pitchFamily="34" charset="0"/>
                <a:buChar char="•"/>
              </a:pPr>
              <a:r>
                <a:rPr lang="en-GB" sz="1000">
                  <a:solidFill>
                    <a:srgbClr val="232832"/>
                  </a:solidFill>
                  <a:latin typeface="Poppins"/>
                  <a:cs typeface="Poppins"/>
                </a:rPr>
                <a:t>Co-developed community engagement</a:t>
              </a:r>
              <a:endParaRPr lang="en-GB">
                <a:solidFill>
                  <a:srgbClr val="232832"/>
                </a:solidFill>
                <a:latin typeface="Calibri" panose="020F0502020204030204"/>
                <a:ea typeface="Calibri" panose="020F0502020204030204"/>
                <a:cs typeface="Calibri" panose="020F0502020204030204"/>
              </a:endParaRPr>
            </a:p>
            <a:p>
              <a:pPr marL="285750" indent="-285750">
                <a:buFont typeface="Arial" panose="020B0604020202020204" pitchFamily="34" charset="0"/>
                <a:buChar char="•"/>
              </a:pPr>
              <a:r>
                <a:rPr lang="en-GB" sz="1000">
                  <a:solidFill>
                    <a:srgbClr val="232832"/>
                  </a:solidFill>
                  <a:latin typeface="Poppins"/>
                  <a:cs typeface="Poppins"/>
                </a:rPr>
                <a:t>Outreach to vulnerable groups </a:t>
              </a:r>
              <a:endParaRPr lang="en-GB">
                <a:solidFill>
                  <a:srgbClr val="232832"/>
                </a:solidFill>
                <a:latin typeface="Calibri" panose="020F0502020204030204"/>
                <a:ea typeface="Calibri"/>
                <a:cs typeface="Calibri"/>
              </a:endParaRPr>
            </a:p>
            <a:p>
              <a:pPr marL="285750" indent="-285750">
                <a:buFont typeface="Arial" panose="020B0604020202020204" pitchFamily="34" charset="0"/>
                <a:buChar char="•"/>
              </a:pPr>
              <a:r>
                <a:rPr lang="en-GB" sz="1000">
                  <a:solidFill>
                    <a:srgbClr val="232832"/>
                  </a:solidFill>
                  <a:latin typeface="Poppins"/>
                  <a:cs typeface="Poppins"/>
                </a:rPr>
                <a:t>Condom distribution scheme </a:t>
              </a:r>
              <a:endParaRPr lang="en-GB" sz="1000">
                <a:solidFill>
                  <a:srgbClr val="23283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GB" sz="1000">
                  <a:solidFill>
                    <a:srgbClr val="232832"/>
                  </a:solidFill>
                  <a:latin typeface="Poppins"/>
                  <a:cs typeface="Poppins"/>
                </a:rPr>
                <a:t>Supporting schools with RSE</a:t>
              </a:r>
            </a:p>
            <a:p>
              <a:pPr marL="285750" indent="-285750">
                <a:buFont typeface="Arial" panose="020B0604020202020204" pitchFamily="34" charset="0"/>
                <a:buChar char="•"/>
              </a:pPr>
              <a:r>
                <a:rPr lang="en-GB" sz="1000">
                  <a:solidFill>
                    <a:srgbClr val="232832"/>
                  </a:solidFill>
                  <a:latin typeface="Poppins"/>
                  <a:cs typeface="Poppins"/>
                </a:rPr>
                <a:t>Lead for Yuno patient &amp; public engagement</a:t>
              </a:r>
            </a:p>
            <a:p>
              <a:pPr marL="285750" indent="-285750">
                <a:buFont typeface="Arial" panose="020B0604020202020204" pitchFamily="34" charset="0"/>
                <a:buChar char="•"/>
              </a:pPr>
              <a:r>
                <a:rPr lang="en-GB" sz="1000">
                  <a:solidFill>
                    <a:srgbClr val="232832"/>
                  </a:solidFill>
                  <a:latin typeface="Poppins"/>
                  <a:cs typeface="Poppins"/>
                </a:rPr>
                <a:t>Training for professionals</a:t>
              </a:r>
            </a:p>
            <a:p>
              <a:pPr marL="285750" indent="-285750">
                <a:buFont typeface="Arial" panose="020B0604020202020204" pitchFamily="34" charset="0"/>
                <a:buChar char="•"/>
              </a:pPr>
              <a:r>
                <a:rPr lang="en-GB" sz="1000">
                  <a:solidFill>
                    <a:srgbClr val="232832"/>
                  </a:solidFill>
                  <a:latin typeface="Poppins"/>
                  <a:cs typeface="Poppins"/>
                </a:rPr>
                <a:t>HIV prevention and support for people living with HIV, including addressing stigma</a:t>
              </a:r>
              <a:endParaRPr lang="en-GB">
                <a:solidFill>
                  <a:srgbClr val="232832"/>
                </a:solidFill>
              </a:endParaRPr>
            </a:p>
            <a:p>
              <a:pPr marL="285750" indent="-285750">
                <a:buFont typeface="Arial" panose="020B0604020202020204" pitchFamily="34" charset="0"/>
                <a:buChar char="•"/>
              </a:pPr>
              <a:endParaRPr lang="en-GB" sz="1000">
                <a:solidFill>
                  <a:srgbClr val="212630"/>
                </a:solidFill>
                <a:latin typeface="Poppins"/>
                <a:cs typeface="Poppins"/>
              </a:endParaRPr>
            </a:p>
            <a:p>
              <a:pPr marL="285750" indent="-285750">
                <a:buFont typeface="Arial" panose="020B0604020202020204" pitchFamily="34" charset="0"/>
                <a:buChar char="•"/>
              </a:pPr>
              <a:endParaRPr lang="en-GB" sz="1000">
                <a:solidFill>
                  <a:srgbClr val="212630"/>
                </a:solidFill>
                <a:latin typeface="Poppins"/>
                <a:cs typeface="Poppins"/>
              </a:endParaRPr>
            </a:p>
            <a:p>
              <a:pPr marL="285750" indent="-285750">
                <a:buFont typeface="Arial" panose="020B0604020202020204" pitchFamily="34" charset="0"/>
                <a:buChar char="•"/>
              </a:pPr>
              <a:endParaRPr lang="en-GB" sz="1000">
                <a:solidFill>
                  <a:srgbClr val="212630"/>
                </a:solidFill>
                <a:latin typeface="Poppins"/>
                <a:cs typeface="Poppins"/>
              </a:endParaRPr>
            </a:p>
            <a:p>
              <a:pPr marL="285750" indent="-285750">
                <a:buFont typeface="Arial" panose="020B0604020202020204" pitchFamily="34" charset="0"/>
                <a:buChar char="•"/>
              </a:pPr>
              <a:endParaRPr lang="en-GB" sz="1000">
                <a:solidFill>
                  <a:srgbClr val="212630"/>
                </a:solidFill>
                <a:latin typeface="Poppins"/>
                <a:cs typeface="Poppins"/>
              </a:endParaRPr>
            </a:p>
          </p:txBody>
        </p:sp>
        <p:grpSp>
          <p:nvGrpSpPr>
            <p:cNvPr id="19" name="Group 18">
              <a:extLst>
                <a:ext uri="{FF2B5EF4-FFF2-40B4-BE49-F238E27FC236}">
                  <a16:creationId xmlns:a16="http://schemas.microsoft.com/office/drawing/2014/main" id="{A9FDB1D9-0CCB-A23B-C620-A3D44E86C711}"/>
                </a:ext>
              </a:extLst>
            </p:cNvPr>
            <p:cNvGrpSpPr/>
            <p:nvPr/>
          </p:nvGrpSpPr>
          <p:grpSpPr>
            <a:xfrm>
              <a:off x="8793459" y="3846474"/>
              <a:ext cx="2916499" cy="532389"/>
              <a:chOff x="8675770" y="3855532"/>
              <a:chExt cx="2916499" cy="532389"/>
            </a:xfrm>
          </p:grpSpPr>
          <p:sp>
            <p:nvSpPr>
              <p:cNvPr id="2" name="Rectangle: Rounded Corners 1">
                <a:extLst>
                  <a:ext uri="{FF2B5EF4-FFF2-40B4-BE49-F238E27FC236}">
                    <a16:creationId xmlns:a16="http://schemas.microsoft.com/office/drawing/2014/main" id="{A50B1CB5-5410-0E68-24AF-FE2156AE88A8}"/>
                  </a:ext>
                </a:extLst>
              </p:cNvPr>
              <p:cNvSpPr/>
              <p:nvPr/>
            </p:nvSpPr>
            <p:spPr>
              <a:xfrm>
                <a:off x="8798652" y="3855532"/>
                <a:ext cx="2793617" cy="532389"/>
              </a:xfrm>
              <a:prstGeom prst="roundRect">
                <a:avLst/>
              </a:prstGeom>
              <a:solidFill>
                <a:srgbClr val="FCE0F8"/>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1"/>
                <a:r>
                  <a:rPr lang="en-GB" sz="900">
                    <a:solidFill>
                      <a:srgbClr val="232832"/>
                    </a:solidFill>
                    <a:latin typeface="Poppins"/>
                    <a:cs typeface="Poppins"/>
                  </a:rPr>
                  <a:t>Working with African and Caribbean heritage communities to address HIV &amp; sexual health </a:t>
                </a:r>
                <a:endParaRPr lang="en-GB" sz="1100" b="1">
                  <a:solidFill>
                    <a:srgbClr val="232832"/>
                  </a:solidFill>
                  <a:latin typeface="Poppins Medium"/>
                  <a:cs typeface="Poppins Medium"/>
                </a:endParaRPr>
              </a:p>
            </p:txBody>
          </p:sp>
          <p:sp>
            <p:nvSpPr>
              <p:cNvPr id="14" name="Rectangle: Rounded Corners 13">
                <a:extLst>
                  <a:ext uri="{FF2B5EF4-FFF2-40B4-BE49-F238E27FC236}">
                    <a16:creationId xmlns:a16="http://schemas.microsoft.com/office/drawing/2014/main" id="{2CF3A882-9AA8-0872-4369-4B03DF1D3918}"/>
                  </a:ext>
                </a:extLst>
              </p:cNvPr>
              <p:cNvSpPr/>
              <p:nvPr/>
            </p:nvSpPr>
            <p:spPr>
              <a:xfrm>
                <a:off x="8675770" y="3855532"/>
                <a:ext cx="662248" cy="532389"/>
              </a:xfrm>
              <a:prstGeom prst="roundRect">
                <a:avLst/>
              </a:prstGeom>
              <a:solidFill>
                <a:srgbClr val="FCE0F8"/>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1100" b="1">
                  <a:solidFill>
                    <a:srgbClr val="212630"/>
                  </a:solidFill>
                  <a:latin typeface="Poppins Medium"/>
                  <a:cs typeface="Poppins Medium"/>
                </a:endParaRPr>
              </a:p>
            </p:txBody>
          </p:sp>
        </p:grpSp>
      </p:grpSp>
      <p:sp>
        <p:nvSpPr>
          <p:cNvPr id="3" name="TextBox 2">
            <a:extLst>
              <a:ext uri="{FF2B5EF4-FFF2-40B4-BE49-F238E27FC236}">
                <a16:creationId xmlns:a16="http://schemas.microsoft.com/office/drawing/2014/main" id="{8BBC8467-7D7F-6DDF-594D-06656616A54A}"/>
              </a:ext>
            </a:extLst>
          </p:cNvPr>
          <p:cNvSpPr txBox="1"/>
          <p:nvPr/>
        </p:nvSpPr>
        <p:spPr>
          <a:xfrm>
            <a:off x="9200887" y="5146283"/>
            <a:ext cx="2719919" cy="1668542"/>
          </a:xfrm>
          <a:prstGeom prst="roundRect">
            <a:avLst/>
          </a:prstGeom>
          <a:noFill/>
          <a:ln/>
        </p:spPr>
        <p:style>
          <a:lnRef idx="1">
            <a:schemeClr val="accent1"/>
          </a:lnRef>
          <a:fillRef idx="2">
            <a:schemeClr val="accent1"/>
          </a:fillRef>
          <a:effectRef idx="1">
            <a:schemeClr val="accent1"/>
          </a:effectRef>
          <a:fontRef idx="minor">
            <a:schemeClr val="dk1"/>
          </a:fontRef>
        </p:style>
        <p:txBody>
          <a:bodyPr wrap="square" lIns="91440" tIns="45720" rIns="91440" bIns="45720" numCol="2" rtlCol="0" anchor="t">
            <a:spAutoFit/>
          </a:bodyPr>
          <a:lstStyle/>
          <a:p>
            <a:r>
              <a:rPr lang="en-GB" sz="1000" b="1">
                <a:solidFill>
                  <a:srgbClr val="232832"/>
                </a:solidFill>
                <a:latin typeface="Poppins"/>
                <a:cs typeface="Poppins"/>
              </a:rPr>
              <a:t>Other services  </a:t>
            </a:r>
            <a:r>
              <a:rPr lang="en-GB" sz="1000">
                <a:solidFill>
                  <a:srgbClr val="232832"/>
                </a:solidFill>
                <a:latin typeface="Poppins"/>
                <a:cs typeface="Poppins"/>
              </a:rPr>
              <a:t>VCSE &amp; LA</a:t>
            </a:r>
          </a:p>
          <a:p>
            <a:r>
              <a:rPr lang="en-GB" sz="800">
                <a:solidFill>
                  <a:srgbClr val="232832"/>
                </a:solidFill>
                <a:latin typeface="Poppins"/>
                <a:cs typeface="Poppins"/>
              </a:rPr>
              <a:t>Drug &amp; alcohol </a:t>
            </a:r>
          </a:p>
          <a:p>
            <a:r>
              <a:rPr lang="en-GB" sz="800">
                <a:solidFill>
                  <a:srgbClr val="232832"/>
                </a:solidFill>
                <a:latin typeface="Poppins"/>
                <a:cs typeface="Poppins"/>
              </a:rPr>
              <a:t>Homeless health </a:t>
            </a:r>
          </a:p>
          <a:p>
            <a:r>
              <a:rPr lang="en-GB" sz="800">
                <a:solidFill>
                  <a:srgbClr val="232832"/>
                </a:solidFill>
                <a:latin typeface="Poppins"/>
                <a:cs typeface="Poppins"/>
              </a:rPr>
              <a:t>Migrant health</a:t>
            </a:r>
          </a:p>
          <a:p>
            <a:r>
              <a:rPr lang="en-GB" sz="800">
                <a:solidFill>
                  <a:srgbClr val="232832"/>
                </a:solidFill>
                <a:latin typeface="Poppins"/>
                <a:cs typeface="Poppins"/>
              </a:rPr>
              <a:t>Sex worker support</a:t>
            </a:r>
          </a:p>
          <a:p>
            <a:r>
              <a:rPr lang="en-GB" sz="800">
                <a:solidFill>
                  <a:srgbClr val="232832"/>
                </a:solidFill>
                <a:latin typeface="Poppins"/>
                <a:cs typeface="Poppins"/>
              </a:rPr>
              <a:t>Sexual assault (SARC) </a:t>
            </a:r>
            <a:endParaRPr lang="en-US" sz="800">
              <a:solidFill>
                <a:srgbClr val="232832"/>
              </a:solidFill>
              <a:latin typeface="Poppins"/>
              <a:cs typeface="Poppins"/>
            </a:endParaRPr>
          </a:p>
          <a:p>
            <a:r>
              <a:rPr lang="en-GB" sz="800">
                <a:solidFill>
                  <a:srgbClr val="232832"/>
                </a:solidFill>
                <a:latin typeface="Poppins"/>
                <a:cs typeface="Poppins"/>
              </a:rPr>
              <a:t>Domestic and sexual abuse</a:t>
            </a:r>
            <a:endParaRPr lang="en-US" sz="800">
              <a:solidFill>
                <a:srgbClr val="232832"/>
              </a:solidFill>
              <a:latin typeface="Poppins"/>
              <a:cs typeface="Poppins"/>
            </a:endParaRPr>
          </a:p>
          <a:p>
            <a:r>
              <a:rPr lang="en-GB" sz="800">
                <a:solidFill>
                  <a:srgbClr val="232832"/>
                </a:solidFill>
                <a:latin typeface="Poppins"/>
                <a:cs typeface="Poppins"/>
              </a:rPr>
              <a:t>Child sexual exploitation (CSE) </a:t>
            </a:r>
            <a:endParaRPr lang="en-GB">
              <a:solidFill>
                <a:srgbClr val="232832"/>
              </a:solidFill>
            </a:endParaRPr>
          </a:p>
          <a:p>
            <a:endParaRPr lang="en-GB" sz="800">
              <a:solidFill>
                <a:srgbClr val="212630"/>
              </a:solidFill>
              <a:latin typeface="Poppins"/>
              <a:cs typeface="Poppins"/>
            </a:endParaRPr>
          </a:p>
          <a:p>
            <a:endParaRPr lang="en-GB" sz="800">
              <a:solidFill>
                <a:srgbClr val="212630"/>
              </a:solidFill>
              <a:latin typeface="Poppins"/>
              <a:cs typeface="Poppins"/>
            </a:endParaRPr>
          </a:p>
          <a:p>
            <a:r>
              <a:rPr lang="en-GB" sz="800">
                <a:solidFill>
                  <a:srgbClr val="232832"/>
                </a:solidFill>
                <a:latin typeface="Poppins"/>
                <a:cs typeface="Poppins"/>
              </a:rPr>
              <a:t>Welfare support</a:t>
            </a:r>
          </a:p>
          <a:p>
            <a:r>
              <a:rPr lang="en-GB" sz="800">
                <a:solidFill>
                  <a:srgbClr val="232832"/>
                </a:solidFill>
                <a:latin typeface="Poppins"/>
                <a:cs typeface="Poppins"/>
              </a:rPr>
              <a:t>Social care </a:t>
            </a:r>
          </a:p>
          <a:p>
            <a:r>
              <a:rPr lang="en-GB" sz="800">
                <a:solidFill>
                  <a:srgbClr val="232832"/>
                </a:solidFill>
                <a:latin typeface="Poppins"/>
                <a:cs typeface="Poppins"/>
              </a:rPr>
              <a:t>Housing</a:t>
            </a:r>
          </a:p>
          <a:p>
            <a:r>
              <a:rPr lang="en-GB" sz="800">
                <a:solidFill>
                  <a:srgbClr val="232832"/>
                </a:solidFill>
                <a:latin typeface="Poppins"/>
                <a:cs typeface="Poppins"/>
              </a:rPr>
              <a:t>Mental health </a:t>
            </a:r>
          </a:p>
          <a:p>
            <a:r>
              <a:rPr lang="en-GB" sz="800">
                <a:solidFill>
                  <a:srgbClr val="232832"/>
                </a:solidFill>
                <a:latin typeface="Poppins"/>
                <a:cs typeface="Poppins"/>
              </a:rPr>
              <a:t>Safeguarding </a:t>
            </a:r>
          </a:p>
          <a:p>
            <a:endParaRPr lang="en-GB" sz="800">
              <a:solidFill>
                <a:srgbClr val="212630"/>
              </a:solidFill>
              <a:latin typeface="Poppins"/>
              <a:cs typeface="Poppins"/>
            </a:endParaRPr>
          </a:p>
        </p:txBody>
      </p:sp>
      <p:sp>
        <p:nvSpPr>
          <p:cNvPr id="10" name="TextBox 9">
            <a:extLst>
              <a:ext uri="{FF2B5EF4-FFF2-40B4-BE49-F238E27FC236}">
                <a16:creationId xmlns:a16="http://schemas.microsoft.com/office/drawing/2014/main" id="{15257DC4-BE2F-1503-EF13-358C3BA8E33A}"/>
              </a:ext>
            </a:extLst>
          </p:cNvPr>
          <p:cNvSpPr txBox="1"/>
          <p:nvPr/>
        </p:nvSpPr>
        <p:spPr>
          <a:xfrm>
            <a:off x="1783080" y="4797335"/>
            <a:ext cx="8442960" cy="289441"/>
          </a:xfrm>
          <a:prstGeom prst="roundRect">
            <a:avLst/>
          </a:prstGeom>
          <a:solidFill>
            <a:srgbClr val="F2F2F0"/>
          </a:solidFill>
          <a:ln>
            <a:solidFill>
              <a:srgbClr val="4472C4"/>
            </a:solidFill>
          </a:ln>
        </p:spPr>
        <p:txBody>
          <a:bodyPr wrap="square" lIns="91440" tIns="45720" rIns="91440" bIns="45720" rtlCol="0" anchor="t">
            <a:spAutoFit/>
          </a:bodyPr>
          <a:lstStyle/>
          <a:p>
            <a:pPr algn="ctr"/>
            <a:r>
              <a:rPr lang="en-GB" sz="1100" b="1">
                <a:solidFill>
                  <a:srgbClr val="232832"/>
                </a:solidFill>
                <a:latin typeface="Poppins Medium"/>
                <a:cs typeface="Poppins Medium"/>
              </a:rPr>
              <a:t>Yuno works closely with:</a:t>
            </a:r>
            <a:endParaRPr lang="en-GB" sz="1100" b="1">
              <a:solidFill>
                <a:srgbClr val="232832"/>
              </a:solidFill>
              <a:latin typeface="Poppins Medium" panose="00000600000000000000" pitchFamily="2" charset="0"/>
              <a:cs typeface="Poppins Medium" panose="00000600000000000000" pitchFamily="2" charset="0"/>
            </a:endParaRPr>
          </a:p>
        </p:txBody>
      </p:sp>
      <p:pic>
        <p:nvPicPr>
          <p:cNvPr id="17" name="Picture 16" descr="A close-up of a logo&#10;&#10;AI-generated content may be incorrect.">
            <a:extLst>
              <a:ext uri="{FF2B5EF4-FFF2-40B4-BE49-F238E27FC236}">
                <a16:creationId xmlns:a16="http://schemas.microsoft.com/office/drawing/2014/main" id="{C734E6FE-ED5C-5997-12EA-638BBAD32D27}"/>
              </a:ext>
            </a:extLst>
          </p:cNvPr>
          <p:cNvPicPr>
            <a:picLocks noChangeAspect="1"/>
          </p:cNvPicPr>
          <p:nvPr/>
        </p:nvPicPr>
        <p:blipFill>
          <a:blip r:embed="rId4"/>
          <a:srcRect/>
          <a:stretch>
            <a:fillRect/>
          </a:stretch>
        </p:blipFill>
        <p:spPr>
          <a:xfrm>
            <a:off x="8712113" y="4081266"/>
            <a:ext cx="571500" cy="323850"/>
          </a:xfrm>
          <a:prstGeom prst="rect">
            <a:avLst/>
          </a:prstGeom>
        </p:spPr>
      </p:pic>
    </p:spTree>
    <p:extLst>
      <p:ext uri="{BB962C8B-B14F-4D97-AF65-F5344CB8AC3E}">
        <p14:creationId xmlns:p14="http://schemas.microsoft.com/office/powerpoint/2010/main" val="3535711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9D23F-11E6-5203-63CD-89317A7C4D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5ED30-C38F-66A5-CE47-F9C1F0940100}"/>
              </a:ext>
            </a:extLst>
          </p:cNvPr>
          <p:cNvSpPr>
            <a:spLocks noGrp="1"/>
          </p:cNvSpPr>
          <p:nvPr>
            <p:ph type="title"/>
          </p:nvPr>
        </p:nvSpPr>
        <p:spPr>
          <a:xfrm>
            <a:off x="0" y="-63374"/>
            <a:ext cx="12192000" cy="1325563"/>
          </a:xfrm>
          <a:solidFill>
            <a:srgbClr val="97F9B4"/>
          </a:solidFill>
        </p:spPr>
        <p:txBody>
          <a:bodyPr>
            <a:normAutofit/>
          </a:bodyPr>
          <a:lstStyle/>
          <a:p>
            <a:r>
              <a:rPr lang="en-GB" sz="3200">
                <a:solidFill>
                  <a:srgbClr val="232832"/>
                </a:solidFill>
                <a:latin typeface="Bricolage Grotesque 14pt SemiBo"/>
                <a:cs typeface="Poppins"/>
              </a:rPr>
              <a:t>   Yuno phonelines for professionals and service users </a:t>
            </a:r>
          </a:p>
        </p:txBody>
      </p:sp>
      <p:sp>
        <p:nvSpPr>
          <p:cNvPr id="7" name="Content Placeholder 2">
            <a:extLst>
              <a:ext uri="{FF2B5EF4-FFF2-40B4-BE49-F238E27FC236}">
                <a16:creationId xmlns:a16="http://schemas.microsoft.com/office/drawing/2014/main" id="{77C01AA4-845C-9835-096B-5D2F4F1365BB}"/>
              </a:ext>
            </a:extLst>
          </p:cNvPr>
          <p:cNvSpPr>
            <a:spLocks noGrp="1"/>
          </p:cNvSpPr>
          <p:nvPr>
            <p:ph idx="1"/>
          </p:nvPr>
        </p:nvSpPr>
        <p:spPr>
          <a:xfrm>
            <a:off x="332508" y="1511594"/>
            <a:ext cx="11717977" cy="5128691"/>
          </a:xfrm>
        </p:spPr>
        <p:txBody>
          <a:bodyPr vert="horz" lIns="91440" tIns="45720" rIns="91440" bIns="45720" rtlCol="0" anchor="t">
            <a:normAutofit/>
          </a:bodyPr>
          <a:lstStyle/>
          <a:p>
            <a:pPr marL="0" indent="0">
              <a:lnSpc>
                <a:spcPct val="100000"/>
              </a:lnSpc>
              <a:spcAft>
                <a:spcPts val="600"/>
              </a:spcAft>
              <a:buNone/>
            </a:pPr>
            <a:endParaRPr lang="en-GB" sz="1800" b="1" i="0" dirty="0">
              <a:solidFill>
                <a:srgbClr val="000000"/>
              </a:solidFill>
              <a:effectLst/>
              <a:latin typeface="Poppins"/>
              <a:cs typeface="Poppins"/>
            </a:endParaRPr>
          </a:p>
          <a:p>
            <a:pPr marL="0" indent="0">
              <a:lnSpc>
                <a:spcPct val="100000"/>
              </a:lnSpc>
              <a:spcAft>
                <a:spcPts val="600"/>
              </a:spcAft>
              <a:buNone/>
            </a:pPr>
            <a:r>
              <a:rPr lang="en-GB" b="1" i="0" dirty="0">
                <a:solidFill>
                  <a:srgbClr val="000000"/>
                </a:solidFill>
                <a:effectLst/>
                <a:latin typeface="Poppins"/>
                <a:cs typeface="Poppins"/>
              </a:rPr>
              <a:t>For professionals only</a:t>
            </a:r>
            <a:r>
              <a:rPr lang="en-GB" b="1" dirty="0">
                <a:solidFill>
                  <a:srgbClr val="000000"/>
                </a:solidFill>
                <a:latin typeface="Poppins"/>
                <a:cs typeface="Poppins"/>
              </a:rPr>
              <a:t> </a:t>
            </a:r>
            <a:r>
              <a:rPr lang="en-GB" dirty="0">
                <a:solidFill>
                  <a:srgbClr val="000000"/>
                </a:solidFill>
                <a:latin typeface="Poppins"/>
                <a:cs typeface="Poppins"/>
              </a:rPr>
              <a:t>For u</a:t>
            </a:r>
            <a:r>
              <a:rPr lang="en-GB" b="0" i="0" dirty="0">
                <a:solidFill>
                  <a:srgbClr val="000000"/>
                </a:solidFill>
                <a:effectLst/>
                <a:latin typeface="Poppins"/>
                <a:cs typeface="Poppins"/>
              </a:rPr>
              <a:t>rgent clinical advice (this is not a patient advice line) phone Yuno on the professional helpline: </a:t>
            </a:r>
            <a:r>
              <a:rPr lang="en-GB" b="0" i="0" u="sng" dirty="0">
                <a:solidFill>
                  <a:srgbClr val="232832"/>
                </a:solidFill>
                <a:effectLst/>
                <a:latin typeface="Poppins"/>
                <a:cs typeface="Poppins"/>
                <a:hlinkClick r:id="rId2"/>
              </a:rPr>
              <a:t>0117 342 6913</a:t>
            </a:r>
            <a:endParaRPr lang="en-GB" b="0" i="0" dirty="0">
              <a:solidFill>
                <a:srgbClr val="232832"/>
              </a:solidFill>
              <a:effectLst/>
              <a:latin typeface="Poppins"/>
              <a:cs typeface="Poppins"/>
            </a:endParaRPr>
          </a:p>
          <a:p>
            <a:pPr marL="0" indent="0" algn="l">
              <a:lnSpc>
                <a:spcPct val="100000"/>
              </a:lnSpc>
              <a:spcAft>
                <a:spcPts val="600"/>
              </a:spcAft>
              <a:buNone/>
            </a:pPr>
            <a:endParaRPr lang="en-GB" sz="1200" dirty="0">
              <a:solidFill>
                <a:srgbClr val="000000"/>
              </a:solidFill>
              <a:latin typeface="Poppins" panose="00000500000000000000" pitchFamily="2" charset="0"/>
              <a:cs typeface="Poppins"/>
            </a:endParaRPr>
          </a:p>
          <a:p>
            <a:pPr marL="0" indent="0">
              <a:lnSpc>
                <a:spcPct val="100000"/>
              </a:lnSpc>
              <a:spcAft>
                <a:spcPts val="600"/>
              </a:spcAft>
              <a:buNone/>
            </a:pPr>
            <a:r>
              <a:rPr lang="en-GB" sz="1600" i="1" dirty="0">
                <a:solidFill>
                  <a:srgbClr val="000000"/>
                </a:solidFill>
                <a:latin typeface="Poppins"/>
                <a:cs typeface="Poppins"/>
              </a:rPr>
              <a:t>Please note: </a:t>
            </a:r>
            <a:r>
              <a:rPr lang="en-GB" sz="1600" i="1" dirty="0">
                <a:solidFill>
                  <a:srgbClr val="000000"/>
                </a:solidFill>
                <a:ea typeface="+mn-lt"/>
                <a:cs typeface="+mn-lt"/>
              </a:rPr>
              <a:t>The professional helpline is currently managed by the Yuno at Central Health Clinic (Bristol).  The helpline opening hours will match Yuno Central Health clinic opening hours found at: </a:t>
            </a:r>
            <a:r>
              <a:rPr lang="en-GB" dirty="0">
                <a:solidFill>
                  <a:srgbClr val="000000"/>
                </a:solidFill>
                <a:latin typeface="Poppins"/>
                <a:ea typeface="+mn-lt"/>
                <a:cs typeface="Poppins"/>
                <a:hlinkClick r:id="rId3"/>
              </a:rPr>
              <a:t>www.yunosexualhealth.co.uk</a:t>
            </a:r>
            <a:r>
              <a:rPr lang="en-GB" sz="1600" i="1" dirty="0">
                <a:solidFill>
                  <a:srgbClr val="000000"/>
                </a:solidFill>
                <a:latin typeface="Arial"/>
                <a:ea typeface="+mn-lt"/>
                <a:cs typeface="Arial"/>
              </a:rPr>
              <a:t> </a:t>
            </a:r>
            <a:endParaRPr lang="en-GB" sz="1600" i="1" strike="sngStrike" dirty="0">
              <a:solidFill>
                <a:srgbClr val="FF0000"/>
              </a:solidFill>
              <a:latin typeface="Arial"/>
              <a:cs typeface="Arial"/>
            </a:endParaRPr>
          </a:p>
          <a:p>
            <a:pPr marL="0" indent="0">
              <a:lnSpc>
                <a:spcPct val="100000"/>
              </a:lnSpc>
              <a:spcAft>
                <a:spcPts val="600"/>
              </a:spcAft>
              <a:buNone/>
            </a:pPr>
            <a:endParaRPr lang="en-GB" sz="600" dirty="0">
              <a:solidFill>
                <a:srgbClr val="000000"/>
              </a:solidFill>
              <a:latin typeface="Poppins"/>
              <a:cs typeface="Poppins"/>
            </a:endParaRPr>
          </a:p>
          <a:p>
            <a:pPr marL="0" indent="0">
              <a:lnSpc>
                <a:spcPct val="100000"/>
              </a:lnSpc>
              <a:spcAft>
                <a:spcPts val="600"/>
              </a:spcAft>
              <a:buNone/>
            </a:pPr>
            <a:r>
              <a:rPr lang="en-GB" sz="1800" dirty="0">
                <a:solidFill>
                  <a:srgbClr val="000000"/>
                </a:solidFill>
                <a:latin typeface="Poppins"/>
                <a:cs typeface="Poppins"/>
              </a:rPr>
              <a:t>Yuno phonelines for service users </a:t>
            </a:r>
            <a:endParaRPr lang="en-GB" dirty="0"/>
          </a:p>
          <a:p>
            <a:pPr algn="l">
              <a:lnSpc>
                <a:spcPct val="100000"/>
              </a:lnSpc>
              <a:spcAft>
                <a:spcPts val="600"/>
              </a:spcAft>
              <a:buFont typeface="Arial" panose="020B0604020202020204" pitchFamily="34" charset="0"/>
              <a:buChar char="•"/>
            </a:pPr>
            <a:r>
              <a:rPr lang="en-GB" sz="1800" b="1" i="0" dirty="0">
                <a:solidFill>
                  <a:srgbClr val="000000"/>
                </a:solidFill>
                <a:effectLst/>
                <a:latin typeface="Poppins"/>
                <a:cs typeface="Poppins"/>
              </a:rPr>
              <a:t>Yuno </a:t>
            </a:r>
            <a:r>
              <a:rPr lang="en-GB" sz="1800" b="1" dirty="0">
                <a:solidFill>
                  <a:srgbClr val="000000"/>
                </a:solidFill>
                <a:latin typeface="Poppins"/>
                <a:cs typeface="Poppins"/>
              </a:rPr>
              <a:t>central</a:t>
            </a:r>
            <a:r>
              <a:rPr lang="en-GB" sz="1800" b="1" i="0" dirty="0">
                <a:solidFill>
                  <a:srgbClr val="000000"/>
                </a:solidFill>
                <a:effectLst/>
                <a:latin typeface="Poppins"/>
                <a:cs typeface="Poppins"/>
              </a:rPr>
              <a:t> phone number:</a:t>
            </a:r>
            <a:r>
              <a:rPr lang="en-GB" sz="1800" b="1" i="0" dirty="0">
                <a:effectLst/>
                <a:latin typeface="Poppins"/>
                <a:cs typeface="Poppins"/>
              </a:rPr>
              <a:t> </a:t>
            </a:r>
            <a:r>
              <a:rPr lang="en-GB" sz="1800" b="0" i="0" u="sng" dirty="0">
                <a:solidFill>
                  <a:srgbClr val="232832"/>
                </a:solidFill>
                <a:effectLst/>
                <a:latin typeface="Poppins"/>
                <a:cs typeface="Poppins"/>
                <a:hlinkClick r:id="rId4"/>
              </a:rPr>
              <a:t>0117 342 6900</a:t>
            </a:r>
            <a:endParaRPr lang="en-GB" sz="1800" b="0" i="0" u="sng" dirty="0">
              <a:solidFill>
                <a:srgbClr val="232832"/>
              </a:solidFill>
              <a:effectLst/>
              <a:latin typeface="Poppins"/>
              <a:cs typeface="Poppins"/>
            </a:endParaRPr>
          </a:p>
          <a:p>
            <a:pPr algn="l">
              <a:lnSpc>
                <a:spcPct val="100000"/>
              </a:lnSpc>
              <a:spcAft>
                <a:spcPts val="600"/>
              </a:spcAft>
              <a:buFont typeface="Arial" panose="020B0604020202020204" pitchFamily="34" charset="0"/>
              <a:buChar char="•"/>
            </a:pPr>
            <a:r>
              <a:rPr lang="en-GB" sz="1800" b="1" i="0" dirty="0">
                <a:solidFill>
                  <a:srgbClr val="000000"/>
                </a:solidFill>
                <a:effectLst/>
                <a:latin typeface="Poppins"/>
                <a:cs typeface="Poppins"/>
              </a:rPr>
              <a:t>Yuno at WISH, Weston (all age clinic </a:t>
            </a:r>
            <a:r>
              <a:rPr lang="en-GB" sz="1800" b="1" dirty="0">
                <a:solidFill>
                  <a:srgbClr val="000000"/>
                </a:solidFill>
                <a:latin typeface="Poppins"/>
                <a:cs typeface="Poppins"/>
              </a:rPr>
              <a:t>i</a:t>
            </a:r>
            <a:r>
              <a:rPr lang="en-GB" sz="1800" b="1" i="0" dirty="0">
                <a:solidFill>
                  <a:srgbClr val="000000"/>
                </a:solidFill>
                <a:effectLst/>
                <a:latin typeface="Poppins"/>
                <a:cs typeface="Poppins"/>
              </a:rPr>
              <a:t>n North Somerset) </a:t>
            </a:r>
            <a:r>
              <a:rPr lang="en-GB" sz="1800" b="0" i="0" dirty="0">
                <a:solidFill>
                  <a:srgbClr val="000000"/>
                </a:solidFill>
                <a:effectLst/>
                <a:latin typeface="Poppins"/>
                <a:cs typeface="Poppins"/>
              </a:rPr>
              <a:t>phone number: </a:t>
            </a:r>
            <a:r>
              <a:rPr lang="en-GB" sz="1800" b="0" i="0" u="sng" dirty="0">
                <a:solidFill>
                  <a:srgbClr val="232832"/>
                </a:solidFill>
                <a:effectLst/>
                <a:latin typeface="Poppins"/>
                <a:cs typeface="Poppins"/>
                <a:hlinkClick r:id="rId5"/>
              </a:rPr>
              <a:t>01934 881 234</a:t>
            </a:r>
            <a:endParaRPr lang="en-GB" sz="1800" b="0" i="0" u="sng" dirty="0">
              <a:solidFill>
                <a:srgbClr val="232832"/>
              </a:solidFill>
              <a:effectLst/>
              <a:latin typeface="Poppins"/>
              <a:cs typeface="Poppins"/>
            </a:endParaRPr>
          </a:p>
          <a:p>
            <a:pPr>
              <a:lnSpc>
                <a:spcPct val="100000"/>
              </a:lnSpc>
              <a:spcAft>
                <a:spcPts val="600"/>
              </a:spcAft>
            </a:pPr>
            <a:r>
              <a:rPr lang="en-GB" sz="1800" b="1" dirty="0">
                <a:solidFill>
                  <a:srgbClr val="000000"/>
                </a:solidFill>
                <a:latin typeface="Poppins"/>
                <a:cs typeface="Poppins"/>
              </a:rPr>
              <a:t>Yuno Brook Bristol Clinic (under 25s clinic) </a:t>
            </a:r>
            <a:r>
              <a:rPr lang="en-GB" sz="1800" dirty="0">
                <a:solidFill>
                  <a:srgbClr val="000000"/>
                </a:solidFill>
                <a:latin typeface="Poppins"/>
                <a:cs typeface="Poppins"/>
              </a:rPr>
              <a:t>phone number: </a:t>
            </a:r>
            <a:r>
              <a:rPr lang="en-GB" sz="1800" u="sng" dirty="0">
                <a:latin typeface="Poppins"/>
                <a:cs typeface="Poppins"/>
                <a:hlinkClick r:id="rId6"/>
              </a:rPr>
              <a:t>01179 290 090</a:t>
            </a:r>
            <a:br>
              <a:rPr lang="en-GB" sz="1400" dirty="0"/>
            </a:br>
            <a:endParaRPr lang="en-GB" sz="1800" u="sng" dirty="0">
              <a:solidFill>
                <a:srgbClr val="0F4C81"/>
              </a:solidFill>
              <a:cs typeface="Poppins"/>
              <a:hlinkClick r:id="" action="ppaction://noaction"/>
            </a:endParaRPr>
          </a:p>
        </p:txBody>
      </p:sp>
      <p:pic>
        <p:nvPicPr>
          <p:cNvPr id="5" name="Picture 4">
            <a:extLst>
              <a:ext uri="{FF2B5EF4-FFF2-40B4-BE49-F238E27FC236}">
                <a16:creationId xmlns:a16="http://schemas.microsoft.com/office/drawing/2014/main" id="{115EC6E6-C9A1-8DA5-0602-FE0A901FB22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35037" y="3729721"/>
            <a:ext cx="1169772" cy="2202427"/>
          </a:xfrm>
          <a:prstGeom prst="rect">
            <a:avLst/>
          </a:prstGeom>
        </p:spPr>
      </p:pic>
    </p:spTree>
    <p:extLst>
      <p:ext uri="{BB962C8B-B14F-4D97-AF65-F5344CB8AC3E}">
        <p14:creationId xmlns:p14="http://schemas.microsoft.com/office/powerpoint/2010/main" val="4113681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60B46-85E1-0A6D-9FC0-B43050D05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7F746-3151-2F6E-B8AB-BE4CC46C3F88}"/>
              </a:ext>
            </a:extLst>
          </p:cNvPr>
          <p:cNvSpPr>
            <a:spLocks noGrp="1"/>
          </p:cNvSpPr>
          <p:nvPr>
            <p:ph type="title"/>
          </p:nvPr>
        </p:nvSpPr>
        <p:spPr>
          <a:xfrm>
            <a:off x="0" y="0"/>
            <a:ext cx="12192000" cy="1325563"/>
          </a:xfrm>
          <a:solidFill>
            <a:srgbClr val="97F9B4"/>
          </a:solidFill>
        </p:spPr>
        <p:txBody>
          <a:bodyPr/>
          <a:lstStyle/>
          <a:p>
            <a:r>
              <a:rPr lang="en-GB" sz="3200">
                <a:solidFill>
                  <a:srgbClr val="232832"/>
                </a:solidFill>
                <a:latin typeface="Bricolage Grotesque 14pt SemiBo"/>
                <a:cs typeface="Poppins" panose="00000500000000000000" pitchFamily="2" charset="0"/>
              </a:rPr>
              <a:t>   Emergency copper coil (Cu-IUD)</a:t>
            </a:r>
            <a:endParaRPr lang="en-GB" sz="3200">
              <a:solidFill>
                <a:srgbClr val="232832"/>
              </a:solidFill>
              <a:latin typeface="Bricolage Grotesque 14pt SemiBo"/>
            </a:endParaRPr>
          </a:p>
        </p:txBody>
      </p:sp>
      <p:sp>
        <p:nvSpPr>
          <p:cNvPr id="3" name="Content Placeholder 2">
            <a:extLst>
              <a:ext uri="{FF2B5EF4-FFF2-40B4-BE49-F238E27FC236}">
                <a16:creationId xmlns:a16="http://schemas.microsoft.com/office/drawing/2014/main" id="{9FC11D4C-A568-B898-2C52-A446CAE9AFD3}"/>
              </a:ext>
            </a:extLst>
          </p:cNvPr>
          <p:cNvSpPr>
            <a:spLocks noGrp="1"/>
          </p:cNvSpPr>
          <p:nvPr>
            <p:ph idx="1"/>
          </p:nvPr>
        </p:nvSpPr>
        <p:spPr>
          <a:xfrm>
            <a:off x="332508" y="1511594"/>
            <a:ext cx="11717977" cy="4489858"/>
          </a:xfrm>
        </p:spPr>
        <p:txBody>
          <a:bodyPr vert="horz" lIns="91440" tIns="45720" rIns="91440" bIns="45720" rtlCol="0" anchor="t">
            <a:noAutofit/>
          </a:bodyPr>
          <a:lstStyle/>
          <a:p>
            <a:pPr marL="0" indent="0">
              <a:lnSpc>
                <a:spcPct val="120000"/>
              </a:lnSpc>
              <a:buNone/>
            </a:pPr>
            <a:r>
              <a:rPr lang="en-GB" sz="1900" b="1" dirty="0">
                <a:solidFill>
                  <a:srgbClr val="000000"/>
                </a:solidFill>
                <a:latin typeface="Poppins"/>
                <a:cs typeface="Poppins"/>
              </a:rPr>
              <a:t>It needs</a:t>
            </a:r>
            <a:r>
              <a:rPr lang="en-GB" sz="1900" b="1" i="0" dirty="0">
                <a:solidFill>
                  <a:srgbClr val="000000"/>
                </a:solidFill>
                <a:effectLst/>
                <a:latin typeface="Poppins"/>
                <a:cs typeface="Poppins"/>
              </a:rPr>
              <a:t> to be fitted </a:t>
            </a:r>
            <a:r>
              <a:rPr lang="en-GB" sz="1900" b="1" i="0">
                <a:solidFill>
                  <a:srgbClr val="192233"/>
                </a:solidFill>
                <a:effectLst/>
                <a:latin typeface="Poppins"/>
                <a:cs typeface="Poppins"/>
              </a:rPr>
              <a:t>by a doctor or a nurse with specialist training.</a:t>
            </a:r>
          </a:p>
          <a:p>
            <a:pPr marL="0" indent="0">
              <a:lnSpc>
                <a:spcPct val="120000"/>
              </a:lnSpc>
              <a:buNone/>
            </a:pPr>
            <a:r>
              <a:rPr lang="en-GB" sz="1900" b="0" i="0" dirty="0">
                <a:solidFill>
                  <a:srgbClr val="000000"/>
                </a:solidFill>
                <a:effectLst/>
                <a:latin typeface="Poppins"/>
                <a:cs typeface="Poppins"/>
              </a:rPr>
              <a:t>If </a:t>
            </a:r>
            <a:r>
              <a:rPr lang="en-GB" sz="1900" dirty="0">
                <a:solidFill>
                  <a:srgbClr val="000000"/>
                </a:solidFill>
                <a:latin typeface="Poppins"/>
                <a:cs typeface="Poppins"/>
              </a:rPr>
              <a:t>it is</a:t>
            </a:r>
            <a:r>
              <a:rPr lang="en-GB" sz="1900" b="0" i="0" dirty="0">
                <a:solidFill>
                  <a:srgbClr val="000000"/>
                </a:solidFill>
                <a:effectLst/>
                <a:latin typeface="Poppins"/>
                <a:cs typeface="Poppins"/>
              </a:rPr>
              <a:t> fitted within 5 days after unprotected sex, or within 5 days of a </a:t>
            </a:r>
            <a:r>
              <a:rPr lang="en-GB" sz="1900" dirty="0">
                <a:solidFill>
                  <a:srgbClr val="000000"/>
                </a:solidFill>
                <a:latin typeface="Poppins"/>
                <a:cs typeface="Poppins"/>
              </a:rPr>
              <a:t>person’s</a:t>
            </a:r>
            <a:r>
              <a:rPr lang="en-GB" sz="1900" b="0" i="0" dirty="0">
                <a:solidFill>
                  <a:srgbClr val="000000"/>
                </a:solidFill>
                <a:effectLst/>
                <a:latin typeface="Poppins"/>
                <a:cs typeface="Poppins"/>
              </a:rPr>
              <a:t> earliest predicted date of ovulation, then it’s over 99% effective at preventing pregnancy and the</a:t>
            </a:r>
            <a:r>
              <a:rPr lang="en-GB" sz="1900" b="0" i="0" dirty="0">
                <a:solidFill>
                  <a:srgbClr val="192233"/>
                </a:solidFill>
                <a:effectLst/>
                <a:latin typeface="Poppins"/>
                <a:cs typeface="Poppins"/>
              </a:rPr>
              <a:t> </a:t>
            </a:r>
            <a:r>
              <a:rPr lang="en-GB" sz="1900" b="0" i="0" dirty="0">
                <a:solidFill>
                  <a:srgbClr val="192233"/>
                </a:solidFill>
                <a:effectLst/>
                <a:latin typeface="Poppins"/>
                <a:cs typeface="Poppins"/>
                <a:hlinkClick r:id="rId2"/>
              </a:rPr>
              <a:t>most effective emergency contraception</a:t>
            </a:r>
            <a:r>
              <a:rPr lang="en-GB" sz="1900" b="0" i="0" dirty="0">
                <a:solidFill>
                  <a:srgbClr val="192233"/>
                </a:solidFill>
                <a:effectLst/>
                <a:latin typeface="Poppins"/>
                <a:cs typeface="Poppins"/>
              </a:rPr>
              <a:t>.  </a:t>
            </a:r>
            <a:endParaRPr lang="en-GB" sz="1900" dirty="0">
              <a:solidFill>
                <a:srgbClr val="192233"/>
              </a:solidFill>
              <a:latin typeface="Poppins"/>
              <a:cs typeface="Poppins"/>
            </a:endParaRPr>
          </a:p>
          <a:p>
            <a:pPr marL="0" indent="0">
              <a:lnSpc>
                <a:spcPct val="120000"/>
              </a:lnSpc>
              <a:buNone/>
            </a:pPr>
            <a:r>
              <a:rPr lang="en-GB" sz="1900">
                <a:solidFill>
                  <a:srgbClr val="000000"/>
                </a:solidFill>
                <a:latin typeface="Poppins"/>
                <a:cs typeface="Poppins"/>
              </a:rPr>
              <a:t>It</a:t>
            </a:r>
            <a:r>
              <a:rPr lang="en-GB" sz="1900" b="0" i="0">
                <a:solidFill>
                  <a:srgbClr val="000000"/>
                </a:solidFill>
                <a:effectLst/>
                <a:latin typeface="Poppins"/>
                <a:cs typeface="Poppins"/>
              </a:rPr>
              <a:t> can be left in place to provide ongoing non-hormonal contraception.  </a:t>
            </a:r>
            <a:endParaRPr lang="en-GB"/>
          </a:p>
          <a:p>
            <a:pPr marL="0" indent="0">
              <a:lnSpc>
                <a:spcPct val="120000"/>
              </a:lnSpc>
              <a:buNone/>
            </a:pPr>
            <a:r>
              <a:rPr lang="en-GB" sz="1900" b="0" i="0" dirty="0">
                <a:solidFill>
                  <a:srgbClr val="333333"/>
                </a:solidFill>
                <a:effectLst/>
                <a:latin typeface="Poppins"/>
                <a:cs typeface="Poppins"/>
              </a:rPr>
              <a:t> </a:t>
            </a:r>
            <a:r>
              <a:rPr lang="en-GB" sz="1100" b="0" i="0" dirty="0">
                <a:solidFill>
                  <a:srgbClr val="333333"/>
                </a:solidFill>
                <a:effectLst/>
                <a:latin typeface="Poppins"/>
                <a:cs typeface="Poppins"/>
              </a:rPr>
              <a:t> </a:t>
            </a:r>
          </a:p>
          <a:p>
            <a:pPr>
              <a:lnSpc>
                <a:spcPct val="100000"/>
              </a:lnSpc>
            </a:pPr>
            <a:r>
              <a:rPr lang="en-GB" sz="1900" dirty="0">
                <a:solidFill>
                  <a:srgbClr val="000000"/>
                </a:solidFill>
                <a:latin typeface="Poppins"/>
                <a:cs typeface="Poppins"/>
              </a:rPr>
              <a:t>It is important to make </a:t>
            </a:r>
            <a:r>
              <a:rPr lang="en-GB" sz="1900" b="0" i="0" dirty="0">
                <a:solidFill>
                  <a:srgbClr val="000000"/>
                </a:solidFill>
                <a:effectLst/>
                <a:latin typeface="Poppins"/>
                <a:cs typeface="Poppins"/>
              </a:rPr>
              <a:t>an urgent appointmen</a:t>
            </a:r>
            <a:r>
              <a:rPr lang="en-GB" sz="1900" dirty="0">
                <a:solidFill>
                  <a:srgbClr val="000000"/>
                </a:solidFill>
                <a:latin typeface="Poppins"/>
                <a:cs typeface="Poppins"/>
              </a:rPr>
              <a:t>t </a:t>
            </a:r>
            <a:r>
              <a:rPr lang="en-GB" sz="1900" b="0" i="0" dirty="0">
                <a:solidFill>
                  <a:srgbClr val="000000"/>
                </a:solidFill>
                <a:effectLst/>
                <a:latin typeface="Poppins"/>
                <a:cs typeface="Poppins"/>
              </a:rPr>
              <a:t>at a Yuno clinic.  </a:t>
            </a:r>
          </a:p>
          <a:p>
            <a:pPr>
              <a:lnSpc>
                <a:spcPct val="100000"/>
              </a:lnSpc>
            </a:pPr>
            <a:r>
              <a:rPr lang="en-GB" dirty="0">
                <a:solidFill>
                  <a:srgbClr val="000000"/>
                </a:solidFill>
                <a:latin typeface="Poppins"/>
                <a:cs typeface="Poppins"/>
                <a:hlinkClick r:id="rId3"/>
              </a:rPr>
              <a:t>Find a clinic </a:t>
            </a:r>
            <a:r>
              <a:rPr lang="en-GB" dirty="0">
                <a:solidFill>
                  <a:srgbClr val="000000"/>
                </a:solidFill>
                <a:latin typeface="Poppins"/>
                <a:cs typeface="Poppins"/>
              </a:rPr>
              <a:t>using the Yuno website</a:t>
            </a:r>
            <a:r>
              <a:rPr lang="en-GB" dirty="0">
                <a:solidFill>
                  <a:srgbClr val="333333"/>
                </a:solidFill>
                <a:latin typeface="Poppins"/>
                <a:cs typeface="Poppins"/>
              </a:rPr>
              <a:t>.</a:t>
            </a:r>
            <a:endParaRPr lang="en-GB" dirty="0">
              <a:latin typeface="Poppins"/>
              <a:cs typeface="Poppins"/>
            </a:endParaRPr>
          </a:p>
          <a:p>
            <a:pPr marL="0" indent="0">
              <a:lnSpc>
                <a:spcPct val="100000"/>
              </a:lnSpc>
              <a:buNone/>
            </a:pPr>
            <a:endParaRPr lang="en-GB" sz="1000" dirty="0">
              <a:latin typeface="Poppins" panose="00000500000000000000" pitchFamily="2" charset="0"/>
              <a:cs typeface="Poppins" panose="00000500000000000000" pitchFamily="2" charset="0"/>
            </a:endParaRPr>
          </a:p>
          <a:p>
            <a:pPr marL="0" indent="0">
              <a:lnSpc>
                <a:spcPct val="100000"/>
              </a:lnSpc>
              <a:buNone/>
            </a:pPr>
            <a:endParaRPr lang="en-GB" sz="1000" dirty="0">
              <a:latin typeface="Poppins" panose="00000500000000000000" pitchFamily="2" charset="0"/>
              <a:cs typeface="Poppins" panose="00000500000000000000" pitchFamily="2" charset="0"/>
            </a:endParaRPr>
          </a:p>
          <a:p>
            <a:pPr>
              <a:lnSpc>
                <a:spcPct val="100000"/>
              </a:lnSpc>
            </a:pPr>
            <a:r>
              <a:rPr lang="en-GB" sz="1900">
                <a:solidFill>
                  <a:srgbClr val="000000"/>
                </a:solidFill>
                <a:latin typeface="Poppins"/>
                <a:cs typeface="Poppins"/>
              </a:rPr>
              <a:t>Patient can contact their GP to ask if an appointment is available for an emergency coil.   </a:t>
            </a:r>
            <a:r>
              <a:rPr lang="en-GB" sz="1600">
                <a:solidFill>
                  <a:srgbClr val="000000"/>
                </a:solidFill>
                <a:latin typeface="Poppins"/>
                <a:cs typeface="Poppins"/>
              </a:rPr>
              <a:t>(Some GPs might not have an emergency coil service available)</a:t>
            </a:r>
          </a:p>
          <a:p>
            <a:pPr marL="0" indent="0">
              <a:lnSpc>
                <a:spcPct val="100000"/>
              </a:lnSpc>
              <a:buNone/>
            </a:pPr>
            <a:endParaRPr lang="en-GB" sz="800" dirty="0">
              <a:solidFill>
                <a:srgbClr val="333333"/>
              </a:solidFill>
              <a:latin typeface="Poppins" panose="00000500000000000000" pitchFamily="2" charset="0"/>
              <a:cs typeface="Poppins" panose="00000500000000000000" pitchFamily="2" charset="0"/>
            </a:endParaRPr>
          </a:p>
          <a:p>
            <a:pPr marL="0" indent="0">
              <a:lnSpc>
                <a:spcPct val="100000"/>
              </a:lnSpc>
              <a:buNone/>
            </a:pPr>
            <a:endParaRPr lang="en-GB" sz="1700" i="1" dirty="0">
              <a:solidFill>
                <a:srgbClr val="000000"/>
              </a:solidFill>
              <a:latin typeface="Poppins"/>
              <a:cs typeface="Poppins"/>
            </a:endParaRPr>
          </a:p>
          <a:p>
            <a:pPr marL="0" indent="0">
              <a:lnSpc>
                <a:spcPct val="100000"/>
              </a:lnSpc>
              <a:buNone/>
            </a:pPr>
            <a:endParaRPr lang="en-GB" sz="1900" dirty="0">
              <a:solidFill>
                <a:srgbClr val="000000"/>
              </a:solidFill>
              <a:latin typeface="Poppins"/>
              <a:cs typeface="Poppins"/>
            </a:endParaRPr>
          </a:p>
        </p:txBody>
      </p:sp>
      <p:sp>
        <p:nvSpPr>
          <p:cNvPr id="10" name="Rectangle 9">
            <a:extLst>
              <a:ext uri="{FF2B5EF4-FFF2-40B4-BE49-F238E27FC236}">
                <a16:creationId xmlns:a16="http://schemas.microsoft.com/office/drawing/2014/main" id="{E6982EBC-044F-CB2D-2CCC-EA92194937DB}"/>
              </a:ext>
            </a:extLst>
          </p:cNvPr>
          <p:cNvSpPr/>
          <p:nvPr/>
        </p:nvSpPr>
        <p:spPr>
          <a:xfrm>
            <a:off x="332508" y="3629251"/>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b="1">
                <a:solidFill>
                  <a:srgbClr val="000000"/>
                </a:solidFill>
                <a:effectLst/>
                <a:latin typeface="Poppins"/>
                <a:cs typeface="Poppins"/>
              </a:rPr>
              <a:t>Yuno </a:t>
            </a:r>
            <a:endParaRPr lang="en-GB" sz="1800" b="1" strike="sngStrike">
              <a:solidFill>
                <a:srgbClr val="FF0000"/>
              </a:solidFill>
              <a:effectLst/>
              <a:latin typeface="Poppins" panose="00000500000000000000" pitchFamily="2" charset="0"/>
              <a:cs typeface="Poppins" panose="00000500000000000000" pitchFamily="2" charset="0"/>
            </a:endParaRPr>
          </a:p>
        </p:txBody>
      </p:sp>
      <p:sp>
        <p:nvSpPr>
          <p:cNvPr id="4" name="Rectangle 3">
            <a:extLst>
              <a:ext uri="{FF2B5EF4-FFF2-40B4-BE49-F238E27FC236}">
                <a16:creationId xmlns:a16="http://schemas.microsoft.com/office/drawing/2014/main" id="{5FA7DABB-B1ED-12CC-FC7A-06EED3AE1AA8}"/>
              </a:ext>
            </a:extLst>
          </p:cNvPr>
          <p:cNvSpPr/>
          <p:nvPr/>
        </p:nvSpPr>
        <p:spPr>
          <a:xfrm>
            <a:off x="332508" y="5054248"/>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r>
              <a:rPr lang="en-GB" b="1">
                <a:solidFill>
                  <a:srgbClr val="000000"/>
                </a:solidFill>
                <a:latin typeface="Poppins" panose="00000500000000000000" pitchFamily="2" charset="0"/>
                <a:cs typeface="Poppins" panose="00000500000000000000" pitchFamily="2" charset="0"/>
              </a:rPr>
              <a:t>GP Practices </a:t>
            </a:r>
            <a:r>
              <a:rPr lang="en-GB">
                <a:solidFill>
                  <a:srgbClr val="000000"/>
                </a:solidFill>
                <a:latin typeface="Poppins" panose="00000500000000000000" pitchFamily="2" charset="0"/>
                <a:cs typeface="Poppins" panose="00000500000000000000" pitchFamily="2" charset="0"/>
              </a:rPr>
              <a:t>(for registered patients) </a:t>
            </a:r>
          </a:p>
        </p:txBody>
      </p:sp>
      <p:sp>
        <p:nvSpPr>
          <p:cNvPr id="5" name="TextBox 5">
            <a:extLst>
              <a:ext uri="{FF2B5EF4-FFF2-40B4-BE49-F238E27FC236}">
                <a16:creationId xmlns:a16="http://schemas.microsoft.com/office/drawing/2014/main" id="{496740FF-C7E9-59D7-B1A0-E56D001069BE}"/>
              </a:ext>
            </a:extLst>
          </p:cNvPr>
          <p:cNvSpPr txBox="1"/>
          <p:nvPr/>
        </p:nvSpPr>
        <p:spPr>
          <a:xfrm>
            <a:off x="327536" y="6269063"/>
            <a:ext cx="11965052"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sz="1600" b="0" i="0" u="none" strike="noStrike" kern="1200" cap="none" spc="0" normalizeH="0" baseline="0" noProof="0" dirty="0">
                <a:ln>
                  <a:noFill/>
                </a:ln>
                <a:solidFill>
                  <a:srgbClr val="000000"/>
                </a:solidFill>
                <a:effectLst/>
                <a:uLnTx/>
                <a:uFillTx/>
                <a:latin typeface="Poppins"/>
                <a:ea typeface="+mn-ea"/>
                <a:cs typeface="Poppins"/>
              </a:rPr>
              <a:t>If more than 5 days have passed since unprotected sex, it is advisable they still seek advice </a:t>
            </a:r>
            <a:r>
              <a:rPr lang="en-GB" sz="1600" dirty="0">
                <a:solidFill>
                  <a:srgbClr val="000000"/>
                </a:solidFill>
                <a:latin typeface="Poppins"/>
                <a:cs typeface="Poppins"/>
              </a:rPr>
              <a:t>immediately </a:t>
            </a:r>
            <a:r>
              <a:rPr kumimoji="0" lang="en-GB" sz="1600" b="0" i="0" u="none" strike="noStrike" kern="1200" cap="none" spc="0" normalizeH="0" baseline="0" noProof="0" dirty="0">
                <a:ln>
                  <a:noFill/>
                </a:ln>
                <a:solidFill>
                  <a:srgbClr val="000000"/>
                </a:solidFill>
                <a:effectLst/>
                <a:uLnTx/>
                <a:uFillTx/>
                <a:latin typeface="Poppins"/>
                <a:ea typeface="+mn-ea"/>
                <a:cs typeface="Poppins"/>
              </a:rPr>
              <a:t>by contacting </a:t>
            </a:r>
            <a:r>
              <a:rPr kumimoji="0" lang="en-GB" sz="1600" b="0" i="0" u="none" strike="noStrike" kern="1200" cap="none" spc="0" normalizeH="0" baseline="0" noProof="0" dirty="0">
                <a:ln>
                  <a:noFill/>
                </a:ln>
                <a:solidFill>
                  <a:srgbClr val="000000"/>
                </a:solidFill>
                <a:effectLst/>
                <a:uLnTx/>
                <a:uFillTx/>
                <a:latin typeface="Poppins"/>
                <a:ea typeface="+mn-ea"/>
                <a:cs typeface="Poppins"/>
                <a:hlinkClick r:id="rId3"/>
              </a:rPr>
              <a:t>Yuno</a:t>
            </a:r>
            <a:r>
              <a:rPr kumimoji="0" lang="en-GB" sz="1600" b="0" i="0" u="none" strike="noStrike" kern="1200" cap="none" spc="0" normalizeH="0" baseline="0" noProof="0" dirty="0">
                <a:ln>
                  <a:noFill/>
                </a:ln>
                <a:solidFill>
                  <a:srgbClr val="000000"/>
                </a:solidFill>
                <a:effectLst/>
                <a:uLnTx/>
                <a:uFillTx/>
                <a:latin typeface="Poppins"/>
                <a:ea typeface="+mn-ea"/>
                <a:cs typeface="Poppins"/>
              </a:rPr>
              <a:t> or contact their GP.</a:t>
            </a:r>
            <a:r>
              <a:rPr lang="en-GB" sz="1400" dirty="0">
                <a:solidFill>
                  <a:srgbClr val="000000"/>
                </a:solidFill>
                <a:latin typeface="Poppins"/>
                <a:cs typeface="Poppins"/>
              </a:rPr>
              <a:t> </a:t>
            </a:r>
            <a:endParaRPr lang="en-US" sz="1400" b="0" i="0" u="none" strike="noStrike" kern="1200" cap="none" spc="0" normalizeH="0" baseline="0" noProof="0" dirty="0">
              <a:ln>
                <a:noFill/>
              </a:ln>
              <a:solidFill>
                <a:srgbClr val="0F4C81"/>
              </a:solidFill>
              <a:effectLst/>
              <a:uLnTx/>
              <a:uFillTx/>
              <a:latin typeface="Arial"/>
              <a:cs typeface="Arial"/>
            </a:endParaRPr>
          </a:p>
        </p:txBody>
      </p:sp>
    </p:spTree>
    <p:extLst>
      <p:ext uri="{BB962C8B-B14F-4D97-AF65-F5344CB8AC3E}">
        <p14:creationId xmlns:p14="http://schemas.microsoft.com/office/powerpoint/2010/main" val="3244709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EDAB1-7EA2-AC99-F2D1-9DF2C1A5C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86291A-D796-1710-7D38-A01294100401}"/>
              </a:ext>
            </a:extLst>
          </p:cNvPr>
          <p:cNvSpPr>
            <a:spLocks noGrp="1"/>
          </p:cNvSpPr>
          <p:nvPr>
            <p:ph type="title"/>
          </p:nvPr>
        </p:nvSpPr>
        <p:spPr>
          <a:xfrm>
            <a:off x="0" y="0"/>
            <a:ext cx="12192000" cy="1325563"/>
          </a:xfrm>
          <a:solidFill>
            <a:srgbClr val="97F9B4"/>
          </a:solidFill>
        </p:spPr>
        <p:txBody>
          <a:bodyPr/>
          <a:lstStyle/>
          <a:p>
            <a:r>
              <a:rPr lang="en-GB" sz="2800">
                <a:solidFill>
                  <a:srgbClr val="000000"/>
                </a:solidFill>
                <a:latin typeface="Poppins" panose="00000500000000000000" pitchFamily="2" charset="0"/>
                <a:cs typeface="Poppins" panose="00000500000000000000" pitchFamily="2" charset="0"/>
              </a:rPr>
              <a:t>   </a:t>
            </a:r>
            <a:r>
              <a:rPr lang="en-GB" sz="3200">
                <a:solidFill>
                  <a:srgbClr val="000000"/>
                </a:solidFill>
                <a:latin typeface="Bricolage Grotesque 14pt SemiBo"/>
                <a:cs typeface="Poppins" panose="00000500000000000000" pitchFamily="2" charset="0"/>
              </a:rPr>
              <a:t>Emergency Contraceptive Pill  – available for free </a:t>
            </a:r>
            <a:endParaRPr lang="en-GB" sz="3200">
              <a:solidFill>
                <a:srgbClr val="000000"/>
              </a:solidFill>
              <a:latin typeface="Bricolage Grotesque 14pt SemiBo"/>
            </a:endParaRPr>
          </a:p>
        </p:txBody>
      </p:sp>
      <p:sp>
        <p:nvSpPr>
          <p:cNvPr id="3" name="Content Placeholder 2">
            <a:extLst>
              <a:ext uri="{FF2B5EF4-FFF2-40B4-BE49-F238E27FC236}">
                <a16:creationId xmlns:a16="http://schemas.microsoft.com/office/drawing/2014/main" id="{8DE08B89-ECCE-5E38-12BC-5767E0B23B62}"/>
              </a:ext>
            </a:extLst>
          </p:cNvPr>
          <p:cNvSpPr>
            <a:spLocks noGrp="1"/>
          </p:cNvSpPr>
          <p:nvPr>
            <p:ph idx="1"/>
          </p:nvPr>
        </p:nvSpPr>
        <p:spPr>
          <a:xfrm>
            <a:off x="332508" y="1431384"/>
            <a:ext cx="11717977" cy="5128691"/>
          </a:xfrm>
        </p:spPr>
        <p:txBody>
          <a:bodyPr vert="horz" lIns="91440" tIns="45720" rIns="91440" bIns="45720" rtlCol="0" anchor="t">
            <a:normAutofit/>
          </a:bodyPr>
          <a:lstStyle/>
          <a:p>
            <a:pPr marL="0" indent="0">
              <a:lnSpc>
                <a:spcPct val="107000"/>
              </a:lnSpc>
              <a:buNone/>
            </a:pPr>
            <a:endParaRPr lang="en-GB" sz="600" b="1" dirty="0">
              <a:solidFill>
                <a:srgbClr val="000000"/>
              </a:solidFill>
              <a:latin typeface="Poppins"/>
              <a:cs typeface="Poppins"/>
            </a:endParaRPr>
          </a:p>
          <a:p>
            <a:pPr marL="0" indent="0">
              <a:lnSpc>
                <a:spcPct val="107000"/>
              </a:lnSpc>
              <a:buNone/>
            </a:pPr>
            <a:r>
              <a:rPr lang="en-GB" sz="1800" b="1" dirty="0">
                <a:solidFill>
                  <a:srgbClr val="000000"/>
                </a:solidFill>
                <a:latin typeface="Poppins"/>
                <a:cs typeface="Poppins"/>
              </a:rPr>
              <a:t>In addition to pharmacies, the emergency contraceptive pill is also available from: </a:t>
            </a:r>
            <a:endParaRPr lang="en-GB" b="1" i="0" dirty="0">
              <a:solidFill>
                <a:srgbClr val="333333"/>
              </a:solidFill>
              <a:effectLst/>
              <a:latin typeface="Poppins" panose="00000500000000000000" pitchFamily="2" charset="0"/>
              <a:cs typeface="Poppins" panose="00000500000000000000" pitchFamily="2" charset="0"/>
            </a:endParaRPr>
          </a:p>
          <a:p>
            <a:pPr marL="0" indent="0" algn="l">
              <a:buNone/>
            </a:pPr>
            <a:endParaRPr lang="en-GB" sz="1800" dirty="0">
              <a:solidFill>
                <a:srgbClr val="0F4C81"/>
              </a:solidFill>
              <a:latin typeface="Poppins"/>
              <a:cs typeface="Poppins"/>
            </a:endParaRPr>
          </a:p>
          <a:p>
            <a:pPr marL="0" indent="0">
              <a:buNone/>
            </a:pPr>
            <a:endParaRPr lang="en-GB" sz="1800" dirty="0">
              <a:solidFill>
                <a:srgbClr val="0F4C81"/>
              </a:solidFill>
              <a:latin typeface="Poppins"/>
              <a:cs typeface="Poppins"/>
            </a:endParaRPr>
          </a:p>
          <a:p>
            <a:pPr>
              <a:lnSpc>
                <a:spcPct val="120000"/>
              </a:lnSpc>
            </a:pPr>
            <a:r>
              <a:rPr lang="en-GB" sz="1800">
                <a:solidFill>
                  <a:srgbClr val="000000"/>
                </a:solidFill>
                <a:latin typeface="Poppins"/>
                <a:cs typeface="Poppins"/>
              </a:rPr>
              <a:t>Under 25s can </a:t>
            </a:r>
            <a:r>
              <a:rPr lang="en-GB" sz="1800" dirty="0">
                <a:solidFill>
                  <a:srgbClr val="333333"/>
                </a:solidFill>
                <a:latin typeface="Poppins"/>
                <a:cs typeface="Poppins"/>
              </a:rPr>
              <a:t> </a:t>
            </a:r>
            <a:r>
              <a:rPr lang="en-GB" sz="1800" dirty="0">
                <a:solidFill>
                  <a:srgbClr val="333333"/>
                </a:solidFill>
                <a:latin typeface="Poppins"/>
                <a:cs typeface="Poppins"/>
                <a:hlinkClick r:id="rId2"/>
              </a:rPr>
              <a:t>fill in an online consultation to be prescribed the emergency hormonal contraceptive pill</a:t>
            </a:r>
            <a:r>
              <a:rPr lang="en-GB" sz="1800" dirty="0">
                <a:solidFill>
                  <a:srgbClr val="333333"/>
                </a:solidFill>
                <a:latin typeface="Poppins"/>
                <a:cs typeface="Poppins"/>
              </a:rPr>
              <a:t>. </a:t>
            </a:r>
            <a:r>
              <a:rPr lang="en-GB" sz="1800" dirty="0">
                <a:solidFill>
                  <a:srgbClr val="000000"/>
                </a:solidFill>
                <a:latin typeface="Poppins"/>
                <a:cs typeface="Poppins"/>
              </a:rPr>
              <a:t> As this pill must be taken within a specific timeframe, service users may be advised to access the pill elsewhere if there isn't enough time for processing and delivery.   </a:t>
            </a:r>
          </a:p>
          <a:p>
            <a:pPr>
              <a:lnSpc>
                <a:spcPct val="120000"/>
              </a:lnSpc>
            </a:pPr>
            <a:endParaRPr lang="en-GB" sz="1800" dirty="0">
              <a:solidFill>
                <a:srgbClr val="000000"/>
              </a:solidFill>
              <a:latin typeface="Poppins"/>
              <a:cs typeface="Poppins"/>
            </a:endParaRPr>
          </a:p>
          <a:p>
            <a:pPr marL="0" indent="0">
              <a:lnSpc>
                <a:spcPct val="120000"/>
              </a:lnSpc>
              <a:buNone/>
            </a:pPr>
            <a:endParaRPr lang="en-GB" sz="800" dirty="0">
              <a:solidFill>
                <a:srgbClr val="000000"/>
              </a:solidFill>
              <a:latin typeface="Poppins"/>
              <a:cs typeface="Poppins"/>
            </a:endParaRPr>
          </a:p>
          <a:p>
            <a:pPr>
              <a:lnSpc>
                <a:spcPct val="100000"/>
              </a:lnSpc>
            </a:pPr>
            <a:r>
              <a:rPr lang="en-GB" sz="1800" dirty="0">
                <a:solidFill>
                  <a:srgbClr val="000000"/>
                </a:solidFill>
                <a:latin typeface="Poppins"/>
                <a:cs typeface="Poppins"/>
                <a:hlinkClick r:id="rId3"/>
              </a:rPr>
              <a:t>Find a clinic </a:t>
            </a:r>
            <a:r>
              <a:rPr lang="en-GB" sz="1800" dirty="0">
                <a:solidFill>
                  <a:srgbClr val="000000"/>
                </a:solidFill>
                <a:latin typeface="Poppins"/>
                <a:cs typeface="Poppins"/>
              </a:rPr>
              <a:t>using the Yuno website</a:t>
            </a:r>
            <a:r>
              <a:rPr lang="en-GB" sz="1800" dirty="0">
                <a:solidFill>
                  <a:srgbClr val="333333"/>
                </a:solidFill>
                <a:latin typeface="Poppins"/>
                <a:cs typeface="Poppins"/>
              </a:rPr>
              <a:t>.</a:t>
            </a:r>
            <a:endParaRPr lang="en-GB" sz="1800" dirty="0">
              <a:latin typeface="Poppins"/>
              <a:cs typeface="Poppins"/>
            </a:endParaRPr>
          </a:p>
          <a:p>
            <a:pPr>
              <a:lnSpc>
                <a:spcPct val="120000"/>
              </a:lnSpc>
            </a:pPr>
            <a:endParaRPr lang="en-GB" sz="1800"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1900" i="1" dirty="0">
              <a:solidFill>
                <a:srgbClr val="333333"/>
              </a:solidFill>
              <a:latin typeface="Poppins" panose="00000500000000000000" pitchFamily="2" charset="0"/>
              <a:cs typeface="Poppins" panose="00000500000000000000" pitchFamily="2" charset="0"/>
            </a:endParaRPr>
          </a:p>
        </p:txBody>
      </p:sp>
      <p:sp>
        <p:nvSpPr>
          <p:cNvPr id="10" name="Rectangle 9">
            <a:extLst>
              <a:ext uri="{FF2B5EF4-FFF2-40B4-BE49-F238E27FC236}">
                <a16:creationId xmlns:a16="http://schemas.microsoft.com/office/drawing/2014/main" id="{DCFBABB8-63B8-F600-B3FD-4150566095B8}"/>
              </a:ext>
            </a:extLst>
          </p:cNvPr>
          <p:cNvSpPr/>
          <p:nvPr/>
        </p:nvSpPr>
        <p:spPr>
          <a:xfrm>
            <a:off x="366812" y="2309893"/>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a:solidFill>
                  <a:srgbClr val="000000"/>
                </a:solidFill>
                <a:effectLst/>
                <a:latin typeface="Poppins"/>
                <a:cs typeface="Poppins"/>
              </a:rPr>
              <a:t>Yuno</a:t>
            </a:r>
            <a:r>
              <a:rPr lang="en-GB" b="1">
                <a:solidFill>
                  <a:srgbClr val="000000"/>
                </a:solidFill>
                <a:latin typeface="Poppins"/>
                <a:cs typeface="Poppins"/>
              </a:rPr>
              <a:t> website:</a:t>
            </a:r>
            <a:r>
              <a:rPr lang="en-GB">
                <a:solidFill>
                  <a:srgbClr val="000000"/>
                </a:solidFill>
                <a:latin typeface="Poppins"/>
                <a:cs typeface="Poppins"/>
              </a:rPr>
              <a:t> free for under 25s</a:t>
            </a:r>
            <a:r>
              <a:rPr lang="en-GB">
                <a:solidFill>
                  <a:srgbClr val="000000"/>
                </a:solidFill>
                <a:effectLst/>
                <a:latin typeface="Poppins"/>
                <a:cs typeface="Poppins"/>
              </a:rPr>
              <a:t> </a:t>
            </a:r>
            <a:endParaRPr lang="en-GB" sz="1800">
              <a:solidFill>
                <a:srgbClr val="000000"/>
              </a:solidFill>
              <a:effectLst/>
              <a:latin typeface="Poppins"/>
              <a:cs typeface="Poppins"/>
            </a:endParaRPr>
          </a:p>
        </p:txBody>
      </p:sp>
      <p:sp>
        <p:nvSpPr>
          <p:cNvPr id="4" name="Rectangle 3">
            <a:extLst>
              <a:ext uri="{FF2B5EF4-FFF2-40B4-BE49-F238E27FC236}">
                <a16:creationId xmlns:a16="http://schemas.microsoft.com/office/drawing/2014/main" id="{8AEB6C6F-79BE-3BEA-7DDF-8FB076E718F5}"/>
              </a:ext>
            </a:extLst>
          </p:cNvPr>
          <p:cNvSpPr/>
          <p:nvPr/>
        </p:nvSpPr>
        <p:spPr>
          <a:xfrm>
            <a:off x="366811" y="5221493"/>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r>
              <a:rPr lang="en-GB" b="1">
                <a:solidFill>
                  <a:srgbClr val="000000"/>
                </a:solidFill>
                <a:effectLst/>
                <a:latin typeface="Poppins" panose="00000500000000000000" pitchFamily="2" charset="0"/>
                <a:cs typeface="Poppins" panose="00000500000000000000" pitchFamily="2" charset="0"/>
              </a:rPr>
              <a:t>GP Practices </a:t>
            </a:r>
            <a:r>
              <a:rPr lang="en-GB">
                <a:solidFill>
                  <a:srgbClr val="000000"/>
                </a:solidFill>
                <a:effectLst/>
                <a:latin typeface="Poppins" panose="00000500000000000000" pitchFamily="2" charset="0"/>
                <a:cs typeface="Poppins" panose="00000500000000000000" pitchFamily="2" charset="0"/>
              </a:rPr>
              <a:t>(for registered patients) </a:t>
            </a:r>
            <a:endParaRPr lang="en-GB" sz="1800">
              <a:solidFill>
                <a:srgbClr val="000000"/>
              </a:solidFill>
              <a:effectLst/>
              <a:latin typeface="Poppins" panose="00000500000000000000" pitchFamily="2" charset="0"/>
              <a:cs typeface="Poppins" panose="00000500000000000000" pitchFamily="2" charset="0"/>
            </a:endParaRPr>
          </a:p>
        </p:txBody>
      </p:sp>
      <p:sp>
        <p:nvSpPr>
          <p:cNvPr id="7" name="Rectangle 6">
            <a:extLst>
              <a:ext uri="{FF2B5EF4-FFF2-40B4-BE49-F238E27FC236}">
                <a16:creationId xmlns:a16="http://schemas.microsoft.com/office/drawing/2014/main" id="{239690CF-EED7-86A6-E3D4-586293C154AC}"/>
              </a:ext>
            </a:extLst>
          </p:cNvPr>
          <p:cNvSpPr/>
          <p:nvPr/>
        </p:nvSpPr>
        <p:spPr>
          <a:xfrm>
            <a:off x="332508" y="4124488"/>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dirty="0">
                <a:solidFill>
                  <a:srgbClr val="000000"/>
                </a:solidFill>
                <a:effectLst/>
                <a:latin typeface="Poppins"/>
                <a:cs typeface="Poppins"/>
              </a:rPr>
              <a:t>Yuno</a:t>
            </a:r>
            <a:r>
              <a:rPr lang="en-GB" b="1" dirty="0">
                <a:solidFill>
                  <a:srgbClr val="000000"/>
                </a:solidFill>
                <a:latin typeface="Poppins"/>
                <a:cs typeface="Poppins"/>
              </a:rPr>
              <a:t> clinics:</a:t>
            </a:r>
            <a:r>
              <a:rPr lang="en-GB" dirty="0">
                <a:solidFill>
                  <a:srgbClr val="000000"/>
                </a:solidFill>
                <a:latin typeface="Poppins"/>
                <a:cs typeface="Poppins"/>
              </a:rPr>
              <a:t> free for all ages </a:t>
            </a:r>
            <a:r>
              <a:rPr lang="en-GB" b="1" dirty="0">
                <a:solidFill>
                  <a:srgbClr val="000000"/>
                </a:solidFill>
                <a:latin typeface="Poppins"/>
                <a:cs typeface="Poppins"/>
              </a:rPr>
              <a:t>  </a:t>
            </a:r>
            <a:endParaRPr lang="en-GB" sz="1800" b="1" strike="sngStrike" dirty="0">
              <a:solidFill>
                <a:srgbClr val="FF0000"/>
              </a:solidFill>
              <a:effectLst/>
              <a:latin typeface="Poppins"/>
              <a:cs typeface="Poppins"/>
            </a:endParaRPr>
          </a:p>
        </p:txBody>
      </p:sp>
      <p:sp>
        <p:nvSpPr>
          <p:cNvPr id="8" name="Rectangle 7">
            <a:extLst>
              <a:ext uri="{FF2B5EF4-FFF2-40B4-BE49-F238E27FC236}">
                <a16:creationId xmlns:a16="http://schemas.microsoft.com/office/drawing/2014/main" id="{A62BEDD8-5581-EB58-F779-1EEA89961CEC}"/>
              </a:ext>
            </a:extLst>
          </p:cNvPr>
          <p:cNvSpPr/>
          <p:nvPr/>
        </p:nvSpPr>
        <p:spPr>
          <a:xfrm>
            <a:off x="366812" y="6025567"/>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20000"/>
              </a:lnSpc>
              <a:buNone/>
            </a:pPr>
            <a:r>
              <a:rPr lang="en-GB" b="1">
                <a:solidFill>
                  <a:srgbClr val="000000"/>
                </a:solidFill>
                <a:effectLst/>
                <a:latin typeface="Poppins" panose="00000500000000000000" pitchFamily="2" charset="0"/>
                <a:cs typeface="Poppins" panose="00000500000000000000" pitchFamily="2" charset="0"/>
              </a:rPr>
              <a:t>Bristol Urgent Treatment Centre</a:t>
            </a:r>
            <a:endParaRPr lang="en-GB" sz="1800" b="1">
              <a:solidFill>
                <a:srgbClr val="000000"/>
              </a:solidFill>
              <a:effectLst/>
              <a:latin typeface="Poppins" panose="00000500000000000000" pitchFamily="2" charset="0"/>
              <a:cs typeface="Poppins" panose="00000500000000000000" pitchFamily="2" charset="0"/>
            </a:endParaRPr>
          </a:p>
        </p:txBody>
      </p:sp>
      <p:pic>
        <p:nvPicPr>
          <p:cNvPr id="12" name="Picture 11" descr="A cartoon of a person&#10;&#10;AI-generated content may be incorrect.">
            <a:extLst>
              <a:ext uri="{FF2B5EF4-FFF2-40B4-BE49-F238E27FC236}">
                <a16:creationId xmlns:a16="http://schemas.microsoft.com/office/drawing/2014/main" id="{21BCC813-F59C-F8CA-DE98-812337092D6F}"/>
              </a:ext>
            </a:extLst>
          </p:cNvPr>
          <p:cNvPicPr>
            <a:picLocks noChangeAspect="1"/>
          </p:cNvPicPr>
          <p:nvPr/>
        </p:nvPicPr>
        <p:blipFill>
          <a:blip r:embed="rId4"/>
          <a:stretch>
            <a:fillRect/>
          </a:stretch>
        </p:blipFill>
        <p:spPr>
          <a:xfrm>
            <a:off x="8663751" y="3809999"/>
            <a:ext cx="2797648" cy="3048001"/>
          </a:xfrm>
          <a:prstGeom prst="rect">
            <a:avLst/>
          </a:prstGeom>
        </p:spPr>
      </p:pic>
    </p:spTree>
    <p:extLst>
      <p:ext uri="{BB962C8B-B14F-4D97-AF65-F5344CB8AC3E}">
        <p14:creationId xmlns:p14="http://schemas.microsoft.com/office/powerpoint/2010/main" val="2141655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927BB-ED3E-8B00-4B06-59E428DEC8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F9487-75A9-984A-143B-E61550F0BB50}"/>
              </a:ext>
            </a:extLst>
          </p:cNvPr>
          <p:cNvSpPr>
            <a:spLocks noGrp="1"/>
          </p:cNvSpPr>
          <p:nvPr>
            <p:ph type="title"/>
          </p:nvPr>
        </p:nvSpPr>
        <p:spPr>
          <a:xfrm>
            <a:off x="0" y="0"/>
            <a:ext cx="12192000" cy="1325563"/>
          </a:xfrm>
          <a:solidFill>
            <a:srgbClr val="97F9B4"/>
          </a:solidFill>
        </p:spPr>
        <p:txBody>
          <a:bodyPr>
            <a:normAutofit/>
          </a:bodyPr>
          <a:lstStyle/>
          <a:p>
            <a:r>
              <a:rPr lang="en-GB" sz="3200">
                <a:solidFill>
                  <a:srgbClr val="232832"/>
                </a:solidFill>
                <a:latin typeface="Bricolage Grotesque 14pt SemiBo"/>
                <a:cs typeface="Poppins" panose="00000500000000000000" pitchFamily="2" charset="0"/>
              </a:rPr>
              <a:t>   Contraception (including coils and implants)</a:t>
            </a:r>
            <a:endParaRPr lang="en-GB" sz="3200">
              <a:solidFill>
                <a:srgbClr val="232832"/>
              </a:solidFill>
              <a:latin typeface="Bricolage Grotesque 14pt SemiBo"/>
            </a:endParaRPr>
          </a:p>
        </p:txBody>
      </p:sp>
      <p:sp>
        <p:nvSpPr>
          <p:cNvPr id="7" name="Content Placeholder 2">
            <a:extLst>
              <a:ext uri="{FF2B5EF4-FFF2-40B4-BE49-F238E27FC236}">
                <a16:creationId xmlns:a16="http://schemas.microsoft.com/office/drawing/2014/main" id="{23D14702-11F4-E38E-3BF4-C31354485D53}"/>
              </a:ext>
            </a:extLst>
          </p:cNvPr>
          <p:cNvSpPr>
            <a:spLocks noGrp="1"/>
          </p:cNvSpPr>
          <p:nvPr>
            <p:ph idx="1"/>
          </p:nvPr>
        </p:nvSpPr>
        <p:spPr>
          <a:xfrm>
            <a:off x="302323" y="1489822"/>
            <a:ext cx="11717977" cy="5128691"/>
          </a:xfrm>
        </p:spPr>
        <p:txBody>
          <a:bodyPr vert="horz" lIns="91440" tIns="45720" rIns="91440" bIns="45720" rtlCol="0" anchor="t">
            <a:normAutofit lnSpcReduction="10000"/>
          </a:bodyPr>
          <a:lstStyle/>
          <a:p>
            <a:pPr marL="0" indent="0">
              <a:lnSpc>
                <a:spcPct val="107000"/>
              </a:lnSpc>
              <a:buNone/>
            </a:pPr>
            <a:br>
              <a:rPr lang="en-GB" sz="2100" dirty="0">
                <a:latin typeface="Poppins" panose="00000500000000000000" pitchFamily="2" charset="0"/>
                <a:cs typeface="Poppins" panose="00000500000000000000" pitchFamily="2" charset="0"/>
              </a:rPr>
            </a:br>
            <a:endParaRPr lang="en-GB" sz="2100">
              <a:solidFill>
                <a:srgbClr val="333333"/>
              </a:solidFill>
              <a:latin typeface="Poppins" panose="00000500000000000000" pitchFamily="2" charset="0"/>
              <a:cs typeface="Poppins" panose="00000500000000000000" pitchFamily="2" charset="0"/>
            </a:endParaRPr>
          </a:p>
          <a:p>
            <a:r>
              <a:rPr lang="en-GB" sz="1800">
                <a:solidFill>
                  <a:srgbClr val="000000"/>
                </a:solidFill>
                <a:latin typeface="Poppins" panose="00000500000000000000" pitchFamily="2" charset="0"/>
                <a:cs typeface="Poppins" panose="00000500000000000000" pitchFamily="2" charset="0"/>
              </a:rPr>
              <a:t>Yuno offers all forms of contraception, including coils and implants (LARC)</a:t>
            </a:r>
          </a:p>
          <a:p>
            <a:pPr>
              <a:lnSpc>
                <a:spcPct val="120000"/>
              </a:lnSpc>
            </a:pPr>
            <a:r>
              <a:rPr lang="en-GB" sz="1800">
                <a:solidFill>
                  <a:srgbClr val="000000"/>
                </a:solidFill>
                <a:latin typeface="Poppins"/>
                <a:cs typeface="Poppins"/>
              </a:rPr>
              <a:t>People can choose to have their LARC fitted at a Yuno clinic</a:t>
            </a:r>
            <a:endParaRPr lang="en-GB" sz="1800" dirty="0">
              <a:solidFill>
                <a:srgbClr val="000000"/>
              </a:solidFill>
              <a:latin typeface="Poppins"/>
              <a:cs typeface="Poppins"/>
            </a:endParaRPr>
          </a:p>
          <a:p>
            <a:pPr>
              <a:lnSpc>
                <a:spcPct val="120000"/>
              </a:lnSpc>
            </a:pPr>
            <a:r>
              <a:rPr lang="en-GB" sz="1800" dirty="0">
                <a:solidFill>
                  <a:srgbClr val="000000"/>
                </a:solidFill>
                <a:latin typeface="Poppins"/>
                <a:cs typeface="Poppins"/>
              </a:rPr>
              <a:t>Yuno require a referral from a GP for coil fitting appointments (a self-referral pathway is under development). </a:t>
            </a:r>
          </a:p>
          <a:p>
            <a:pPr>
              <a:lnSpc>
                <a:spcPct val="120000"/>
              </a:lnSpc>
            </a:pPr>
            <a:r>
              <a:rPr lang="en-GB" sz="1800">
                <a:solidFill>
                  <a:srgbClr val="000000"/>
                </a:solidFill>
                <a:latin typeface="Poppins"/>
                <a:cs typeface="Poppins"/>
              </a:rPr>
              <a:t>Yuno accept self-referrals for implants: make an appointment </a:t>
            </a:r>
            <a:r>
              <a:rPr lang="en-GB" sz="1800" dirty="0">
                <a:solidFill>
                  <a:srgbClr val="000000"/>
                </a:solidFill>
                <a:latin typeface="Poppins"/>
                <a:cs typeface="Poppins"/>
                <a:hlinkClick r:id="rId2"/>
              </a:rPr>
              <a:t>at a Yuno clinic.</a:t>
            </a:r>
            <a:endParaRPr lang="en-GB" sz="1800">
              <a:solidFill>
                <a:srgbClr val="333333"/>
              </a:solidFill>
              <a:latin typeface="Poppins"/>
              <a:cs typeface="Poppins"/>
            </a:endParaRPr>
          </a:p>
          <a:p>
            <a:pPr>
              <a:lnSpc>
                <a:spcPct val="120000"/>
              </a:lnSpc>
            </a:pPr>
            <a:r>
              <a:rPr lang="en-GB" sz="1800" dirty="0">
                <a:solidFill>
                  <a:srgbClr val="000000"/>
                </a:solidFill>
                <a:latin typeface="Poppins"/>
                <a:cs typeface="Poppins"/>
              </a:rPr>
              <a:t>More information is available about different types of </a:t>
            </a:r>
            <a:r>
              <a:rPr lang="en-GB" sz="1800" dirty="0">
                <a:solidFill>
                  <a:srgbClr val="333333"/>
                </a:solidFill>
                <a:latin typeface="Poppins"/>
                <a:cs typeface="Poppins"/>
                <a:hlinkClick r:id="rId3"/>
              </a:rPr>
              <a:t>contraception methods </a:t>
            </a:r>
            <a:r>
              <a:rPr lang="en-GB" sz="1800" dirty="0">
                <a:solidFill>
                  <a:srgbClr val="000000"/>
                </a:solidFill>
                <a:latin typeface="Poppins"/>
                <a:cs typeface="Poppins"/>
              </a:rPr>
              <a:t>on the Yuno website</a:t>
            </a:r>
          </a:p>
          <a:p>
            <a:pPr marL="0" indent="0">
              <a:lnSpc>
                <a:spcPct val="120000"/>
              </a:lnSpc>
              <a:buNone/>
            </a:pPr>
            <a:endParaRPr lang="en-GB" sz="1800">
              <a:solidFill>
                <a:srgbClr val="000000"/>
              </a:solidFill>
              <a:latin typeface="Poppins" panose="00000500000000000000" pitchFamily="2" charset="0"/>
              <a:cs typeface="Poppins" panose="00000500000000000000" pitchFamily="2" charset="0"/>
            </a:endParaRPr>
          </a:p>
          <a:p>
            <a:pPr marL="0" indent="0">
              <a:lnSpc>
                <a:spcPct val="120000"/>
              </a:lnSpc>
              <a:buNone/>
            </a:pPr>
            <a:endParaRPr lang="en-GB" sz="1800">
              <a:solidFill>
                <a:srgbClr val="000000"/>
              </a:solidFill>
              <a:latin typeface="Poppins" panose="00000500000000000000" pitchFamily="2" charset="0"/>
              <a:cs typeface="Poppins" panose="00000500000000000000" pitchFamily="2" charset="0"/>
            </a:endParaRPr>
          </a:p>
          <a:p>
            <a:pPr>
              <a:lnSpc>
                <a:spcPct val="120000"/>
              </a:lnSpc>
            </a:pPr>
            <a:r>
              <a:rPr lang="en-GB" sz="1800">
                <a:solidFill>
                  <a:srgbClr val="000000"/>
                </a:solidFill>
                <a:latin typeface="Poppins" panose="00000500000000000000" pitchFamily="2" charset="0"/>
                <a:cs typeface="Poppins" panose="00000500000000000000" pitchFamily="2" charset="0"/>
              </a:rPr>
              <a:t>GP surgeries can prescribe contraception and give advice on contraceptive methods. </a:t>
            </a:r>
          </a:p>
          <a:p>
            <a:pPr>
              <a:lnSpc>
                <a:spcPct val="120000"/>
              </a:lnSpc>
            </a:pPr>
            <a:r>
              <a:rPr lang="en-GB" sz="1800">
                <a:solidFill>
                  <a:srgbClr val="000000"/>
                </a:solidFill>
                <a:latin typeface="Poppins" panose="00000500000000000000" pitchFamily="2" charset="0"/>
                <a:cs typeface="Poppins" panose="00000500000000000000" pitchFamily="2" charset="0"/>
              </a:rPr>
              <a:t>Most GPs offer fitting of long-acting reversible contraception (LARC) like the coil or implant.</a:t>
            </a:r>
          </a:p>
          <a:p>
            <a:pPr>
              <a:lnSpc>
                <a:spcPct val="120000"/>
              </a:lnSpc>
            </a:pPr>
            <a:endParaRPr lang="en-GB" sz="1800">
              <a:solidFill>
                <a:srgbClr val="000000"/>
              </a:solidFill>
              <a:latin typeface="Poppins" panose="00000500000000000000" pitchFamily="2" charset="0"/>
              <a:cs typeface="Poppins" panose="00000500000000000000" pitchFamily="2" charset="0"/>
            </a:endParaRPr>
          </a:p>
        </p:txBody>
      </p:sp>
      <p:sp>
        <p:nvSpPr>
          <p:cNvPr id="11" name="Rectangle 10">
            <a:extLst>
              <a:ext uri="{FF2B5EF4-FFF2-40B4-BE49-F238E27FC236}">
                <a16:creationId xmlns:a16="http://schemas.microsoft.com/office/drawing/2014/main" id="{9D26B2E5-81E6-A656-64F2-CD8B14BE4A9A}"/>
              </a:ext>
            </a:extLst>
          </p:cNvPr>
          <p:cNvSpPr/>
          <p:nvPr/>
        </p:nvSpPr>
        <p:spPr>
          <a:xfrm>
            <a:off x="323273" y="4779793"/>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r>
              <a:rPr lang="en-GB" b="1">
                <a:solidFill>
                  <a:srgbClr val="000000"/>
                </a:solidFill>
                <a:latin typeface="Poppins" panose="00000500000000000000" pitchFamily="2" charset="0"/>
                <a:cs typeface="Poppins" panose="00000500000000000000" pitchFamily="2" charset="0"/>
              </a:rPr>
              <a:t>GP Practices </a:t>
            </a:r>
            <a:r>
              <a:rPr lang="en-GB">
                <a:solidFill>
                  <a:srgbClr val="000000"/>
                </a:solidFill>
                <a:latin typeface="Poppins" panose="00000500000000000000" pitchFamily="2" charset="0"/>
                <a:cs typeface="Poppins" panose="00000500000000000000" pitchFamily="2" charset="0"/>
              </a:rPr>
              <a:t>(for registered patients) </a:t>
            </a:r>
          </a:p>
        </p:txBody>
      </p:sp>
      <p:sp>
        <p:nvSpPr>
          <p:cNvPr id="12" name="Rectangle 11">
            <a:extLst>
              <a:ext uri="{FF2B5EF4-FFF2-40B4-BE49-F238E27FC236}">
                <a16:creationId xmlns:a16="http://schemas.microsoft.com/office/drawing/2014/main" id="{1FFE831F-F0F9-599E-A0AE-B2521C855110}"/>
              </a:ext>
            </a:extLst>
          </p:cNvPr>
          <p:cNvSpPr/>
          <p:nvPr/>
        </p:nvSpPr>
        <p:spPr>
          <a:xfrm>
            <a:off x="302323" y="1711536"/>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b="1">
                <a:solidFill>
                  <a:srgbClr val="000000"/>
                </a:solidFill>
                <a:effectLst/>
                <a:latin typeface="Poppins"/>
                <a:cs typeface="Poppins"/>
              </a:rPr>
              <a:t>Yuno </a:t>
            </a:r>
            <a:endParaRPr lang="en-GB" sz="1800" b="1" strike="sngStrike">
              <a:solidFill>
                <a:srgbClr val="FF0000"/>
              </a:solidFill>
              <a:effectLst/>
              <a:latin typeface="Poppins"/>
              <a:cs typeface="Poppins"/>
            </a:endParaRPr>
          </a:p>
        </p:txBody>
      </p:sp>
      <p:pic>
        <p:nvPicPr>
          <p:cNvPr id="4" name="Picture 3">
            <a:extLst>
              <a:ext uri="{FF2B5EF4-FFF2-40B4-BE49-F238E27FC236}">
                <a16:creationId xmlns:a16="http://schemas.microsoft.com/office/drawing/2014/main" id="{821F5290-97BA-5E42-9DFA-D58DECEA1A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5010" y="362552"/>
            <a:ext cx="1734316" cy="600457"/>
          </a:xfrm>
          <a:prstGeom prst="rect">
            <a:avLst/>
          </a:prstGeom>
        </p:spPr>
      </p:pic>
    </p:spTree>
    <p:extLst>
      <p:ext uri="{BB962C8B-B14F-4D97-AF65-F5344CB8AC3E}">
        <p14:creationId xmlns:p14="http://schemas.microsoft.com/office/powerpoint/2010/main" val="1463497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C5998-ABC0-9D36-17A2-D78F98C5B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C1341-24C5-D004-9EF5-A269F69AB7A7}"/>
              </a:ext>
            </a:extLst>
          </p:cNvPr>
          <p:cNvSpPr>
            <a:spLocks noGrp="1"/>
          </p:cNvSpPr>
          <p:nvPr>
            <p:ph type="title"/>
          </p:nvPr>
        </p:nvSpPr>
        <p:spPr>
          <a:xfrm>
            <a:off x="0" y="-1763"/>
            <a:ext cx="12192000" cy="1325563"/>
          </a:xfrm>
          <a:solidFill>
            <a:srgbClr val="97F9B4"/>
          </a:solidFill>
        </p:spPr>
        <p:txBody>
          <a:bodyPr/>
          <a:lstStyle/>
          <a:p>
            <a:r>
              <a:rPr lang="en-GB" sz="3200">
                <a:solidFill>
                  <a:srgbClr val="232832"/>
                </a:solidFill>
                <a:latin typeface="Bricolage Grotesque 14pt SemiBo"/>
                <a:cs typeface="Poppins" panose="00000500000000000000" pitchFamily="2" charset="0"/>
              </a:rPr>
              <a:t>   Contraception for transgender and non-binary people</a:t>
            </a:r>
            <a:endParaRPr lang="en-GB">
              <a:solidFill>
                <a:srgbClr val="232832"/>
              </a:solidFill>
              <a:latin typeface="Bricolage Grotesque 14pt SemiBo"/>
            </a:endParaRPr>
          </a:p>
        </p:txBody>
      </p:sp>
      <p:sp>
        <p:nvSpPr>
          <p:cNvPr id="3" name="Content Placeholder 2">
            <a:extLst>
              <a:ext uri="{FF2B5EF4-FFF2-40B4-BE49-F238E27FC236}">
                <a16:creationId xmlns:a16="http://schemas.microsoft.com/office/drawing/2014/main" id="{E35E5EE8-6E7F-5217-84E7-656F4F4DD89C}"/>
              </a:ext>
            </a:extLst>
          </p:cNvPr>
          <p:cNvSpPr>
            <a:spLocks noGrp="1"/>
          </p:cNvSpPr>
          <p:nvPr>
            <p:ph idx="1"/>
          </p:nvPr>
        </p:nvSpPr>
        <p:spPr>
          <a:xfrm>
            <a:off x="332508" y="1511594"/>
            <a:ext cx="11717977" cy="5128691"/>
          </a:xfrm>
        </p:spPr>
        <p:txBody>
          <a:bodyPr vert="horz" lIns="91440" tIns="45720" rIns="91440" bIns="45720" rtlCol="0" anchor="t">
            <a:normAutofit/>
          </a:bodyPr>
          <a:lstStyle/>
          <a:p>
            <a:pPr marL="0" indent="0">
              <a:lnSpc>
                <a:spcPct val="107000"/>
              </a:lnSpc>
              <a:buNone/>
            </a:pPr>
            <a:endParaRPr lang="en-GB" sz="2000" i="0">
              <a:solidFill>
                <a:srgbClr val="333333"/>
              </a:solidFill>
              <a:effectLst/>
              <a:latin typeface="Poppins" panose="00000500000000000000" pitchFamily="2" charset="0"/>
              <a:cs typeface="Poppins" panose="00000500000000000000" pitchFamily="2" charset="0"/>
            </a:endParaRPr>
          </a:p>
          <a:p>
            <a:pPr marL="0" indent="0">
              <a:lnSpc>
                <a:spcPct val="107000"/>
              </a:lnSpc>
              <a:spcAft>
                <a:spcPts val="800"/>
              </a:spcAft>
              <a:buNone/>
            </a:pPr>
            <a:r>
              <a:rPr lang="en-GB" sz="2000">
                <a:solidFill>
                  <a:srgbClr val="000000"/>
                </a:solidFill>
                <a:latin typeface="Poppins"/>
                <a:ea typeface="Times New Roman" panose="02020603050405020304" pitchFamily="18" charset="0"/>
                <a:cs typeface="Poppins"/>
              </a:rPr>
              <a:t>This </a:t>
            </a:r>
            <a:r>
              <a:rPr lang="en-GB" sz="2000">
                <a:solidFill>
                  <a:srgbClr val="000000"/>
                </a:solidFill>
                <a:effectLst/>
                <a:latin typeface="Poppins"/>
                <a:ea typeface="Times New Roman" panose="02020603050405020304" pitchFamily="18" charset="0"/>
                <a:cs typeface="Poppins"/>
              </a:rPr>
              <a:t>statement from the</a:t>
            </a:r>
            <a:r>
              <a:rPr lang="en-GB" sz="2000">
                <a:solidFill>
                  <a:srgbClr val="000000"/>
                </a:solidFill>
                <a:effectLst/>
                <a:latin typeface="Poppins"/>
                <a:ea typeface="Times New Roman" panose="02020603050405020304" pitchFamily="18" charset="0"/>
                <a:cs typeface="Poppins"/>
                <a:hlinkClick r:id="rId2"/>
              </a:rPr>
              <a:t> </a:t>
            </a:r>
            <a:r>
              <a:rPr lang="en-GB" err="1">
                <a:solidFill>
                  <a:srgbClr val="000000"/>
                </a:solidFill>
                <a:latin typeface="Poppins"/>
                <a:ea typeface="Times New Roman" panose="02020603050405020304" pitchFamily="18" charset="0"/>
                <a:cs typeface="Poppins"/>
                <a:hlinkClick r:id="rId2"/>
              </a:rPr>
              <a:t>CoSRH</a:t>
            </a:r>
            <a:r>
              <a:rPr lang="en-GB">
                <a:solidFill>
                  <a:srgbClr val="000000"/>
                </a:solidFill>
                <a:latin typeface="Poppins"/>
                <a:ea typeface="Times New Roman" panose="02020603050405020304" pitchFamily="18" charset="0"/>
                <a:cs typeface="Poppins"/>
                <a:hlinkClick r:id="rId2"/>
              </a:rPr>
              <a:t> </a:t>
            </a:r>
            <a:r>
              <a:rPr lang="en-GB">
                <a:solidFill>
                  <a:srgbClr val="000000"/>
                </a:solidFill>
                <a:latin typeface="Poppins"/>
                <a:ea typeface="Times New Roman" panose="02020603050405020304" pitchFamily="18" charset="0"/>
                <a:cs typeface="Poppins"/>
              </a:rPr>
              <a:t>(The College of Sexual &amp; Reproductive Healthcare</a:t>
            </a:r>
            <a:r>
              <a:rPr lang="en-GB" sz="2000">
                <a:solidFill>
                  <a:srgbClr val="000000"/>
                </a:solidFill>
                <a:effectLst/>
                <a:latin typeface="Poppins"/>
                <a:ea typeface="Times New Roman" panose="02020603050405020304" pitchFamily="18" charset="0"/>
                <a:cs typeface="Poppins"/>
              </a:rPr>
              <a:t>) provides </a:t>
            </a:r>
            <a:r>
              <a:rPr lang="en-GB" sz="2000" b="1">
                <a:solidFill>
                  <a:srgbClr val="000000"/>
                </a:solidFill>
                <a:effectLst/>
                <a:latin typeface="Poppins"/>
                <a:ea typeface="Times New Roman" panose="02020603050405020304" pitchFamily="18" charset="0"/>
                <a:cs typeface="Poppins"/>
              </a:rPr>
              <a:t>information on emergency contraception and contraceptive choices for transgender and non-binary people and their partners</a:t>
            </a:r>
            <a:r>
              <a:rPr lang="en-GB" sz="2000">
                <a:solidFill>
                  <a:srgbClr val="000000"/>
                </a:solidFill>
                <a:effectLst/>
                <a:latin typeface="Poppins"/>
                <a:ea typeface="Times New Roman" panose="02020603050405020304" pitchFamily="18" charset="0"/>
                <a:cs typeface="Poppins"/>
              </a:rPr>
              <a:t>, who are engaging in vaginal sex where there is a possibility of pregnancy: </a:t>
            </a:r>
          </a:p>
          <a:p>
            <a:pPr marL="0" indent="0">
              <a:lnSpc>
                <a:spcPct val="107000"/>
              </a:lnSpc>
              <a:spcAft>
                <a:spcPts val="800"/>
              </a:spcAft>
              <a:buNone/>
            </a:pPr>
            <a:r>
              <a:rPr lang="en-GB" sz="2000">
                <a:solidFill>
                  <a:srgbClr val="000000"/>
                </a:solidFill>
                <a:latin typeface="Poppins"/>
                <a:ea typeface="Times New Roman" panose="02020603050405020304" pitchFamily="18" charset="0"/>
                <a:cs typeface="Poppins"/>
              </a:rPr>
              <a:t>Weblink: </a:t>
            </a:r>
            <a:r>
              <a:rPr lang="en-GB" sz="1800" err="1">
                <a:solidFill>
                  <a:srgbClr val="0F4C81"/>
                </a:solidFill>
                <a:latin typeface="Poppins"/>
                <a:cs typeface="Poppins"/>
                <a:hlinkClick r:id="rId3"/>
              </a:rPr>
              <a:t>CoSRH</a:t>
            </a:r>
            <a:r>
              <a:rPr lang="en-GB" sz="1800">
                <a:latin typeface="Poppins"/>
                <a:cs typeface="Poppins"/>
                <a:hlinkClick r:id="rId3"/>
              </a:rPr>
              <a:t> statement: Contraceptive Choices and Sexual Health for Transgender and Non-Binary People (2017) </a:t>
            </a:r>
            <a:endParaRPr lang="en-GB" sz="1800">
              <a:latin typeface="Poppins"/>
              <a:cs typeface="Poppins"/>
            </a:endParaRPr>
          </a:p>
          <a:p>
            <a:pPr marL="0" indent="0">
              <a:lnSpc>
                <a:spcPct val="120000"/>
              </a:lnSpc>
              <a:buNone/>
            </a:pPr>
            <a:endParaRPr lang="en-GB" sz="1900" i="1">
              <a:solidFill>
                <a:srgbClr val="333333"/>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302390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3A0C3-EB22-F6AC-983D-09E003AFB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8A677-E3B0-9D80-8EFF-EC5EE3A73DB3}"/>
              </a:ext>
            </a:extLst>
          </p:cNvPr>
          <p:cNvSpPr>
            <a:spLocks noGrp="1"/>
          </p:cNvSpPr>
          <p:nvPr>
            <p:ph type="title"/>
          </p:nvPr>
        </p:nvSpPr>
        <p:spPr>
          <a:xfrm>
            <a:off x="0" y="-1763"/>
            <a:ext cx="12192000" cy="1325563"/>
          </a:xfrm>
          <a:solidFill>
            <a:srgbClr val="97F9B4"/>
          </a:solidFill>
        </p:spPr>
        <p:txBody>
          <a:bodyPr/>
          <a:lstStyle/>
          <a:p>
            <a:r>
              <a:rPr lang="en-GB" sz="2800">
                <a:solidFill>
                  <a:srgbClr val="000000"/>
                </a:solidFill>
                <a:latin typeface="Poppins" panose="00000500000000000000" pitchFamily="2" charset="0"/>
                <a:cs typeface="Poppins" panose="00000500000000000000" pitchFamily="2" charset="0"/>
              </a:rPr>
              <a:t>   </a:t>
            </a:r>
            <a:r>
              <a:rPr lang="en-GB" sz="3200">
                <a:solidFill>
                  <a:srgbClr val="232832"/>
                </a:solidFill>
                <a:latin typeface="Bricolage Grotesque 14pt SemiBo"/>
                <a:cs typeface="Poppins" panose="00000500000000000000" pitchFamily="2" charset="0"/>
              </a:rPr>
              <a:t>Testing for Sexually Transmitted Infections (STIs)</a:t>
            </a:r>
            <a:endParaRPr lang="en-GB" sz="3200">
              <a:solidFill>
                <a:srgbClr val="232832"/>
              </a:solidFill>
              <a:latin typeface="Bricolage Grotesque 14pt SemiBo"/>
            </a:endParaRPr>
          </a:p>
        </p:txBody>
      </p:sp>
      <p:sp>
        <p:nvSpPr>
          <p:cNvPr id="3" name="Content Placeholder 2">
            <a:extLst>
              <a:ext uri="{FF2B5EF4-FFF2-40B4-BE49-F238E27FC236}">
                <a16:creationId xmlns:a16="http://schemas.microsoft.com/office/drawing/2014/main" id="{1496DD51-3932-206F-9121-D2BF30113A0E}"/>
              </a:ext>
            </a:extLst>
          </p:cNvPr>
          <p:cNvSpPr>
            <a:spLocks noGrp="1"/>
          </p:cNvSpPr>
          <p:nvPr>
            <p:ph idx="1"/>
          </p:nvPr>
        </p:nvSpPr>
        <p:spPr>
          <a:xfrm>
            <a:off x="332508" y="1511594"/>
            <a:ext cx="11717977" cy="5128691"/>
          </a:xfrm>
        </p:spPr>
        <p:txBody>
          <a:bodyPr vert="horz" lIns="91440" tIns="45720" rIns="91440" bIns="45720" rtlCol="0" anchor="t">
            <a:normAutofit/>
          </a:bodyPr>
          <a:lstStyle/>
          <a:p>
            <a:pPr marL="0" indent="0">
              <a:lnSpc>
                <a:spcPct val="107000"/>
              </a:lnSpc>
              <a:buNone/>
            </a:pPr>
            <a:endParaRPr lang="en-GB" sz="2000" i="0" dirty="0">
              <a:solidFill>
                <a:srgbClr val="333333"/>
              </a:solidFill>
              <a:effectLst/>
              <a:latin typeface="Poppins" panose="00000500000000000000" pitchFamily="2" charset="0"/>
              <a:cs typeface="Poppins" panose="00000500000000000000" pitchFamily="2" charset="0"/>
            </a:endParaRPr>
          </a:p>
          <a:p>
            <a:pPr>
              <a:lnSpc>
                <a:spcPct val="107000"/>
              </a:lnSpc>
            </a:pPr>
            <a:r>
              <a:rPr lang="en-GB" sz="1800" b="1">
                <a:solidFill>
                  <a:srgbClr val="000000"/>
                </a:solidFill>
                <a:latin typeface="Poppins"/>
                <a:cs typeface="Poppins"/>
              </a:rPr>
              <a:t>O</a:t>
            </a:r>
            <a:r>
              <a:rPr lang="en-GB" sz="1800" b="1" i="0">
                <a:solidFill>
                  <a:srgbClr val="000000"/>
                </a:solidFill>
                <a:effectLst/>
                <a:latin typeface="Poppins"/>
                <a:cs typeface="Poppins"/>
              </a:rPr>
              <a:t>rder a home test kit online </a:t>
            </a:r>
            <a:r>
              <a:rPr lang="en-GB" sz="1800" i="0">
                <a:solidFill>
                  <a:srgbClr val="000000"/>
                </a:solidFill>
                <a:effectLst/>
                <a:latin typeface="Poppins"/>
                <a:cs typeface="Poppins"/>
              </a:rPr>
              <a:t>from the </a:t>
            </a:r>
            <a:r>
              <a:rPr lang="en-GB" sz="1800" i="0" dirty="0">
                <a:solidFill>
                  <a:srgbClr val="00709E"/>
                </a:solidFill>
                <a:effectLst/>
                <a:latin typeface="Poppins"/>
                <a:cs typeface="Poppins"/>
                <a:hlinkClick r:id="rId2">
                  <a:extLst>
                    <a:ext uri="{A12FA001-AC4F-418D-AE19-62706E023703}">
                      <ahyp:hlinkClr xmlns:ahyp="http://schemas.microsoft.com/office/drawing/2018/hyperlinkcolor" val="tx"/>
                    </a:ext>
                  </a:extLst>
                </a:hlinkClick>
              </a:rPr>
              <a:t>Yuno website</a:t>
            </a:r>
            <a:endParaRPr lang="en-GB" sz="1800">
              <a:solidFill>
                <a:srgbClr val="00709E"/>
              </a:solidFill>
              <a:latin typeface="Poppins"/>
              <a:cs typeface="Poppins"/>
            </a:endParaRPr>
          </a:p>
          <a:p>
            <a:pPr marL="0" indent="0">
              <a:lnSpc>
                <a:spcPct val="107000"/>
              </a:lnSpc>
              <a:buNone/>
            </a:pPr>
            <a:r>
              <a:rPr lang="en-GB" sz="1600" i="1" dirty="0">
                <a:solidFill>
                  <a:srgbClr val="000000"/>
                </a:solidFill>
                <a:latin typeface="Poppins"/>
                <a:cs typeface="Poppins"/>
              </a:rPr>
              <a:t>Previous Vending Machine option is currently unavailable – update to follow</a:t>
            </a:r>
            <a:r>
              <a:rPr lang="en-GB" sz="1800" i="1" dirty="0">
                <a:solidFill>
                  <a:srgbClr val="333333"/>
                </a:solidFill>
                <a:latin typeface="Poppins"/>
                <a:cs typeface="Poppins"/>
              </a:rPr>
              <a:t>.</a:t>
            </a:r>
            <a:endParaRPr lang="en-GB" sz="1600" i="1" dirty="0">
              <a:solidFill>
                <a:srgbClr val="000000"/>
              </a:solidFill>
              <a:latin typeface="Poppins"/>
              <a:cs typeface="Poppins"/>
            </a:endParaRPr>
          </a:p>
          <a:p>
            <a:pPr marL="0" indent="0">
              <a:lnSpc>
                <a:spcPct val="107000"/>
              </a:lnSpc>
              <a:buNone/>
            </a:pPr>
            <a:r>
              <a:rPr lang="en-GB" sz="1600" i="1" dirty="0">
                <a:solidFill>
                  <a:srgbClr val="000000"/>
                </a:solidFill>
                <a:latin typeface="Poppins"/>
                <a:cs typeface="Poppins"/>
              </a:rPr>
              <a:t>Please note, an online option for </a:t>
            </a:r>
            <a:r>
              <a:rPr lang="en-GB" sz="1600" i="1" dirty="0">
                <a:solidFill>
                  <a:srgbClr val="000000"/>
                </a:solidFill>
                <a:effectLst/>
                <a:latin typeface="Poppins"/>
                <a:cs typeface="Poppins"/>
              </a:rPr>
              <a:t>under 16s to order home test kits is being explored. </a:t>
            </a:r>
            <a:endParaRPr lang="en-GB" sz="1600" b="1" i="1" dirty="0">
              <a:solidFill>
                <a:srgbClr val="000000"/>
              </a:solidFill>
              <a:effectLst/>
              <a:latin typeface="Poppins"/>
              <a:cs typeface="Poppins"/>
            </a:endParaRPr>
          </a:p>
          <a:p>
            <a:pPr marL="0" indent="0">
              <a:lnSpc>
                <a:spcPct val="120000"/>
              </a:lnSpc>
              <a:buNone/>
            </a:pPr>
            <a:br>
              <a:rPr lang="en-GB" sz="800" b="0" i="0" dirty="0">
                <a:effectLst/>
                <a:latin typeface="Poppins" panose="00000500000000000000" pitchFamily="2" charset="0"/>
                <a:cs typeface="Poppins" panose="00000500000000000000" pitchFamily="2" charset="0"/>
              </a:rPr>
            </a:br>
            <a:br>
              <a:rPr lang="en-GB" sz="800" b="0" i="0" dirty="0">
                <a:effectLst/>
                <a:latin typeface="Poppins" panose="00000500000000000000" pitchFamily="2" charset="0"/>
                <a:cs typeface="Poppins" panose="00000500000000000000" pitchFamily="2" charset="0"/>
              </a:rPr>
            </a:br>
            <a:endParaRPr lang="en-GB" sz="800" b="0" i="0" dirty="0">
              <a:solidFill>
                <a:srgbClr val="333333"/>
              </a:solidFill>
              <a:effectLst/>
              <a:latin typeface="Poppins" panose="00000500000000000000" pitchFamily="2" charset="0"/>
              <a:cs typeface="Poppins" panose="00000500000000000000" pitchFamily="2" charset="0"/>
            </a:endParaRPr>
          </a:p>
          <a:p>
            <a:pPr>
              <a:lnSpc>
                <a:spcPct val="120000"/>
              </a:lnSpc>
            </a:pPr>
            <a:r>
              <a:rPr lang="en-GB" sz="1800" b="1" dirty="0">
                <a:solidFill>
                  <a:srgbClr val="000000"/>
                </a:solidFill>
                <a:latin typeface="Poppins"/>
                <a:cs typeface="Poppins"/>
              </a:rPr>
              <a:t>Arrange an appointment for STI testing at a </a:t>
            </a:r>
            <a:r>
              <a:rPr lang="en-GB" sz="1800" b="1" dirty="0">
                <a:solidFill>
                  <a:srgbClr val="000000"/>
                </a:solidFill>
                <a:latin typeface="Poppins"/>
                <a:cs typeface="Poppins"/>
                <a:hlinkClick r:id="rId3"/>
              </a:rPr>
              <a:t>Yuno clinic</a:t>
            </a:r>
            <a:r>
              <a:rPr lang="en-GB" sz="1800" b="1" dirty="0">
                <a:solidFill>
                  <a:srgbClr val="000000"/>
                </a:solidFill>
                <a:latin typeface="Poppins"/>
                <a:cs typeface="Poppins"/>
              </a:rPr>
              <a:t> </a:t>
            </a:r>
            <a:endParaRPr lang="en-GB" sz="1800" strike="sngStrike" dirty="0">
              <a:solidFill>
                <a:srgbClr val="FF0000"/>
              </a:solidFill>
              <a:latin typeface="Poppins"/>
              <a:cs typeface="Poppins"/>
            </a:endParaRPr>
          </a:p>
          <a:p>
            <a:pPr>
              <a:lnSpc>
                <a:spcPct val="120000"/>
              </a:lnSpc>
            </a:pPr>
            <a:endParaRPr lang="en-GB" sz="1800" strike="sngStrike" dirty="0">
              <a:solidFill>
                <a:srgbClr val="FF0000"/>
              </a:solidFill>
              <a:latin typeface="Poppins"/>
              <a:cs typeface="Poppins"/>
            </a:endParaRPr>
          </a:p>
          <a:p>
            <a:pPr>
              <a:lnSpc>
                <a:spcPct val="120000"/>
              </a:lnSpc>
            </a:pPr>
            <a:endParaRPr lang="en-GB" sz="600" dirty="0">
              <a:solidFill>
                <a:srgbClr val="000000"/>
              </a:solidFill>
              <a:latin typeface="Poppins"/>
              <a:cs typeface="Poppins"/>
            </a:endParaRPr>
          </a:p>
          <a:p>
            <a:pPr>
              <a:lnSpc>
                <a:spcPct val="120000"/>
              </a:lnSpc>
            </a:pPr>
            <a:r>
              <a:rPr lang="en-GB" sz="1800">
                <a:solidFill>
                  <a:srgbClr val="000000"/>
                </a:solidFill>
                <a:latin typeface="Poppins"/>
                <a:cs typeface="Poppins"/>
              </a:rPr>
              <a:t>For opening hours and the clinic details</a:t>
            </a:r>
            <a:r>
              <a:rPr lang="en-GB" sz="1800" dirty="0">
                <a:solidFill>
                  <a:srgbClr val="FF0000"/>
                </a:solidFill>
                <a:latin typeface="Poppins"/>
                <a:cs typeface="Poppins"/>
              </a:rPr>
              <a:t> </a:t>
            </a:r>
            <a:r>
              <a:rPr lang="en-GB" sz="1800" dirty="0">
                <a:solidFill>
                  <a:srgbClr val="FF0000"/>
                </a:solidFill>
                <a:latin typeface="Poppins"/>
                <a:cs typeface="Poppins"/>
                <a:hlinkClick r:id="rId3"/>
              </a:rPr>
              <a:t>check the Yuno website</a:t>
            </a:r>
            <a:endParaRPr lang="en-GB" sz="1800">
              <a:solidFill>
                <a:srgbClr val="000000"/>
              </a:solidFill>
              <a:latin typeface="Poppins" panose="00000500000000000000" pitchFamily="2" charset="0"/>
              <a:cs typeface="Poppins" panose="00000500000000000000" pitchFamily="2" charset="0"/>
            </a:endParaRPr>
          </a:p>
          <a:p>
            <a:pPr marL="0" indent="0">
              <a:lnSpc>
                <a:spcPct val="120000"/>
              </a:lnSpc>
              <a:buNone/>
            </a:pPr>
            <a:endParaRPr lang="en-GB" sz="100" i="1" dirty="0">
              <a:solidFill>
                <a:srgbClr val="000000"/>
              </a:solidFill>
              <a:latin typeface="Poppins"/>
              <a:cs typeface="Poppins"/>
            </a:endParaRPr>
          </a:p>
          <a:p>
            <a:pPr marL="0" indent="0">
              <a:lnSpc>
                <a:spcPct val="120000"/>
              </a:lnSpc>
              <a:buNone/>
            </a:pPr>
            <a:r>
              <a:rPr lang="en-GB" sz="1600" i="1" dirty="0">
                <a:solidFill>
                  <a:srgbClr val="000000"/>
                </a:solidFill>
                <a:latin typeface="Poppins"/>
                <a:cs typeface="Poppins"/>
              </a:rPr>
              <a:t>Please check Yuno website for most up to date information about choice of clinics, opening hours and if any walk-in options are available or if appointments only. </a:t>
            </a:r>
            <a:endParaRPr lang="en-GB" sz="1600" dirty="0">
              <a:solidFill>
                <a:srgbClr val="333333"/>
              </a:solidFill>
              <a:latin typeface="Poppins" panose="00000500000000000000" pitchFamily="2" charset="0"/>
              <a:cs typeface="Poppins" panose="00000500000000000000" pitchFamily="2" charset="0"/>
            </a:endParaRPr>
          </a:p>
        </p:txBody>
      </p:sp>
      <p:sp>
        <p:nvSpPr>
          <p:cNvPr id="9" name="Rectangle 8">
            <a:extLst>
              <a:ext uri="{FF2B5EF4-FFF2-40B4-BE49-F238E27FC236}">
                <a16:creationId xmlns:a16="http://schemas.microsoft.com/office/drawing/2014/main" id="{DDC3610B-9212-805C-3146-5CCFB7BE196F}"/>
              </a:ext>
            </a:extLst>
          </p:cNvPr>
          <p:cNvSpPr/>
          <p:nvPr/>
        </p:nvSpPr>
        <p:spPr>
          <a:xfrm>
            <a:off x="388587" y="1489822"/>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20000"/>
              </a:lnSpc>
              <a:buNone/>
            </a:pPr>
            <a:r>
              <a:rPr lang="en-GB" b="1">
                <a:solidFill>
                  <a:srgbClr val="000000"/>
                </a:solidFill>
                <a:latin typeface="Poppins" panose="00000500000000000000" pitchFamily="2" charset="0"/>
                <a:cs typeface="Poppins" panose="00000500000000000000" pitchFamily="2" charset="0"/>
              </a:rPr>
              <a:t>N</a:t>
            </a:r>
            <a:r>
              <a:rPr lang="en-GB" b="1">
                <a:solidFill>
                  <a:srgbClr val="000000"/>
                </a:solidFill>
                <a:effectLst/>
                <a:latin typeface="Poppins" panose="00000500000000000000" pitchFamily="2" charset="0"/>
                <a:cs typeface="Poppins" panose="00000500000000000000" pitchFamily="2" charset="0"/>
              </a:rPr>
              <a:t>o STI symptoms and over age 16?</a:t>
            </a:r>
            <a:endParaRPr lang="en-GB" sz="1800" b="1">
              <a:solidFill>
                <a:srgbClr val="000000"/>
              </a:solidFill>
              <a:effectLst/>
              <a:latin typeface="Poppins" panose="00000500000000000000" pitchFamily="2" charset="0"/>
              <a:cs typeface="Poppins" panose="00000500000000000000" pitchFamily="2" charset="0"/>
            </a:endParaRPr>
          </a:p>
        </p:txBody>
      </p:sp>
      <p:sp>
        <p:nvSpPr>
          <p:cNvPr id="10" name="Rectangle 9">
            <a:extLst>
              <a:ext uri="{FF2B5EF4-FFF2-40B4-BE49-F238E27FC236}">
                <a16:creationId xmlns:a16="http://schemas.microsoft.com/office/drawing/2014/main" id="{E9C03C9E-49C0-5B21-2395-851A708483A7}"/>
              </a:ext>
            </a:extLst>
          </p:cNvPr>
          <p:cNvSpPr/>
          <p:nvPr/>
        </p:nvSpPr>
        <p:spPr>
          <a:xfrm>
            <a:off x="388587" y="3294584"/>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20000"/>
              </a:lnSpc>
              <a:buNone/>
            </a:pPr>
            <a:r>
              <a:rPr lang="en-GB" b="1">
                <a:solidFill>
                  <a:srgbClr val="000000"/>
                </a:solidFill>
                <a:effectLst/>
                <a:latin typeface="Poppins" panose="00000500000000000000" pitchFamily="2" charset="0"/>
                <a:cs typeface="Poppins" panose="00000500000000000000" pitchFamily="2" charset="0"/>
              </a:rPr>
              <a:t>STI Symptoms?  OR under age 16?</a:t>
            </a:r>
            <a:endParaRPr lang="en-GB" sz="1800" b="1">
              <a:solidFill>
                <a:srgbClr val="000000"/>
              </a:solidFill>
              <a:effectLst/>
              <a:latin typeface="Poppins" panose="00000500000000000000" pitchFamily="2" charset="0"/>
              <a:cs typeface="Poppins" panose="00000500000000000000" pitchFamily="2" charset="0"/>
            </a:endParaRPr>
          </a:p>
        </p:txBody>
      </p:sp>
      <p:sp>
        <p:nvSpPr>
          <p:cNvPr id="13" name="TextBox 12">
            <a:extLst>
              <a:ext uri="{FF2B5EF4-FFF2-40B4-BE49-F238E27FC236}">
                <a16:creationId xmlns:a16="http://schemas.microsoft.com/office/drawing/2014/main" id="{3DA0D6C9-E2D8-7C9E-E4A5-820533CF8D42}"/>
              </a:ext>
            </a:extLst>
          </p:cNvPr>
          <p:cNvSpPr txBox="1"/>
          <p:nvPr/>
        </p:nvSpPr>
        <p:spPr>
          <a:xfrm>
            <a:off x="339426" y="6323503"/>
            <a:ext cx="8559471" cy="338554"/>
          </a:xfrm>
          <a:prstGeom prst="rect">
            <a:avLst/>
          </a:prstGeom>
          <a:noFill/>
        </p:spPr>
        <p:txBody>
          <a:bodyPr wrap="square" lIns="91440" tIns="45720" rIns="91440" bIns="45720" anchor="t">
            <a:spAutoFit/>
          </a:bodyPr>
          <a:lstStyle/>
          <a:p>
            <a:r>
              <a:rPr lang="en-GB" sz="1600" i="1" dirty="0">
                <a:solidFill>
                  <a:srgbClr val="333333"/>
                </a:solidFill>
                <a:latin typeface="Poppins"/>
                <a:cs typeface="Poppins"/>
              </a:rPr>
              <a:t>People can </a:t>
            </a:r>
            <a:r>
              <a:rPr lang="en-GB" sz="1600" i="1" dirty="0">
                <a:solidFill>
                  <a:srgbClr val="333333"/>
                </a:solidFill>
                <a:effectLst/>
                <a:latin typeface="Poppins"/>
                <a:cs typeface="Poppins"/>
              </a:rPr>
              <a:t>ask their GP practice if STI </a:t>
            </a:r>
            <a:r>
              <a:rPr lang="en-GB" sz="1600" i="1" dirty="0">
                <a:solidFill>
                  <a:srgbClr val="333333"/>
                </a:solidFill>
                <a:latin typeface="Poppins"/>
                <a:cs typeface="Poppins"/>
              </a:rPr>
              <a:t>testing is</a:t>
            </a:r>
            <a:r>
              <a:rPr lang="en-GB" sz="1600" i="1" dirty="0">
                <a:solidFill>
                  <a:srgbClr val="333333"/>
                </a:solidFill>
                <a:effectLst/>
                <a:latin typeface="Poppins"/>
                <a:cs typeface="Poppins"/>
              </a:rPr>
              <a:t> </a:t>
            </a:r>
            <a:r>
              <a:rPr lang="en-GB" sz="1600" i="1" dirty="0">
                <a:solidFill>
                  <a:srgbClr val="333333"/>
                </a:solidFill>
                <a:latin typeface="Poppins"/>
                <a:cs typeface="Poppins"/>
              </a:rPr>
              <a:t>available</a:t>
            </a:r>
            <a:endParaRPr lang="en-GB" sz="1600" i="1" dirty="0">
              <a:latin typeface="Poppins"/>
              <a:cs typeface="Poppins"/>
            </a:endParaRPr>
          </a:p>
        </p:txBody>
      </p:sp>
      <p:sp>
        <p:nvSpPr>
          <p:cNvPr id="4" name="Rectangle 3">
            <a:extLst>
              <a:ext uri="{FF2B5EF4-FFF2-40B4-BE49-F238E27FC236}">
                <a16:creationId xmlns:a16="http://schemas.microsoft.com/office/drawing/2014/main" id="{1F3F8190-EAB9-4BA4-60F2-6B6047B5A7D3}"/>
              </a:ext>
            </a:extLst>
          </p:cNvPr>
          <p:cNvSpPr/>
          <p:nvPr/>
        </p:nvSpPr>
        <p:spPr>
          <a:xfrm>
            <a:off x="388586" y="4497833"/>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a:solidFill>
                  <a:srgbClr val="000000"/>
                </a:solidFill>
                <a:latin typeface="Poppins"/>
                <a:cs typeface="Poppins"/>
              </a:rPr>
              <a:t>Age 24 and under, Yuno at Brook Bristol clinic </a:t>
            </a:r>
            <a:endParaRPr lang="en-GB" sz="1800" b="1">
              <a:solidFill>
                <a:srgbClr val="000000"/>
              </a:solidFill>
              <a:effectLst/>
              <a:latin typeface="Poppins" panose="00000500000000000000" pitchFamily="2" charset="0"/>
              <a:cs typeface="Poppins" panose="00000500000000000000" pitchFamily="2" charset="0"/>
            </a:endParaRPr>
          </a:p>
        </p:txBody>
      </p:sp>
      <p:pic>
        <p:nvPicPr>
          <p:cNvPr id="6" name="Picture 5">
            <a:extLst>
              <a:ext uri="{FF2B5EF4-FFF2-40B4-BE49-F238E27FC236}">
                <a16:creationId xmlns:a16="http://schemas.microsoft.com/office/drawing/2014/main" id="{AD02C50D-8698-9BE5-0713-5C439D1898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5409" y="1491749"/>
            <a:ext cx="1432344" cy="2171198"/>
          </a:xfrm>
          <a:prstGeom prst="rect">
            <a:avLst/>
          </a:prstGeom>
        </p:spPr>
      </p:pic>
    </p:spTree>
    <p:extLst>
      <p:ext uri="{BB962C8B-B14F-4D97-AF65-F5344CB8AC3E}">
        <p14:creationId xmlns:p14="http://schemas.microsoft.com/office/powerpoint/2010/main" val="52142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96CA5-EBFF-FAF8-96B3-7CE1A41D9D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333EC-BBD9-2C12-E0E9-EC4AE166D80D}"/>
              </a:ext>
            </a:extLst>
          </p:cNvPr>
          <p:cNvSpPr>
            <a:spLocks noGrp="1"/>
          </p:cNvSpPr>
          <p:nvPr>
            <p:ph type="title"/>
          </p:nvPr>
        </p:nvSpPr>
        <p:spPr>
          <a:xfrm>
            <a:off x="0" y="0"/>
            <a:ext cx="12192000" cy="1325563"/>
          </a:xfrm>
          <a:solidFill>
            <a:srgbClr val="97F9B4"/>
          </a:solidFill>
        </p:spPr>
        <p:txBody>
          <a:bodyPr>
            <a:normAutofit/>
          </a:bodyPr>
          <a:lstStyle/>
          <a:p>
            <a:r>
              <a:rPr lang="en-GB" sz="3200" dirty="0">
                <a:solidFill>
                  <a:srgbClr val="232832"/>
                </a:solidFill>
                <a:latin typeface="Bricolage Grotesque 14pt SemiBo"/>
                <a:cs typeface="Poppins" panose="00000500000000000000" pitchFamily="2" charset="0"/>
              </a:rPr>
              <a:t>   Free Condoms </a:t>
            </a:r>
            <a:endParaRPr lang="en-GB" sz="3200" dirty="0">
              <a:solidFill>
                <a:srgbClr val="232832"/>
              </a:solidFill>
              <a:latin typeface="Bricolage Grotesque 14pt SemiBo"/>
            </a:endParaRPr>
          </a:p>
        </p:txBody>
      </p:sp>
      <p:sp>
        <p:nvSpPr>
          <p:cNvPr id="3" name="Content Placeholder 2">
            <a:extLst>
              <a:ext uri="{FF2B5EF4-FFF2-40B4-BE49-F238E27FC236}">
                <a16:creationId xmlns:a16="http://schemas.microsoft.com/office/drawing/2014/main" id="{84714F84-214B-445E-EA75-B3A8A29D92C6}"/>
              </a:ext>
            </a:extLst>
          </p:cNvPr>
          <p:cNvSpPr>
            <a:spLocks noGrp="1"/>
          </p:cNvSpPr>
          <p:nvPr>
            <p:ph idx="1"/>
          </p:nvPr>
        </p:nvSpPr>
        <p:spPr>
          <a:xfrm>
            <a:off x="332508" y="1511594"/>
            <a:ext cx="11717977" cy="5128691"/>
          </a:xfrm>
        </p:spPr>
        <p:txBody>
          <a:bodyPr vert="horz" lIns="91440" tIns="45720" rIns="91440" bIns="45720" rtlCol="0" anchor="t">
            <a:normAutofit fontScale="85000" lnSpcReduction="20000"/>
          </a:bodyPr>
          <a:lstStyle/>
          <a:p>
            <a:pPr marL="0" indent="0">
              <a:lnSpc>
                <a:spcPct val="107000"/>
              </a:lnSpc>
              <a:buNone/>
            </a:pPr>
            <a:endParaRPr lang="en-GB" sz="400" i="0" dirty="0">
              <a:solidFill>
                <a:srgbClr val="333333"/>
              </a:solidFill>
              <a:effectLst/>
              <a:latin typeface="Poppins" panose="00000500000000000000" pitchFamily="2" charset="0"/>
              <a:cs typeface="Poppins" panose="00000500000000000000" pitchFamily="2" charset="0"/>
            </a:endParaRPr>
          </a:p>
          <a:p>
            <a:pPr marL="0" indent="0">
              <a:lnSpc>
                <a:spcPct val="107000"/>
              </a:lnSpc>
              <a:buNone/>
            </a:pPr>
            <a:endParaRPr lang="en-GB" sz="400" dirty="0">
              <a:solidFill>
                <a:srgbClr val="333333"/>
              </a:solidFill>
              <a:latin typeface="Poppins" panose="00000500000000000000" pitchFamily="2" charset="0"/>
              <a:cs typeface="Poppins" panose="00000500000000000000" pitchFamily="2" charset="0"/>
            </a:endParaRPr>
          </a:p>
          <a:p>
            <a:pPr marL="0" indent="0">
              <a:lnSpc>
                <a:spcPct val="107000"/>
              </a:lnSpc>
              <a:buNone/>
            </a:pPr>
            <a:endParaRPr lang="en-GB" sz="400" i="0" dirty="0">
              <a:solidFill>
                <a:srgbClr val="333333"/>
              </a:solidFill>
              <a:effectLst/>
              <a:latin typeface="Poppins" panose="00000500000000000000" pitchFamily="2" charset="0"/>
              <a:cs typeface="Poppins" panose="00000500000000000000" pitchFamily="2" charset="0"/>
            </a:endParaRPr>
          </a:p>
          <a:p>
            <a:pPr>
              <a:lnSpc>
                <a:spcPct val="120000"/>
              </a:lnSpc>
            </a:pPr>
            <a:r>
              <a:rPr lang="en-GB" sz="1900" i="0" dirty="0">
                <a:solidFill>
                  <a:srgbClr val="000000"/>
                </a:solidFill>
                <a:effectLst/>
                <a:latin typeface="Poppins"/>
                <a:cs typeface="Poppins"/>
              </a:rPr>
              <a:t>Young people aged 16 – 24 in BNSSG can order free condoms online using the </a:t>
            </a:r>
            <a:r>
              <a:rPr lang="en-GB" sz="1900" i="0" dirty="0">
                <a:solidFill>
                  <a:srgbClr val="000000"/>
                </a:solidFill>
                <a:effectLst/>
                <a:latin typeface="Poppins"/>
                <a:cs typeface="Poppins"/>
                <a:hlinkClick r:id="rId3"/>
              </a:rPr>
              <a:t>Yuno website </a:t>
            </a:r>
            <a:r>
              <a:rPr lang="en-GB" sz="1900" i="0" dirty="0">
                <a:solidFill>
                  <a:srgbClr val="000000"/>
                </a:solidFill>
                <a:effectLst/>
                <a:latin typeface="Poppins"/>
                <a:cs typeface="Poppins"/>
              </a:rPr>
              <a:t>and the condoms are delivered by post.  </a:t>
            </a:r>
            <a:r>
              <a:rPr lang="en-GB" sz="1900" i="1" dirty="0">
                <a:solidFill>
                  <a:srgbClr val="000000"/>
                </a:solidFill>
                <a:latin typeface="Poppins"/>
                <a:cs typeface="Poppins"/>
              </a:rPr>
              <a:t>(an online option for ages 13 – 16 is being explored).</a:t>
            </a:r>
          </a:p>
          <a:p>
            <a:pPr>
              <a:lnSpc>
                <a:spcPct val="120000"/>
              </a:lnSpc>
            </a:pPr>
            <a:r>
              <a:rPr lang="en-GB" sz="1900" dirty="0">
                <a:solidFill>
                  <a:srgbClr val="000000"/>
                </a:solidFill>
                <a:latin typeface="Poppins"/>
                <a:cs typeface="Poppins"/>
              </a:rPr>
              <a:t>When ordering an STI test kit, service users aged 16 - 24 will be offered the option to add free condoms to their order.</a:t>
            </a:r>
            <a:endParaRPr lang="en-GB" sz="1900" dirty="0">
              <a:solidFill>
                <a:srgbClr val="000000"/>
              </a:solidFill>
              <a:effectLst/>
              <a:latin typeface="Poppins"/>
              <a:cs typeface="Poppins"/>
            </a:endParaRPr>
          </a:p>
          <a:p>
            <a:pPr marL="0" indent="0">
              <a:lnSpc>
                <a:spcPct val="120000"/>
              </a:lnSpc>
              <a:buNone/>
            </a:pPr>
            <a:endParaRPr lang="en-GB" sz="100" i="1" dirty="0">
              <a:solidFill>
                <a:srgbClr val="000000"/>
              </a:solidFill>
              <a:latin typeface="Poppins" panose="00000500000000000000" pitchFamily="2" charset="0"/>
              <a:cs typeface="Poppins" panose="00000500000000000000" pitchFamily="2" charset="0"/>
            </a:endParaRPr>
          </a:p>
          <a:p>
            <a:pPr marL="0" indent="0">
              <a:lnSpc>
                <a:spcPct val="120000"/>
              </a:lnSpc>
              <a:buNone/>
            </a:pPr>
            <a:endParaRPr lang="en-GB" sz="400" i="1"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400" i="1"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200" i="1" dirty="0">
              <a:solidFill>
                <a:srgbClr val="333333"/>
              </a:solidFill>
              <a:latin typeface="Poppins" panose="00000500000000000000" pitchFamily="2" charset="0"/>
              <a:cs typeface="Poppins" panose="00000500000000000000" pitchFamily="2" charset="0"/>
            </a:endParaRPr>
          </a:p>
          <a:p>
            <a:pPr>
              <a:lnSpc>
                <a:spcPct val="120000"/>
              </a:lnSpc>
            </a:pPr>
            <a:r>
              <a:rPr lang="en-GB" sz="1900" dirty="0">
                <a:solidFill>
                  <a:srgbClr val="000000"/>
                </a:solidFill>
                <a:latin typeface="Poppins"/>
                <a:cs typeface="Poppins"/>
              </a:rPr>
              <a:t>Young people aged 13 – 24 can pick up free condoms in the community across BNSSG at participating organisations who are outlets for the BNSSG Condom Distribution Scheme.  This includes in all secondary schools (via school health nurse) and places such as youth clubs. </a:t>
            </a:r>
          </a:p>
          <a:p>
            <a:pPr>
              <a:lnSpc>
                <a:spcPct val="120000"/>
              </a:lnSpc>
            </a:pPr>
            <a:r>
              <a:rPr lang="en-GB" sz="1900" dirty="0">
                <a:solidFill>
                  <a:srgbClr val="000000"/>
                </a:solidFill>
                <a:latin typeface="Poppins"/>
                <a:cs typeface="Poppins"/>
              </a:rPr>
              <a:t>If you have questions about the Condom Distribution Sc</a:t>
            </a:r>
            <a:r>
              <a:rPr lang="en-GB" sz="1900" dirty="0">
                <a:solidFill>
                  <a:schemeClr val="tx1">
                    <a:lumMod val="49000"/>
                  </a:schemeClr>
                </a:solidFill>
                <a:latin typeface="Poppins"/>
                <a:cs typeface="Poppins"/>
              </a:rPr>
              <a:t>heme email: </a:t>
            </a:r>
            <a:r>
              <a:rPr lang="en-GB" sz="1900" dirty="0">
                <a:solidFill>
                  <a:srgbClr val="FF0000"/>
                </a:solidFill>
                <a:latin typeface="Poppins"/>
                <a:cs typeface="Poppins"/>
              </a:rPr>
              <a:t> </a:t>
            </a:r>
            <a:r>
              <a:rPr lang="en-GB" sz="1900" u="sng" dirty="0">
                <a:solidFill>
                  <a:srgbClr val="0563C1"/>
                </a:solidFill>
                <a:effectLst/>
                <a:latin typeface="Poppins"/>
                <a:ea typeface="Aptos" panose="020B0004020202020204" pitchFamily="34" charset="0"/>
                <a:cs typeface="Poppins"/>
                <a:hlinkClick r:id="rId4"/>
              </a:rPr>
              <a:t>yuno@brook.org.uk</a:t>
            </a:r>
            <a:endParaRPr lang="en-GB" sz="1900" dirty="0">
              <a:solidFill>
                <a:srgbClr val="333333"/>
              </a:solidFill>
              <a:latin typeface="Poppins"/>
              <a:cs typeface="Poppins"/>
            </a:endParaRPr>
          </a:p>
          <a:p>
            <a:pPr marL="0" indent="0">
              <a:lnSpc>
                <a:spcPct val="120000"/>
              </a:lnSpc>
              <a:buNone/>
            </a:pPr>
            <a:endParaRPr lang="en-GB" sz="600"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600"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400" dirty="0">
              <a:solidFill>
                <a:srgbClr val="333333"/>
              </a:solidFill>
              <a:latin typeface="Poppins" panose="00000500000000000000" pitchFamily="2" charset="0"/>
              <a:cs typeface="Poppins" panose="00000500000000000000" pitchFamily="2" charset="0"/>
            </a:endParaRPr>
          </a:p>
          <a:p>
            <a:pPr>
              <a:lnSpc>
                <a:spcPct val="120000"/>
              </a:lnSpc>
            </a:pPr>
            <a:r>
              <a:rPr lang="en-GB" sz="1900" dirty="0">
                <a:solidFill>
                  <a:srgbClr val="000000"/>
                </a:solidFill>
                <a:latin typeface="Poppins"/>
                <a:cs typeface="Poppins"/>
              </a:rPr>
              <a:t>Young people and adults can pick up free condoms at a Yuno </a:t>
            </a:r>
            <a:r>
              <a:rPr lang="en-GB" sz="1900">
                <a:solidFill>
                  <a:srgbClr val="000000"/>
                </a:solidFill>
                <a:latin typeface="Poppins"/>
                <a:cs typeface="Poppins"/>
              </a:rPr>
              <a:t>clinic. </a:t>
            </a:r>
          </a:p>
          <a:p>
            <a:pPr>
              <a:lnSpc>
                <a:spcPct val="120000"/>
              </a:lnSpc>
            </a:pPr>
            <a:r>
              <a:rPr lang="en-GB" sz="1900" dirty="0">
                <a:solidFill>
                  <a:srgbClr val="000000"/>
                </a:solidFill>
                <a:latin typeface="Poppins"/>
                <a:cs typeface="Poppins"/>
                <a:hlinkClick r:id="rId5"/>
              </a:rPr>
              <a:t>F</a:t>
            </a:r>
            <a:r>
              <a:rPr lang="en-GB" sz="1900" b="0" i="0" dirty="0">
                <a:solidFill>
                  <a:srgbClr val="000000"/>
                </a:solidFill>
                <a:effectLst/>
                <a:latin typeface="Poppins"/>
                <a:cs typeface="Poppins"/>
                <a:hlinkClick r:id="rId5"/>
              </a:rPr>
              <a:t>ind a clinic</a:t>
            </a:r>
            <a:r>
              <a:rPr lang="en-GB" sz="1900" b="0" i="0" dirty="0">
                <a:solidFill>
                  <a:srgbClr val="000000"/>
                </a:solidFill>
                <a:effectLst/>
                <a:latin typeface="Poppins"/>
                <a:cs typeface="Poppins"/>
              </a:rPr>
              <a:t> using the Yuno website.</a:t>
            </a:r>
            <a:endParaRPr lang="en-GB" sz="1900" dirty="0">
              <a:solidFill>
                <a:srgbClr val="333333"/>
              </a:solidFill>
              <a:latin typeface="Poppins"/>
              <a:cs typeface="Poppins"/>
            </a:endParaRPr>
          </a:p>
          <a:p>
            <a:pPr>
              <a:lnSpc>
                <a:spcPct val="120000"/>
              </a:lnSpc>
            </a:pPr>
            <a:endParaRPr lang="en-GB" dirty="0">
              <a:solidFill>
                <a:srgbClr val="333333"/>
              </a:solidFill>
              <a:latin typeface="Poppins" panose="00000500000000000000" pitchFamily="2" charset="0"/>
              <a:cs typeface="Poppins" panose="00000500000000000000" pitchFamily="2" charset="0"/>
            </a:endParaRPr>
          </a:p>
        </p:txBody>
      </p:sp>
      <p:sp>
        <p:nvSpPr>
          <p:cNvPr id="9" name="Rectangle 8">
            <a:extLst>
              <a:ext uri="{FF2B5EF4-FFF2-40B4-BE49-F238E27FC236}">
                <a16:creationId xmlns:a16="http://schemas.microsoft.com/office/drawing/2014/main" id="{6EF37E52-C66E-8F43-3BC7-D019DEBD3AD4}"/>
              </a:ext>
            </a:extLst>
          </p:cNvPr>
          <p:cNvSpPr/>
          <p:nvPr/>
        </p:nvSpPr>
        <p:spPr>
          <a:xfrm>
            <a:off x="388587" y="1489822"/>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dirty="0">
                <a:solidFill>
                  <a:srgbClr val="000000"/>
                </a:solidFill>
                <a:effectLst/>
                <a:latin typeface="Poppins"/>
                <a:cs typeface="Poppins"/>
              </a:rPr>
              <a:t>Yuno </a:t>
            </a:r>
            <a:r>
              <a:rPr lang="en-GB" b="1">
                <a:solidFill>
                  <a:srgbClr val="000000"/>
                </a:solidFill>
                <a:latin typeface="Poppins"/>
                <a:cs typeface="Poppins"/>
              </a:rPr>
              <a:t>website: </a:t>
            </a:r>
            <a:r>
              <a:rPr lang="en-GB" dirty="0">
                <a:solidFill>
                  <a:srgbClr val="000000"/>
                </a:solidFill>
                <a:latin typeface="Poppins"/>
                <a:cs typeface="Poppins"/>
              </a:rPr>
              <a:t>for age 16 - 24</a:t>
            </a:r>
            <a:r>
              <a:rPr lang="en-GB" b="1" dirty="0">
                <a:solidFill>
                  <a:srgbClr val="000000"/>
                </a:solidFill>
                <a:latin typeface="Poppins"/>
                <a:cs typeface="Poppins"/>
              </a:rPr>
              <a:t> </a:t>
            </a:r>
            <a:endParaRPr lang="en-GB" sz="1800" b="1" dirty="0">
              <a:solidFill>
                <a:srgbClr val="000000"/>
              </a:solidFill>
              <a:effectLst/>
              <a:latin typeface="Poppins"/>
              <a:cs typeface="Poppins"/>
            </a:endParaRPr>
          </a:p>
        </p:txBody>
      </p:sp>
      <p:sp>
        <p:nvSpPr>
          <p:cNvPr id="10" name="Rectangle 9">
            <a:extLst>
              <a:ext uri="{FF2B5EF4-FFF2-40B4-BE49-F238E27FC236}">
                <a16:creationId xmlns:a16="http://schemas.microsoft.com/office/drawing/2014/main" id="{F7957ED5-8830-9285-5F2E-9BD34AD44C95}"/>
              </a:ext>
            </a:extLst>
          </p:cNvPr>
          <p:cNvSpPr/>
          <p:nvPr/>
        </p:nvSpPr>
        <p:spPr>
          <a:xfrm>
            <a:off x="418769" y="3379253"/>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sz="1800" b="1" dirty="0">
                <a:solidFill>
                  <a:srgbClr val="000000"/>
                </a:solidFill>
                <a:effectLst/>
                <a:latin typeface="Poppins"/>
                <a:cs typeface="Poppins"/>
              </a:rPr>
              <a:t>Condom Distribution Scheme: </a:t>
            </a:r>
            <a:r>
              <a:rPr lang="en-GB" sz="1800" dirty="0">
                <a:solidFill>
                  <a:srgbClr val="000000"/>
                </a:solidFill>
                <a:effectLst/>
                <a:latin typeface="Poppins"/>
                <a:cs typeface="Poppins"/>
              </a:rPr>
              <a:t>for age 13-24</a:t>
            </a:r>
          </a:p>
        </p:txBody>
      </p:sp>
      <p:sp>
        <p:nvSpPr>
          <p:cNvPr id="7" name="Rectangle 6">
            <a:extLst>
              <a:ext uri="{FF2B5EF4-FFF2-40B4-BE49-F238E27FC236}">
                <a16:creationId xmlns:a16="http://schemas.microsoft.com/office/drawing/2014/main" id="{09B09B2A-C7ED-94EA-71E2-7D06C15C9D8D}"/>
              </a:ext>
            </a:extLst>
          </p:cNvPr>
          <p:cNvSpPr/>
          <p:nvPr/>
        </p:nvSpPr>
        <p:spPr>
          <a:xfrm>
            <a:off x="377698" y="5258763"/>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sz="1800" b="1" dirty="0">
                <a:solidFill>
                  <a:srgbClr val="000000"/>
                </a:solidFill>
                <a:effectLst/>
                <a:latin typeface="Poppins"/>
                <a:cs typeface="Poppins"/>
              </a:rPr>
              <a:t>Yuno </a:t>
            </a:r>
            <a:r>
              <a:rPr lang="en-GB" b="1">
                <a:solidFill>
                  <a:srgbClr val="000000"/>
                </a:solidFill>
                <a:latin typeface="Poppins"/>
                <a:cs typeface="Poppins"/>
              </a:rPr>
              <a:t>Clinics</a:t>
            </a:r>
            <a:endParaRPr lang="en-GB" sz="1800" b="1" dirty="0">
              <a:solidFill>
                <a:srgbClr val="000000"/>
              </a:solidFill>
              <a:effectLst/>
              <a:latin typeface="Poppins" panose="00000500000000000000" pitchFamily="2" charset="0"/>
              <a:cs typeface="Poppins" panose="00000500000000000000" pitchFamily="2" charset="0"/>
            </a:endParaRPr>
          </a:p>
        </p:txBody>
      </p:sp>
      <p:pic>
        <p:nvPicPr>
          <p:cNvPr id="5" name="Picture 4">
            <a:extLst>
              <a:ext uri="{FF2B5EF4-FFF2-40B4-BE49-F238E27FC236}">
                <a16:creationId xmlns:a16="http://schemas.microsoft.com/office/drawing/2014/main" id="{62FD8D4D-24E8-0CBA-8D53-DF264C9B47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13384" y="86144"/>
            <a:ext cx="1093869" cy="1153274"/>
          </a:xfrm>
          <a:prstGeom prst="rect">
            <a:avLst/>
          </a:prstGeom>
        </p:spPr>
      </p:pic>
    </p:spTree>
    <p:extLst>
      <p:ext uri="{BB962C8B-B14F-4D97-AF65-F5344CB8AC3E}">
        <p14:creationId xmlns:p14="http://schemas.microsoft.com/office/powerpoint/2010/main" val="980437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28D39-ECC7-05CD-31D9-68A0675883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EA8D2-6197-D49C-5D09-E17A9683378A}"/>
              </a:ext>
            </a:extLst>
          </p:cNvPr>
          <p:cNvSpPr>
            <a:spLocks noGrp="1"/>
          </p:cNvSpPr>
          <p:nvPr>
            <p:ph type="title"/>
          </p:nvPr>
        </p:nvSpPr>
        <p:spPr>
          <a:xfrm>
            <a:off x="0" y="0"/>
            <a:ext cx="12192000" cy="1325563"/>
          </a:xfrm>
          <a:solidFill>
            <a:srgbClr val="97F9B4"/>
          </a:solidFill>
        </p:spPr>
        <p:txBody>
          <a:bodyPr/>
          <a:lstStyle/>
          <a:p>
            <a:r>
              <a:rPr lang="en-GB" sz="2800" dirty="0">
                <a:solidFill>
                  <a:srgbClr val="000000"/>
                </a:solidFill>
                <a:latin typeface="Poppins"/>
                <a:cs typeface="Poppins"/>
              </a:rPr>
              <a:t>   </a:t>
            </a:r>
            <a:r>
              <a:rPr lang="en-GB" sz="3200" dirty="0">
                <a:solidFill>
                  <a:srgbClr val="232832"/>
                </a:solidFill>
                <a:latin typeface="Bricolage Grotesque 14pt SemiBo" panose="020B0605040402000204"/>
                <a:cs typeface="Poppins"/>
              </a:rPr>
              <a:t>Sexual Health Clinics in BNSSG  </a:t>
            </a:r>
            <a:endParaRPr lang="en-GB" dirty="0">
              <a:solidFill>
                <a:srgbClr val="232832"/>
              </a:solidFill>
              <a:latin typeface="Bricolage Grotesque 14pt SemiBo" panose="020B0605040402000204"/>
              <a:cs typeface="Poppins"/>
            </a:endParaRPr>
          </a:p>
        </p:txBody>
      </p:sp>
      <p:sp>
        <p:nvSpPr>
          <p:cNvPr id="3" name="Content Placeholder 2">
            <a:extLst>
              <a:ext uri="{FF2B5EF4-FFF2-40B4-BE49-F238E27FC236}">
                <a16:creationId xmlns:a16="http://schemas.microsoft.com/office/drawing/2014/main" id="{9C528009-0BA8-3734-398D-6F63B982390E}"/>
              </a:ext>
            </a:extLst>
          </p:cNvPr>
          <p:cNvSpPr>
            <a:spLocks noGrp="1"/>
          </p:cNvSpPr>
          <p:nvPr>
            <p:ph idx="1"/>
          </p:nvPr>
        </p:nvSpPr>
        <p:spPr>
          <a:xfrm>
            <a:off x="298890" y="4201003"/>
            <a:ext cx="11303360" cy="2573753"/>
          </a:xfr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None/>
              <a:tabLst/>
              <a:defRPr/>
            </a:pPr>
            <a:endParaRPr kumimoji="0" lang="en-GB" sz="2000" b="0" i="0" u="none" strike="noStrike" kern="1200" cap="none" spc="0" normalizeH="0" baseline="0" noProof="0" dirty="0">
              <a:ln>
                <a:noFill/>
              </a:ln>
              <a:solidFill>
                <a:srgbClr val="232832"/>
              </a:solidFill>
              <a:effectLst/>
              <a:uLnTx/>
              <a:uFillTx/>
              <a:latin typeface="Poppins" panose="00000500000000000000" pitchFamily="2" charset="0"/>
              <a:ea typeface="+mn-ea"/>
              <a:cs typeface="Poppins" panose="00000500000000000000" pitchFamily="2" charset="0"/>
            </a:endParaRPr>
          </a:p>
          <a:p>
            <a:pPr marL="0" indent="0">
              <a:lnSpc>
                <a:spcPct val="120000"/>
              </a:lnSpc>
              <a:buNone/>
            </a:pPr>
            <a:r>
              <a:rPr lang="en-GB" sz="2000" b="1" dirty="0">
                <a:solidFill>
                  <a:srgbClr val="333333"/>
                </a:solidFill>
                <a:latin typeface="Poppins"/>
                <a:cs typeface="Poppins"/>
              </a:rPr>
              <a:t>For young people: under 25s </a:t>
            </a:r>
            <a:r>
              <a:rPr lang="en-GB" sz="2000" b="1" dirty="0">
                <a:solidFill>
                  <a:srgbClr val="333333"/>
                </a:solidFill>
                <a:latin typeface="Poppins"/>
                <a:cs typeface="Poppins"/>
                <a:hlinkClick r:id="rId2"/>
              </a:rPr>
              <a:t>Yuno at Brook Bristol clinic</a:t>
            </a:r>
            <a:endParaRPr lang="en-GB" b="1" dirty="0">
              <a:latin typeface="Poppins"/>
              <a:cs typeface="Poppins"/>
            </a:endParaRPr>
          </a:p>
          <a:p>
            <a:pPr marL="285750" indent="-285750">
              <a:lnSpc>
                <a:spcPct val="120000"/>
              </a:lnSpc>
            </a:pPr>
            <a:r>
              <a:rPr lang="en-GB" sz="1800">
                <a:solidFill>
                  <a:srgbClr val="000000"/>
                </a:solidFill>
                <a:latin typeface="Poppins"/>
                <a:cs typeface="Poppins"/>
              </a:rPr>
              <a:t>For opening hours and the clinic details</a:t>
            </a:r>
            <a:r>
              <a:rPr lang="en-GB" sz="1800" dirty="0">
                <a:solidFill>
                  <a:srgbClr val="FF0000"/>
                </a:solidFill>
                <a:latin typeface="Poppins"/>
                <a:cs typeface="Poppins"/>
              </a:rPr>
              <a:t> </a:t>
            </a:r>
            <a:r>
              <a:rPr lang="en-GB" sz="1800" dirty="0">
                <a:solidFill>
                  <a:srgbClr val="333333"/>
                </a:solidFill>
                <a:latin typeface="Poppins"/>
                <a:cs typeface="Poppins"/>
                <a:hlinkClick r:id="rId3"/>
              </a:rPr>
              <a:t>check the Yuno website</a:t>
            </a:r>
            <a:r>
              <a:rPr lang="en-GB" sz="1800">
                <a:solidFill>
                  <a:srgbClr val="000000"/>
                </a:solidFill>
                <a:latin typeface="Poppins"/>
                <a:cs typeface="Poppins"/>
              </a:rPr>
              <a:t>. </a:t>
            </a:r>
            <a:endParaRPr lang="en-GB">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1200" i="1">
              <a:solidFill>
                <a:srgbClr val="000000"/>
              </a:solidFill>
              <a:latin typeface="Poppins"/>
              <a:cs typeface="Poppins"/>
            </a:endParaRPr>
          </a:p>
          <a:p>
            <a:pPr marL="0" indent="0">
              <a:lnSpc>
                <a:spcPct val="120000"/>
              </a:lnSpc>
              <a:buNone/>
            </a:pPr>
            <a:r>
              <a:rPr lang="en-GB" sz="1600" i="1" dirty="0">
                <a:solidFill>
                  <a:srgbClr val="000000"/>
                </a:solidFill>
                <a:latin typeface="Poppins"/>
                <a:cs typeface="Poppins"/>
              </a:rPr>
              <a:t>Please check Yuno website for most up to date information about choice of clinics, opening hours and if any walk-in options are available or if appointments only. </a:t>
            </a:r>
            <a:endParaRPr lang="en-GB" sz="1600" dirty="0">
              <a:solidFill>
                <a:srgbClr val="333333"/>
              </a:solidFill>
              <a:latin typeface="Poppins" panose="00000500000000000000" pitchFamily="2" charset="0"/>
              <a:cs typeface="Poppins" panose="00000500000000000000" pitchFamily="2" charset="0"/>
            </a:endParaRPr>
          </a:p>
        </p:txBody>
      </p:sp>
      <p:pic>
        <p:nvPicPr>
          <p:cNvPr id="7" name="Picture 6" descr="Cartoon a cartoon of a person with a cane&#10;&#10;AI-generated content may be incorrect.">
            <a:extLst>
              <a:ext uri="{FF2B5EF4-FFF2-40B4-BE49-F238E27FC236}">
                <a16:creationId xmlns:a16="http://schemas.microsoft.com/office/drawing/2014/main" id="{533279B7-EAA4-B2C5-BE77-B93D9912C22C}"/>
              </a:ext>
            </a:extLst>
          </p:cNvPr>
          <p:cNvPicPr>
            <a:picLocks noChangeAspect="1"/>
          </p:cNvPicPr>
          <p:nvPr/>
        </p:nvPicPr>
        <p:blipFill>
          <a:blip r:embed="rId4"/>
          <a:stretch>
            <a:fillRect/>
          </a:stretch>
        </p:blipFill>
        <p:spPr>
          <a:xfrm>
            <a:off x="9668080" y="1658470"/>
            <a:ext cx="1095890" cy="2711824"/>
          </a:xfrm>
          <a:prstGeom prst="rect">
            <a:avLst/>
          </a:prstGeom>
        </p:spPr>
      </p:pic>
      <p:pic>
        <p:nvPicPr>
          <p:cNvPr id="8" name="Picture 7" descr="A cartoon of a person&#10;&#10;AI-generated content may be incorrect.">
            <a:extLst>
              <a:ext uri="{FF2B5EF4-FFF2-40B4-BE49-F238E27FC236}">
                <a16:creationId xmlns:a16="http://schemas.microsoft.com/office/drawing/2014/main" id="{4537AD12-F5F0-403F-7199-1D51CAFAF671}"/>
              </a:ext>
            </a:extLst>
          </p:cNvPr>
          <p:cNvPicPr>
            <a:picLocks noChangeAspect="1"/>
          </p:cNvPicPr>
          <p:nvPr/>
        </p:nvPicPr>
        <p:blipFill>
          <a:blip r:embed="rId5"/>
          <a:stretch>
            <a:fillRect/>
          </a:stretch>
        </p:blipFill>
        <p:spPr>
          <a:xfrm>
            <a:off x="8401814" y="1479173"/>
            <a:ext cx="1063098" cy="2891121"/>
          </a:xfrm>
          <a:prstGeom prst="rect">
            <a:avLst/>
          </a:prstGeom>
        </p:spPr>
      </p:pic>
      <p:pic>
        <p:nvPicPr>
          <p:cNvPr id="9" name="Picture 8" descr="A cartoon of a person holding a microphone&#10;&#10;AI-generated content may be incorrect.">
            <a:extLst>
              <a:ext uri="{FF2B5EF4-FFF2-40B4-BE49-F238E27FC236}">
                <a16:creationId xmlns:a16="http://schemas.microsoft.com/office/drawing/2014/main" id="{A367E32C-F90D-C90B-C56F-299C11862362}"/>
              </a:ext>
            </a:extLst>
          </p:cNvPr>
          <p:cNvPicPr>
            <a:picLocks noChangeAspect="1"/>
          </p:cNvPicPr>
          <p:nvPr/>
        </p:nvPicPr>
        <p:blipFill>
          <a:blip r:embed="rId6"/>
          <a:stretch>
            <a:fillRect/>
          </a:stretch>
        </p:blipFill>
        <p:spPr>
          <a:xfrm>
            <a:off x="10911931" y="1792940"/>
            <a:ext cx="1088289" cy="2577354"/>
          </a:xfrm>
          <a:prstGeom prst="rect">
            <a:avLst/>
          </a:prstGeom>
        </p:spPr>
      </p:pic>
      <p:pic>
        <p:nvPicPr>
          <p:cNvPr id="11" name="Picture 10" descr="A cartoon of a person&amp;#39;s body&#10;&#10;AI-generated content may be incorrect.">
            <a:extLst>
              <a:ext uri="{FF2B5EF4-FFF2-40B4-BE49-F238E27FC236}">
                <a16:creationId xmlns:a16="http://schemas.microsoft.com/office/drawing/2014/main" id="{FEE88AF2-1EB2-D1DA-1305-1F44D28BBB8F}"/>
              </a:ext>
            </a:extLst>
          </p:cNvPr>
          <p:cNvPicPr>
            <a:picLocks noChangeAspect="1"/>
          </p:cNvPicPr>
          <p:nvPr/>
        </p:nvPicPr>
        <p:blipFill>
          <a:blip r:embed="rId7"/>
          <a:stretch>
            <a:fillRect/>
          </a:stretch>
        </p:blipFill>
        <p:spPr>
          <a:xfrm>
            <a:off x="5507692" y="1697689"/>
            <a:ext cx="889749" cy="2678207"/>
          </a:xfrm>
          <a:prstGeom prst="rect">
            <a:avLst/>
          </a:prstGeom>
        </p:spPr>
      </p:pic>
      <p:sp>
        <p:nvSpPr>
          <p:cNvPr id="12" name="TextBox 11">
            <a:extLst>
              <a:ext uri="{FF2B5EF4-FFF2-40B4-BE49-F238E27FC236}">
                <a16:creationId xmlns:a16="http://schemas.microsoft.com/office/drawing/2014/main" id="{8F12A381-345E-2949-613E-DEF410839B19}"/>
              </a:ext>
            </a:extLst>
          </p:cNvPr>
          <p:cNvSpPr txBox="1"/>
          <p:nvPr/>
        </p:nvSpPr>
        <p:spPr>
          <a:xfrm>
            <a:off x="302558" y="1714500"/>
            <a:ext cx="5378824"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baseline="0">
                <a:solidFill>
                  <a:srgbClr val="232832"/>
                </a:solidFill>
                <a:latin typeface="Poppins"/>
                <a:ea typeface="Segoe UI"/>
                <a:cs typeface="Segoe UI"/>
              </a:rPr>
              <a:t>Find a clinic </a:t>
            </a:r>
            <a:r>
              <a:rPr lang="en-GB" sz="2000" baseline="0">
                <a:solidFill>
                  <a:srgbClr val="232832"/>
                </a:solidFill>
                <a:latin typeface="Poppins"/>
                <a:ea typeface="Segoe UI"/>
                <a:cs typeface="Segoe UI"/>
              </a:rPr>
              <a:t>using the </a:t>
            </a:r>
            <a:endParaRPr lang="en-US">
              <a:solidFill>
                <a:srgbClr val="0F4C81"/>
              </a:solidFill>
              <a:latin typeface="Arial"/>
              <a:ea typeface="Segoe UI"/>
              <a:cs typeface="Arial"/>
            </a:endParaRPr>
          </a:p>
          <a:p>
            <a:r>
              <a:rPr lang="en-GB" sz="2000" u="sng" strike="noStrike" baseline="0">
                <a:solidFill>
                  <a:srgbClr val="00709E"/>
                </a:solidFill>
                <a:latin typeface="Poppins"/>
                <a:ea typeface="Segoe UI"/>
                <a:cs typeface="Segoe UI"/>
                <a:hlinkClick r:id="rId3"/>
              </a:rPr>
              <a:t>Yuno website</a:t>
            </a:r>
            <a:endParaRPr lang="en-US" sz="2000">
              <a:latin typeface="Poppins"/>
              <a:cs typeface="Segoe UI"/>
            </a:endParaRPr>
          </a:p>
          <a:p>
            <a:pPr rtl="0"/>
            <a:r>
              <a:rPr lang="en-GB" sz="2000">
                <a:solidFill>
                  <a:srgbClr val="0F4C81"/>
                </a:solidFill>
                <a:latin typeface="Poppins"/>
                <a:ea typeface="Segoe UI"/>
                <a:cs typeface="Segoe UI"/>
              </a:rPr>
              <a:t>​</a:t>
            </a:r>
          </a:p>
          <a:p>
            <a:pPr rtl="0"/>
            <a:endParaRPr lang="en-GB" sz="2000" b="1" u="sng" strike="noStrike" baseline="0">
              <a:solidFill>
                <a:srgbClr val="00709E"/>
              </a:solidFill>
              <a:latin typeface="Poppins"/>
              <a:ea typeface="Segoe UI"/>
              <a:cs typeface="Segoe UI"/>
            </a:endParaRPr>
          </a:p>
          <a:p>
            <a:pPr algn="ctr"/>
            <a:endParaRPr lang="en-GB"/>
          </a:p>
        </p:txBody>
      </p:sp>
      <p:sp>
        <p:nvSpPr>
          <p:cNvPr id="13" name="TextBox 12">
            <a:extLst>
              <a:ext uri="{FF2B5EF4-FFF2-40B4-BE49-F238E27FC236}">
                <a16:creationId xmlns:a16="http://schemas.microsoft.com/office/drawing/2014/main" id="{C0013330-6C99-687D-6B8C-3877A09E8F85}"/>
              </a:ext>
            </a:extLst>
          </p:cNvPr>
          <p:cNvSpPr txBox="1"/>
          <p:nvPr/>
        </p:nvSpPr>
        <p:spPr>
          <a:xfrm>
            <a:off x="302558" y="2902323"/>
            <a:ext cx="4000501"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baseline="0">
                <a:solidFill>
                  <a:srgbClr val="333333"/>
                </a:solidFill>
                <a:latin typeface="Poppins"/>
              </a:rPr>
              <a:t>People of all ages, genders and sexualities are welcome at </a:t>
            </a:r>
            <a:r>
              <a:rPr lang="en-GB" sz="2000" b="1" u="sng" strike="noStrike" baseline="0" dirty="0">
                <a:solidFill>
                  <a:srgbClr val="00709E"/>
                </a:solidFill>
                <a:latin typeface="Poppins"/>
                <a:ea typeface="Segoe UI"/>
                <a:cs typeface="Segoe UI"/>
                <a:hlinkClick r:id="rId3">
                  <a:extLst>
                    <a:ext uri="{A12FA001-AC4F-418D-AE19-62706E023703}">
                      <ahyp:hlinkClr xmlns:ahyp="http://schemas.microsoft.com/office/drawing/2018/hyperlinkcolor" val="tx"/>
                    </a:ext>
                  </a:extLst>
                </a:hlinkClick>
              </a:rPr>
              <a:t>Yuno</a:t>
            </a:r>
            <a:r>
              <a:rPr lang="en-GB" sz="2000" b="1" u="sng" baseline="0" dirty="0">
                <a:solidFill>
                  <a:srgbClr val="00709E"/>
                </a:solidFill>
                <a:latin typeface="Poppins"/>
                <a:ea typeface="Segoe UI"/>
                <a:cs typeface="Segoe UI"/>
                <a:hlinkClick r:id="rId3">
                  <a:extLst>
                    <a:ext uri="{A12FA001-AC4F-418D-AE19-62706E023703}">
                      <ahyp:hlinkClr xmlns:ahyp="http://schemas.microsoft.com/office/drawing/2018/hyperlinkcolor" val="tx"/>
                    </a:ext>
                  </a:extLst>
                </a:hlinkClick>
              </a:rPr>
              <a:t> </a:t>
            </a:r>
            <a:r>
              <a:rPr lang="en-GB" sz="2000" b="1" u="sng" strike="sngStrike" baseline="0" dirty="0">
                <a:solidFill>
                  <a:srgbClr val="FF0000"/>
                </a:solidFill>
                <a:latin typeface="Poppins"/>
                <a:ea typeface="Segoe UI"/>
                <a:cs typeface="Segoe UI"/>
              </a:rPr>
              <a:t> </a:t>
            </a:r>
            <a:endParaRPr lang="en-GB" strike="sngStrike" dirty="0">
              <a:solidFill>
                <a:srgbClr val="FF0000"/>
              </a:solidFill>
            </a:endParaRPr>
          </a:p>
          <a:p>
            <a:pPr algn="ctr"/>
            <a:endParaRPr lang="en-GB" dirty="0"/>
          </a:p>
        </p:txBody>
      </p:sp>
      <p:pic>
        <p:nvPicPr>
          <p:cNvPr id="14" name="Picture 13" descr="A cartoon of a person in a wheelchair&#10;&#10;AI-generated content may be incorrect.">
            <a:extLst>
              <a:ext uri="{FF2B5EF4-FFF2-40B4-BE49-F238E27FC236}">
                <a16:creationId xmlns:a16="http://schemas.microsoft.com/office/drawing/2014/main" id="{D44C969D-F0F8-CEF2-9D1D-A2CE761E1BB0}"/>
              </a:ext>
            </a:extLst>
          </p:cNvPr>
          <p:cNvPicPr>
            <a:picLocks noChangeAspect="1"/>
          </p:cNvPicPr>
          <p:nvPr/>
        </p:nvPicPr>
        <p:blipFill>
          <a:blip r:embed="rId8"/>
          <a:stretch>
            <a:fillRect/>
          </a:stretch>
        </p:blipFill>
        <p:spPr>
          <a:xfrm>
            <a:off x="6407168" y="2095499"/>
            <a:ext cx="1999843" cy="2263589"/>
          </a:xfrm>
          <a:prstGeom prst="rect">
            <a:avLst/>
          </a:prstGeom>
        </p:spPr>
      </p:pic>
      <p:pic>
        <p:nvPicPr>
          <p:cNvPr id="15" name="Picture 14" descr="A cartoon of a person holding a bag&#10;&#10;AI-generated content may be incorrect.">
            <a:extLst>
              <a:ext uri="{FF2B5EF4-FFF2-40B4-BE49-F238E27FC236}">
                <a16:creationId xmlns:a16="http://schemas.microsoft.com/office/drawing/2014/main" id="{E205B1EB-1DA4-0B18-5C13-0B020270EF8C}"/>
              </a:ext>
            </a:extLst>
          </p:cNvPr>
          <p:cNvPicPr>
            <a:picLocks noChangeAspect="1"/>
          </p:cNvPicPr>
          <p:nvPr/>
        </p:nvPicPr>
        <p:blipFill>
          <a:blip r:embed="rId9"/>
          <a:stretch>
            <a:fillRect/>
          </a:stretch>
        </p:blipFill>
        <p:spPr>
          <a:xfrm>
            <a:off x="4308635" y="1905000"/>
            <a:ext cx="1019787" cy="2454089"/>
          </a:xfrm>
          <a:prstGeom prst="rect">
            <a:avLst/>
          </a:prstGeom>
        </p:spPr>
      </p:pic>
    </p:spTree>
    <p:extLst>
      <p:ext uri="{BB962C8B-B14F-4D97-AF65-F5344CB8AC3E}">
        <p14:creationId xmlns:p14="http://schemas.microsoft.com/office/powerpoint/2010/main" val="2964033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39B55-5939-C09A-BAF6-AFAFE5F187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4A613-8B86-1089-68D3-AD2AF3052699}"/>
              </a:ext>
            </a:extLst>
          </p:cNvPr>
          <p:cNvSpPr>
            <a:spLocks noGrp="1"/>
          </p:cNvSpPr>
          <p:nvPr>
            <p:ph type="title"/>
          </p:nvPr>
        </p:nvSpPr>
        <p:spPr>
          <a:xfrm>
            <a:off x="0" y="0"/>
            <a:ext cx="12192000" cy="1325563"/>
          </a:xfrm>
          <a:solidFill>
            <a:srgbClr val="97F9B4"/>
          </a:solidFill>
        </p:spPr>
        <p:txBody>
          <a:bodyPr/>
          <a:lstStyle/>
          <a:p>
            <a:r>
              <a:rPr lang="en-GB" sz="2800" dirty="0">
                <a:solidFill>
                  <a:srgbClr val="000000"/>
                </a:solidFill>
                <a:latin typeface="Poppins"/>
                <a:cs typeface="Poppins"/>
              </a:rPr>
              <a:t>   </a:t>
            </a:r>
            <a:r>
              <a:rPr lang="en-GB" sz="3200" dirty="0">
                <a:solidFill>
                  <a:srgbClr val="000000"/>
                </a:solidFill>
                <a:latin typeface="Bricolage Grotesque 14pt SemiBo"/>
                <a:cs typeface="Poppins"/>
              </a:rPr>
              <a:t>Yuno </a:t>
            </a:r>
            <a:r>
              <a:rPr lang="en-GB" sz="3200">
                <a:solidFill>
                  <a:srgbClr val="000000"/>
                </a:solidFill>
                <a:latin typeface="Bricolage Grotesque 14pt SemiBo"/>
                <a:cs typeface="Poppins"/>
              </a:rPr>
              <a:t>community services (walk-in) for BNSSG  </a:t>
            </a:r>
          </a:p>
        </p:txBody>
      </p:sp>
      <p:sp>
        <p:nvSpPr>
          <p:cNvPr id="3" name="Content Placeholder 2">
            <a:extLst>
              <a:ext uri="{FF2B5EF4-FFF2-40B4-BE49-F238E27FC236}">
                <a16:creationId xmlns:a16="http://schemas.microsoft.com/office/drawing/2014/main" id="{85084BFA-ADB1-D64D-E8E8-3296EBEF3FA5}"/>
              </a:ext>
            </a:extLst>
          </p:cNvPr>
          <p:cNvSpPr>
            <a:spLocks noGrp="1"/>
          </p:cNvSpPr>
          <p:nvPr>
            <p:ph idx="1"/>
          </p:nvPr>
        </p:nvSpPr>
        <p:spPr>
          <a:xfrm>
            <a:off x="332508" y="1431384"/>
            <a:ext cx="11717977" cy="5128691"/>
          </a:xfrm>
        </p:spPr>
        <p:txBody>
          <a:bodyPr vert="horz" lIns="91440" tIns="45720" rIns="91440" bIns="45720" rtlCol="0" anchor="t">
            <a:normAutofit/>
          </a:bodyPr>
          <a:lstStyle/>
          <a:p>
            <a:pPr marL="0" indent="0">
              <a:lnSpc>
                <a:spcPct val="100000"/>
              </a:lnSpc>
              <a:spcBef>
                <a:spcPts val="0"/>
              </a:spcBef>
              <a:buNone/>
            </a:pPr>
            <a:r>
              <a:rPr lang="en-GB" sz="1800">
                <a:solidFill>
                  <a:srgbClr val="232832"/>
                </a:solidFill>
                <a:latin typeface="Poppins"/>
                <a:cs typeface="Poppins"/>
              </a:rPr>
              <a:t>In addition to Yuno clinics, sexual health care is also available through Yuno community </a:t>
            </a:r>
            <a:r>
              <a:rPr lang="en-GB" sz="1800" dirty="0">
                <a:solidFill>
                  <a:srgbClr val="232832"/>
                </a:solidFill>
                <a:latin typeface="Poppins"/>
                <a:cs typeface="Poppins"/>
              </a:rPr>
              <a:t>partners. Please check </a:t>
            </a:r>
            <a:r>
              <a:rPr lang="en-GB" sz="1800" dirty="0">
                <a:solidFill>
                  <a:srgbClr val="232832"/>
                </a:solidFill>
                <a:latin typeface="Poppins"/>
                <a:cs typeface="Poppins"/>
                <a:hlinkClick r:id="rId2"/>
              </a:rPr>
              <a:t>Yuno website</a:t>
            </a:r>
            <a:r>
              <a:rPr lang="en-GB" sz="1800" dirty="0">
                <a:solidFill>
                  <a:srgbClr val="232832"/>
                </a:solidFill>
                <a:latin typeface="Poppins"/>
                <a:cs typeface="Poppins"/>
              </a:rPr>
              <a:t> for most up to date information. </a:t>
            </a:r>
          </a:p>
          <a:p>
            <a:pPr marL="0" indent="0">
              <a:lnSpc>
                <a:spcPct val="100000"/>
              </a:lnSpc>
              <a:spcBef>
                <a:spcPts val="0"/>
              </a:spcBef>
              <a:buNone/>
            </a:pPr>
            <a:endParaRPr lang="en-US" dirty="0">
              <a:solidFill>
                <a:srgbClr val="0F4C81"/>
              </a:solidFill>
              <a:latin typeface="Poppins"/>
              <a:cs typeface="Poppins"/>
            </a:endParaRPr>
          </a:p>
          <a:p>
            <a:pPr>
              <a:lnSpc>
                <a:spcPct val="120000"/>
              </a:lnSpc>
            </a:pPr>
            <a:endParaRPr lang="en-GB" sz="600" dirty="0">
              <a:solidFill>
                <a:srgbClr val="000000"/>
              </a:solidFill>
              <a:latin typeface="Poppins"/>
              <a:cs typeface="Poppins"/>
            </a:endParaRPr>
          </a:p>
          <a:p>
            <a:pPr>
              <a:lnSpc>
                <a:spcPct val="120000"/>
              </a:lnSpc>
            </a:pPr>
            <a:r>
              <a:rPr lang="en-GB" sz="1800" dirty="0">
                <a:solidFill>
                  <a:srgbClr val="000000"/>
                </a:solidFill>
                <a:latin typeface="Poppins"/>
                <a:cs typeface="Poppins"/>
              </a:rPr>
              <a:t>CAB run clinics (for age 18+) for people of African and Caribbean Heritage only </a:t>
            </a:r>
          </a:p>
          <a:p>
            <a:pPr>
              <a:lnSpc>
                <a:spcPct val="120000"/>
              </a:lnSpc>
            </a:pPr>
            <a:r>
              <a:rPr lang="en-GB" sz="1800" dirty="0">
                <a:solidFill>
                  <a:srgbClr val="000000"/>
                </a:solidFill>
                <a:latin typeface="Poppins"/>
                <a:cs typeface="Poppins"/>
              </a:rPr>
              <a:t>Check the </a:t>
            </a:r>
            <a:r>
              <a:rPr lang="en-GB" sz="1800" dirty="0">
                <a:solidFill>
                  <a:srgbClr val="000000"/>
                </a:solidFill>
                <a:latin typeface="Poppins"/>
                <a:cs typeface="Poppins"/>
                <a:hlinkClick r:id="rId3"/>
              </a:rPr>
              <a:t>Common Ambition webpage</a:t>
            </a:r>
            <a:r>
              <a:rPr lang="en-GB" sz="1800" dirty="0">
                <a:solidFill>
                  <a:srgbClr val="000000"/>
                </a:solidFill>
                <a:latin typeface="Poppins"/>
                <a:cs typeface="Poppins"/>
              </a:rPr>
              <a:t> for details of clinics and opening hours.  </a:t>
            </a:r>
          </a:p>
          <a:p>
            <a:pPr>
              <a:lnSpc>
                <a:spcPct val="120000"/>
              </a:lnSpc>
            </a:pPr>
            <a:r>
              <a:rPr lang="en-GB" sz="1800" dirty="0">
                <a:solidFill>
                  <a:srgbClr val="000000"/>
                </a:solidFill>
                <a:latin typeface="Poppins"/>
                <a:cs typeface="Poppins"/>
              </a:rPr>
              <a:t>These walk-in CAB clinics offer testing for HIV, syphilis, chlamydia and gonorrhoea.  Free condoms are available and </a:t>
            </a:r>
            <a:r>
              <a:rPr lang="en-GB" sz="1800" dirty="0" err="1">
                <a:solidFill>
                  <a:srgbClr val="000000"/>
                </a:solidFill>
                <a:latin typeface="Poppins"/>
                <a:cs typeface="Poppins"/>
              </a:rPr>
              <a:t>PrEP</a:t>
            </a:r>
            <a:r>
              <a:rPr lang="en-GB" sz="1800" dirty="0">
                <a:solidFill>
                  <a:srgbClr val="000000"/>
                </a:solidFill>
                <a:latin typeface="Poppins"/>
                <a:cs typeface="Poppins"/>
              </a:rPr>
              <a:t> (which prevents HIV). </a:t>
            </a:r>
          </a:p>
          <a:p>
            <a:pPr marL="0" indent="0">
              <a:lnSpc>
                <a:spcPct val="120000"/>
              </a:lnSpc>
              <a:buNone/>
            </a:pPr>
            <a:endParaRPr lang="en-GB" sz="600" dirty="0">
              <a:solidFill>
                <a:srgbClr val="000000"/>
              </a:solidFill>
              <a:latin typeface="Poppins"/>
              <a:cs typeface="Poppins"/>
            </a:endParaRPr>
          </a:p>
          <a:p>
            <a:pPr marL="0" indent="0">
              <a:lnSpc>
                <a:spcPct val="120000"/>
              </a:lnSpc>
              <a:buNone/>
            </a:pPr>
            <a:endParaRPr lang="en-GB" sz="600" dirty="0">
              <a:solidFill>
                <a:srgbClr val="000000"/>
              </a:solidFill>
              <a:latin typeface="Poppins"/>
              <a:cs typeface="Poppins"/>
            </a:endParaRPr>
          </a:p>
          <a:p>
            <a:pPr>
              <a:lnSpc>
                <a:spcPct val="120000"/>
              </a:lnSpc>
            </a:pPr>
            <a:r>
              <a:rPr lang="en-GB" sz="1800" dirty="0" err="1">
                <a:solidFill>
                  <a:srgbClr val="000000"/>
                </a:solidFill>
                <a:latin typeface="Poppins"/>
                <a:cs typeface="Poppins"/>
              </a:rPr>
              <a:t>Brigstowe</a:t>
            </a:r>
            <a:r>
              <a:rPr lang="en-GB" sz="1800" dirty="0">
                <a:solidFill>
                  <a:srgbClr val="000000"/>
                </a:solidFill>
                <a:latin typeface="Poppins"/>
                <a:cs typeface="Poppins"/>
              </a:rPr>
              <a:t> run a non-clinical walk-in service (for age 18+) for advice, testing for chlamydia,                     gonorrhoea, HIV, Syphilis and Hepatitis B &amp; C, and free condoms. </a:t>
            </a:r>
          </a:p>
          <a:p>
            <a:pPr>
              <a:lnSpc>
                <a:spcPct val="120000"/>
              </a:lnSpc>
            </a:pPr>
            <a:r>
              <a:rPr lang="en-GB" sz="1800" dirty="0">
                <a:solidFill>
                  <a:srgbClr val="000000"/>
                </a:solidFill>
                <a:latin typeface="Poppins"/>
                <a:cs typeface="Poppins"/>
              </a:rPr>
              <a:t>A Yuno outreach professional helps facilitate user-activated test kits.  </a:t>
            </a:r>
          </a:p>
          <a:p>
            <a:pPr>
              <a:lnSpc>
                <a:spcPct val="120000"/>
              </a:lnSpc>
            </a:pPr>
            <a:r>
              <a:rPr lang="en-GB" sz="1800" dirty="0">
                <a:solidFill>
                  <a:srgbClr val="000000"/>
                </a:solidFill>
                <a:latin typeface="Poppins"/>
                <a:cs typeface="Poppins"/>
              </a:rPr>
              <a:t>For details of choice of testing drop-ins and opening hours check the </a:t>
            </a:r>
            <a:r>
              <a:rPr lang="en-GB" sz="1800" dirty="0">
                <a:solidFill>
                  <a:srgbClr val="000000"/>
                </a:solidFill>
                <a:latin typeface="Poppins"/>
                <a:cs typeface="Poppins"/>
                <a:hlinkClick r:id="rId2"/>
              </a:rPr>
              <a:t>Yuno website</a:t>
            </a:r>
            <a:r>
              <a:rPr lang="en-GB" sz="1800" dirty="0">
                <a:solidFill>
                  <a:srgbClr val="000000"/>
                </a:solidFill>
                <a:latin typeface="Poppins"/>
                <a:cs typeface="Poppins"/>
              </a:rPr>
              <a:t>.</a:t>
            </a:r>
          </a:p>
          <a:p>
            <a:pPr>
              <a:lnSpc>
                <a:spcPct val="120000"/>
              </a:lnSpc>
            </a:pPr>
            <a:endParaRPr lang="en-GB" sz="1800"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1900" i="1" dirty="0">
              <a:solidFill>
                <a:srgbClr val="333333"/>
              </a:solidFill>
              <a:latin typeface="Poppins" panose="00000500000000000000" pitchFamily="2" charset="0"/>
              <a:cs typeface="Poppins" panose="00000500000000000000" pitchFamily="2" charset="0"/>
            </a:endParaRPr>
          </a:p>
        </p:txBody>
      </p:sp>
      <p:sp>
        <p:nvSpPr>
          <p:cNvPr id="10" name="Rectangle 9">
            <a:extLst>
              <a:ext uri="{FF2B5EF4-FFF2-40B4-BE49-F238E27FC236}">
                <a16:creationId xmlns:a16="http://schemas.microsoft.com/office/drawing/2014/main" id="{48192FAF-9699-075D-9BA3-5794D91ADB0E}"/>
              </a:ext>
            </a:extLst>
          </p:cNvPr>
          <p:cNvSpPr/>
          <p:nvPr/>
        </p:nvSpPr>
        <p:spPr>
          <a:xfrm>
            <a:off x="366812" y="2186325"/>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dirty="0">
                <a:solidFill>
                  <a:srgbClr val="000000"/>
                </a:solidFill>
                <a:latin typeface="Poppins"/>
                <a:cs typeface="Poppins"/>
              </a:rPr>
              <a:t>Common Ambition Bristol (CAB)</a:t>
            </a:r>
            <a:endParaRPr lang="en-GB" sz="1800" b="1" dirty="0">
              <a:solidFill>
                <a:srgbClr val="000000"/>
              </a:solidFill>
              <a:effectLst/>
              <a:latin typeface="Poppins" panose="00000500000000000000" pitchFamily="2" charset="0"/>
              <a:cs typeface="Poppins" panose="00000500000000000000" pitchFamily="2" charset="0"/>
            </a:endParaRPr>
          </a:p>
        </p:txBody>
      </p:sp>
      <p:sp>
        <p:nvSpPr>
          <p:cNvPr id="7" name="Rectangle 6">
            <a:extLst>
              <a:ext uri="{FF2B5EF4-FFF2-40B4-BE49-F238E27FC236}">
                <a16:creationId xmlns:a16="http://schemas.microsoft.com/office/drawing/2014/main" id="{50564453-C191-6CF7-DA6C-80B16B218841}"/>
              </a:ext>
            </a:extLst>
          </p:cNvPr>
          <p:cNvSpPr/>
          <p:nvPr/>
        </p:nvSpPr>
        <p:spPr>
          <a:xfrm>
            <a:off x="332508" y="4406755"/>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dirty="0" err="1">
                <a:solidFill>
                  <a:srgbClr val="000000"/>
                </a:solidFill>
                <a:latin typeface="Poppins"/>
                <a:cs typeface="Poppins"/>
              </a:rPr>
              <a:t>Brigstowe</a:t>
            </a:r>
            <a:r>
              <a:rPr lang="en-GB" b="1" dirty="0">
                <a:solidFill>
                  <a:srgbClr val="000000"/>
                </a:solidFill>
                <a:latin typeface="Poppins"/>
                <a:cs typeface="Poppins"/>
              </a:rPr>
              <a:t> testing drop-ins</a:t>
            </a:r>
            <a:endParaRPr lang="en-GB" sz="1800" b="1" dirty="0">
              <a:solidFill>
                <a:srgbClr val="000000"/>
              </a:solidFill>
              <a:effectLst/>
              <a:latin typeface="Poppins" panose="00000500000000000000" pitchFamily="2" charset="0"/>
              <a:cs typeface="Poppins" panose="00000500000000000000" pitchFamily="2" charset="0"/>
            </a:endParaRPr>
          </a:p>
        </p:txBody>
      </p:sp>
      <p:pic>
        <p:nvPicPr>
          <p:cNvPr id="12" name="Picture 11">
            <a:extLst>
              <a:ext uri="{FF2B5EF4-FFF2-40B4-BE49-F238E27FC236}">
                <a16:creationId xmlns:a16="http://schemas.microsoft.com/office/drawing/2014/main" id="{4C5FB75F-F8A4-6557-E858-6D82B004FA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9058" y="2132933"/>
            <a:ext cx="1921106" cy="1325563"/>
          </a:xfrm>
          <a:prstGeom prst="rect">
            <a:avLst/>
          </a:prstGeom>
        </p:spPr>
      </p:pic>
    </p:spTree>
    <p:extLst>
      <p:ext uri="{BB962C8B-B14F-4D97-AF65-F5344CB8AC3E}">
        <p14:creationId xmlns:p14="http://schemas.microsoft.com/office/powerpoint/2010/main" val="29857876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864B63C6-AC2E-02C5-5E49-EEFC0DBD9B15}"/>
              </a:ext>
            </a:extLst>
          </p:cNvPr>
          <p:cNvSpPr txBox="1"/>
          <p:nvPr/>
        </p:nvSpPr>
        <p:spPr>
          <a:xfrm>
            <a:off x="403959" y="707223"/>
            <a:ext cx="11298573" cy="3477875"/>
          </a:xfrm>
          <a:prstGeom prst="rect">
            <a:avLst/>
          </a:prstGeom>
          <a:noFill/>
        </p:spPr>
        <p:txBody>
          <a:bodyPr wrap="square" lIns="91440" tIns="45720" rIns="91440" bIns="45720" anchor="t">
            <a:spAutoFit/>
          </a:bodyPr>
          <a:lstStyle/>
          <a:p>
            <a:r>
              <a:rPr lang="en-GB" sz="2000" b="1" dirty="0">
                <a:solidFill>
                  <a:srgbClr val="000000"/>
                </a:solidFill>
                <a:latin typeface="Poppins" panose="00000500000000000000" pitchFamily="2" charset="0"/>
                <a:ea typeface="Aptos" panose="020B0004020202020204" pitchFamily="34" charset="0"/>
                <a:cs typeface="Poppins" panose="00000500000000000000" pitchFamily="2" charset="0"/>
              </a:rPr>
              <a:t>The </a:t>
            </a:r>
            <a:r>
              <a:rPr lang="en-GB" sz="2000" b="1" dirty="0">
                <a:solidFill>
                  <a:srgbClr val="000000"/>
                </a:solidFill>
                <a:latin typeface="Poppins" panose="00000500000000000000" pitchFamily="2" charset="0"/>
                <a:ea typeface="Aptos" panose="020B0004020202020204" pitchFamily="34" charset="0"/>
                <a:cs typeface="Poppins" panose="00000500000000000000" pitchFamily="2" charset="0"/>
                <a:hlinkClick r:id="rId2"/>
              </a:rPr>
              <a:t>Yuno Professional Zone webpage </a:t>
            </a:r>
            <a:r>
              <a:rPr lang="en-GB" sz="2000" dirty="0">
                <a:solidFill>
                  <a:srgbClr val="000000"/>
                </a:solidFill>
                <a:latin typeface="Poppins" panose="00000500000000000000" pitchFamily="2" charset="0"/>
                <a:ea typeface="Aptos" panose="020B0004020202020204" pitchFamily="34" charset="0"/>
                <a:cs typeface="Poppins" panose="00000500000000000000" pitchFamily="2" charset="0"/>
              </a:rPr>
              <a:t>has helpful information for professionals. </a:t>
            </a:r>
            <a:r>
              <a:rPr lang="en-GB" sz="2000" b="1" dirty="0">
                <a:solidFill>
                  <a:srgbClr val="000000"/>
                </a:solidFill>
                <a:latin typeface="Poppins" panose="00000500000000000000" pitchFamily="2" charset="0"/>
                <a:ea typeface="Aptos" panose="020B0004020202020204" pitchFamily="34" charset="0"/>
                <a:cs typeface="Poppins" panose="00000500000000000000" pitchFamily="2" charset="0"/>
              </a:rPr>
              <a:t>This includes details about training available for professionals working in BNSSG. </a:t>
            </a:r>
          </a:p>
          <a:p>
            <a:endParaRPr lang="en-GB" sz="2000" dirty="0">
              <a:solidFill>
                <a:srgbClr val="000000"/>
              </a:solidFill>
              <a:latin typeface="Poppins" panose="00000500000000000000" pitchFamily="2" charset="0"/>
              <a:ea typeface="Aptos" panose="020B0004020202020204" pitchFamily="34" charset="0"/>
              <a:cs typeface="Poppins" panose="00000500000000000000" pitchFamily="2" charset="0"/>
            </a:endParaRPr>
          </a:p>
          <a:p>
            <a:pPr algn="just"/>
            <a:endParaRPr lang="en-GB" sz="2000" dirty="0">
              <a:solidFill>
                <a:srgbClr val="000000"/>
              </a:solidFill>
              <a:latin typeface="Poppins" panose="00000500000000000000" pitchFamily="2" charset="0"/>
              <a:ea typeface="Aptos" panose="020B0004020202020204" pitchFamily="34" charset="0"/>
              <a:cs typeface="Poppins" panose="00000500000000000000" pitchFamily="2" charset="0"/>
            </a:endParaRPr>
          </a:p>
          <a:p>
            <a:r>
              <a:rPr lang="en-GB" sz="2000" b="1" dirty="0">
                <a:solidFill>
                  <a:srgbClr val="000000"/>
                </a:solidFill>
                <a:latin typeface="Poppins" panose="00000500000000000000" pitchFamily="2" charset="0"/>
                <a:ea typeface="Aptos" panose="020B0004020202020204" pitchFamily="34" charset="0"/>
                <a:cs typeface="Poppins" panose="00000500000000000000" pitchFamily="2" charset="0"/>
              </a:rPr>
              <a:t>Here is the </a:t>
            </a:r>
            <a:r>
              <a:rPr lang="en-GB" sz="2000" b="1" u="sng" dirty="0">
                <a:solidFill>
                  <a:srgbClr val="000000"/>
                </a:solidFill>
                <a:latin typeface="Poppins" panose="00000500000000000000" pitchFamily="2" charset="0"/>
                <a:ea typeface="Aptos" panose="020B0004020202020204" pitchFamily="34" charset="0"/>
                <a:cs typeface="Poppins" panose="00000500000000000000" pitchFamily="2" charset="0"/>
                <a:hlinkClick r:id="rId3" tooltip="https://trello.com/b/s9yTCcym/yuno-toolkit"/>
              </a:rPr>
              <a:t>Yuno comms toolkit</a:t>
            </a:r>
            <a:r>
              <a:rPr lang="en-GB" sz="2000" b="1" dirty="0">
                <a:solidFill>
                  <a:srgbClr val="000000"/>
                </a:solidFill>
                <a:latin typeface="Poppins" panose="00000500000000000000" pitchFamily="2" charset="0"/>
                <a:ea typeface="Aptos" panose="020B0004020202020204" pitchFamily="34" charset="0"/>
                <a:cs typeface="Poppins" panose="00000500000000000000" pitchFamily="2" charset="0"/>
              </a:rPr>
              <a:t> for your reference and use.  </a:t>
            </a:r>
            <a:endParaRPr lang="en-GB" sz="2000" dirty="0">
              <a:solidFill>
                <a:srgbClr val="000000"/>
              </a:solidFill>
              <a:latin typeface="Poppins" panose="00000500000000000000" pitchFamily="2" charset="0"/>
              <a:ea typeface="Aptos" panose="020B0004020202020204" pitchFamily="34" charset="0"/>
              <a:cs typeface="Poppins" panose="00000500000000000000" pitchFamily="2" charset="0"/>
            </a:endParaRPr>
          </a:p>
          <a:p>
            <a:r>
              <a:rPr lang="en-GB" sz="2000" dirty="0">
                <a:solidFill>
                  <a:srgbClr val="000000"/>
                </a:solidFill>
                <a:latin typeface="Poppins"/>
                <a:ea typeface="Aptos" panose="020B0004020202020204" pitchFamily="34" charset="0"/>
                <a:cs typeface="Poppins"/>
              </a:rPr>
              <a:t>It is a Trello board featuring assets and wording you can use to help promote Yuno across Bristol, North Somerset and South Gloucestershire. </a:t>
            </a:r>
          </a:p>
          <a:p>
            <a:endParaRPr lang="en-GB" sz="2000" dirty="0">
              <a:solidFill>
                <a:srgbClr val="000000"/>
              </a:solidFill>
              <a:latin typeface="Poppins" panose="00000500000000000000" pitchFamily="2" charset="0"/>
              <a:ea typeface="Aptos" panose="020B0004020202020204" pitchFamily="34" charset="0"/>
              <a:cs typeface="Poppins" panose="00000500000000000000" pitchFamily="2" charset="0"/>
            </a:endParaRPr>
          </a:p>
          <a:p>
            <a:endParaRPr lang="en-GB" sz="2000" dirty="0">
              <a:solidFill>
                <a:srgbClr val="000000"/>
              </a:solidFill>
              <a:latin typeface="Poppins" panose="00000500000000000000" pitchFamily="2" charset="0"/>
              <a:ea typeface="Aptos" panose="020B0004020202020204" pitchFamily="34" charset="0"/>
              <a:cs typeface="Poppins" panose="00000500000000000000" pitchFamily="2" charset="0"/>
            </a:endParaRPr>
          </a:p>
          <a:p>
            <a:pPr algn="just"/>
            <a:endParaRPr lang="en-GB" sz="2000" dirty="0">
              <a:solidFill>
                <a:srgbClr val="000000"/>
              </a:solidFill>
              <a:latin typeface="Poppins" panose="00000500000000000000" pitchFamily="2" charset="0"/>
              <a:ea typeface="Aptos" panose="020B0004020202020204" pitchFamily="34" charset="0"/>
              <a:cs typeface="Poppins" panose="00000500000000000000" pitchFamily="2" charset="0"/>
            </a:endParaRPr>
          </a:p>
          <a:p>
            <a:pPr algn="just"/>
            <a:r>
              <a:rPr lang="en-GB" sz="2000" dirty="0">
                <a:solidFill>
                  <a:srgbClr val="000000"/>
                </a:solidFill>
                <a:latin typeface="Poppins" panose="00000500000000000000" pitchFamily="2" charset="0"/>
                <a:ea typeface="Aptos" panose="020B0004020202020204" pitchFamily="34" charset="0"/>
                <a:cs typeface="Poppins" panose="00000500000000000000" pitchFamily="2" charset="0"/>
              </a:rPr>
              <a:t> </a:t>
            </a:r>
            <a:endParaRPr lang="en-GB" sz="2000" dirty="0">
              <a:effectLst/>
              <a:latin typeface="Poppins" panose="00000500000000000000" pitchFamily="2" charset="0"/>
              <a:ea typeface="Aptos" panose="020B0004020202020204" pitchFamily="34" charset="0"/>
              <a:cs typeface="Poppins" panose="00000500000000000000" pitchFamily="2" charset="0"/>
            </a:endParaRPr>
          </a:p>
        </p:txBody>
      </p:sp>
      <p:pic>
        <p:nvPicPr>
          <p:cNvPr id="4" name="Picture 3">
            <a:extLst>
              <a:ext uri="{FF2B5EF4-FFF2-40B4-BE49-F238E27FC236}">
                <a16:creationId xmlns:a16="http://schemas.microsoft.com/office/drawing/2014/main" id="{57650909-D7CF-928F-C869-A023FC714C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933" y="3268686"/>
            <a:ext cx="2493878" cy="3117348"/>
          </a:xfrm>
          <a:prstGeom prst="rect">
            <a:avLst/>
          </a:prstGeom>
        </p:spPr>
      </p:pic>
      <p:pic>
        <p:nvPicPr>
          <p:cNvPr id="5" name="Picture 4" descr="A yellow background with black text&#10;&#10;AI-generated content may be incorrect.">
            <a:extLst>
              <a:ext uri="{FF2B5EF4-FFF2-40B4-BE49-F238E27FC236}">
                <a16:creationId xmlns:a16="http://schemas.microsoft.com/office/drawing/2014/main" id="{889A950E-855B-AE40-B038-5E22D21DD7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3821" y="3268686"/>
            <a:ext cx="2493878" cy="3117348"/>
          </a:xfrm>
          <a:prstGeom prst="rect">
            <a:avLst/>
          </a:prstGeom>
        </p:spPr>
      </p:pic>
      <p:pic>
        <p:nvPicPr>
          <p:cNvPr id="7" name="Picture 6" descr="A screenshot of a cellphone&#10;&#10;AI-generated content may be incorrect.">
            <a:extLst>
              <a:ext uri="{FF2B5EF4-FFF2-40B4-BE49-F238E27FC236}">
                <a16:creationId xmlns:a16="http://schemas.microsoft.com/office/drawing/2014/main" id="{02591D02-FDF4-FA4B-9632-B49C69EC5E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3309" y="3256389"/>
            <a:ext cx="2503716" cy="3129645"/>
          </a:xfrm>
          <a:prstGeom prst="rect">
            <a:avLst/>
          </a:prstGeom>
        </p:spPr>
      </p:pic>
      <p:pic>
        <p:nvPicPr>
          <p:cNvPr id="10" name="Picture 9" descr="A blue background with black text&#10;&#10;AI-generated content may be incorrect.">
            <a:extLst>
              <a:ext uri="{FF2B5EF4-FFF2-40B4-BE49-F238E27FC236}">
                <a16:creationId xmlns:a16="http://schemas.microsoft.com/office/drawing/2014/main" id="{B64AB44D-E0C1-AA2D-F466-610AF85C5C80}"/>
              </a:ext>
            </a:extLst>
          </p:cNvPr>
          <p:cNvPicPr>
            <a:picLocks noChangeAspect="1"/>
          </p:cNvPicPr>
          <p:nvPr/>
        </p:nvPicPr>
        <p:blipFill>
          <a:blip r:embed="rId7">
            <a:extLst>
              <a:ext uri="{28A0092B-C50C-407E-A947-70E740481C1C}">
                <a14:useLocalDpi xmlns:a14="http://schemas.microsoft.com/office/drawing/2010/main" val="0"/>
              </a:ext>
            </a:extLst>
          </a:blip>
          <a:srcRect t="21551"/>
          <a:stretch>
            <a:fillRect/>
          </a:stretch>
        </p:blipFill>
        <p:spPr>
          <a:xfrm>
            <a:off x="9266320" y="3268686"/>
            <a:ext cx="2235241" cy="3117348"/>
          </a:xfrm>
          <a:prstGeom prst="rect">
            <a:avLst/>
          </a:prstGeom>
        </p:spPr>
      </p:pic>
    </p:spTree>
    <p:extLst>
      <p:ext uri="{BB962C8B-B14F-4D97-AF65-F5344CB8AC3E}">
        <p14:creationId xmlns:p14="http://schemas.microsoft.com/office/powerpoint/2010/main" val="3692848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97F9B4"/>
        </a:solidFill>
        <a:effectLst/>
      </p:bgPr>
    </p:bg>
    <p:spTree>
      <p:nvGrpSpPr>
        <p:cNvPr id="1" name="">
          <a:extLst>
            <a:ext uri="{FF2B5EF4-FFF2-40B4-BE49-F238E27FC236}">
              <a16:creationId xmlns:a16="http://schemas.microsoft.com/office/drawing/2014/main" id="{19DD8F0E-8F43-FCFD-0493-C3E83116B0B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2B37295-074A-C9B7-4DBF-3A4101790B5C}"/>
              </a:ext>
            </a:extLst>
          </p:cNvPr>
          <p:cNvSpPr>
            <a:spLocks noGrp="1"/>
          </p:cNvSpPr>
          <p:nvPr>
            <p:ph type="title"/>
          </p:nvPr>
        </p:nvSpPr>
        <p:spPr>
          <a:xfrm>
            <a:off x="246585" y="1893646"/>
            <a:ext cx="11945415" cy="1325563"/>
          </a:xfrm>
        </p:spPr>
        <p:txBody>
          <a:bodyPr>
            <a:noAutofit/>
          </a:bodyPr>
          <a:lstStyle/>
          <a:p>
            <a:br>
              <a:rPr lang="en-GB" sz="4400">
                <a:latin typeface="Poppins" panose="00000500000000000000" pitchFamily="2" charset="0"/>
                <a:cs typeface="Poppins" panose="00000500000000000000" pitchFamily="2" charset="0"/>
              </a:rPr>
            </a:br>
            <a:r>
              <a:rPr lang="en-GB" sz="4400">
                <a:latin typeface="Poppins"/>
                <a:cs typeface="Poppins"/>
              </a:rPr>
              <a:t> </a:t>
            </a:r>
            <a:r>
              <a:rPr lang="en-GB" sz="4800" b="0">
                <a:solidFill>
                  <a:srgbClr val="232832"/>
                </a:solidFill>
                <a:latin typeface="Bricolage Grotesque 14pt SemiBo"/>
                <a:cs typeface="Poppins"/>
              </a:rPr>
              <a:t>additional signposting information</a:t>
            </a:r>
            <a:r>
              <a:rPr lang="en-GB" sz="4800">
                <a:solidFill>
                  <a:srgbClr val="232832"/>
                </a:solidFill>
                <a:latin typeface="Bricolage Grotesque 14pt SemiBo"/>
                <a:cs typeface="Poppins"/>
              </a:rPr>
              <a:t> </a:t>
            </a:r>
            <a:br>
              <a:rPr lang="en-GB" sz="2200" b="0"/>
            </a:br>
            <a:br>
              <a:rPr lang="en-GB" sz="2200" b="0"/>
            </a:br>
            <a:endParaRPr lang="en-GB" sz="1600" b="0">
              <a:solidFill>
                <a:srgbClr val="000000"/>
              </a:solidFill>
            </a:endParaRPr>
          </a:p>
        </p:txBody>
      </p:sp>
      <p:pic>
        <p:nvPicPr>
          <p:cNvPr id="6" name="Picture 5" descr="A black and grey logo&#10;&#10;AI-generated content may be incorrect.">
            <a:extLst>
              <a:ext uri="{FF2B5EF4-FFF2-40B4-BE49-F238E27FC236}">
                <a16:creationId xmlns:a16="http://schemas.microsoft.com/office/drawing/2014/main" id="{C62A57F2-ABA7-9138-5A23-72112D4F4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042" y="616436"/>
            <a:ext cx="2981478" cy="984301"/>
          </a:xfrm>
          <a:prstGeom prst="rect">
            <a:avLst/>
          </a:prstGeom>
        </p:spPr>
      </p:pic>
      <p:pic>
        <p:nvPicPr>
          <p:cNvPr id="2" name="Picture 1" descr="A cartoon of a person holding a camera&#10;&#10;AI-generated content may be incorrect.">
            <a:extLst>
              <a:ext uri="{FF2B5EF4-FFF2-40B4-BE49-F238E27FC236}">
                <a16:creationId xmlns:a16="http://schemas.microsoft.com/office/drawing/2014/main" id="{BA989DDF-571F-01E0-AC3E-1ED13902EE85}"/>
              </a:ext>
            </a:extLst>
          </p:cNvPr>
          <p:cNvPicPr>
            <a:picLocks noChangeAspect="1"/>
          </p:cNvPicPr>
          <p:nvPr/>
        </p:nvPicPr>
        <p:blipFill>
          <a:blip r:embed="rId3"/>
          <a:stretch>
            <a:fillRect/>
          </a:stretch>
        </p:blipFill>
        <p:spPr>
          <a:xfrm>
            <a:off x="888900" y="3173260"/>
            <a:ext cx="1614666" cy="3590796"/>
          </a:xfrm>
          <a:prstGeom prst="rect">
            <a:avLst/>
          </a:prstGeom>
        </p:spPr>
      </p:pic>
      <p:pic>
        <p:nvPicPr>
          <p:cNvPr id="7" name="Picture 6" descr="A cartoon of a person in a wheelchair&#10;&#10;AI-generated content may be incorrect.">
            <a:extLst>
              <a:ext uri="{FF2B5EF4-FFF2-40B4-BE49-F238E27FC236}">
                <a16:creationId xmlns:a16="http://schemas.microsoft.com/office/drawing/2014/main" id="{3D5FBAF3-476C-242F-645B-6F0D29485B7E}"/>
              </a:ext>
            </a:extLst>
          </p:cNvPr>
          <p:cNvPicPr>
            <a:picLocks noChangeAspect="1"/>
          </p:cNvPicPr>
          <p:nvPr/>
        </p:nvPicPr>
        <p:blipFill>
          <a:blip r:embed="rId4"/>
          <a:stretch>
            <a:fillRect/>
          </a:stretch>
        </p:blipFill>
        <p:spPr>
          <a:xfrm>
            <a:off x="3202593" y="3650815"/>
            <a:ext cx="2772281" cy="3109095"/>
          </a:xfrm>
          <a:prstGeom prst="rect">
            <a:avLst/>
          </a:prstGeom>
        </p:spPr>
      </p:pic>
    </p:spTree>
    <p:extLst>
      <p:ext uri="{BB962C8B-B14F-4D97-AF65-F5344CB8AC3E}">
        <p14:creationId xmlns:p14="http://schemas.microsoft.com/office/powerpoint/2010/main" val="1636616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8E9A5-D255-FC38-6E71-0B21E29EA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D56B84-C142-F817-CBF1-9181CD5C8260}"/>
              </a:ext>
            </a:extLst>
          </p:cNvPr>
          <p:cNvSpPr>
            <a:spLocks noGrp="1"/>
          </p:cNvSpPr>
          <p:nvPr>
            <p:ph type="title"/>
          </p:nvPr>
        </p:nvSpPr>
        <p:spPr>
          <a:xfrm>
            <a:off x="0" y="0"/>
            <a:ext cx="12192000" cy="1325563"/>
          </a:xfrm>
          <a:solidFill>
            <a:srgbClr val="97F9B4"/>
          </a:solidFill>
        </p:spPr>
        <p:txBody>
          <a:bodyPr/>
          <a:lstStyle/>
          <a:p>
            <a:r>
              <a:rPr lang="en-GB" sz="2800" dirty="0">
                <a:solidFill>
                  <a:srgbClr val="000000"/>
                </a:solidFill>
                <a:latin typeface="Poppins"/>
                <a:cs typeface="Poppins"/>
              </a:rPr>
              <a:t> </a:t>
            </a:r>
            <a:r>
              <a:rPr lang="en-GB" dirty="0">
                <a:solidFill>
                  <a:srgbClr val="000000"/>
                </a:solidFill>
                <a:latin typeface="Poppins"/>
                <a:cs typeface="Poppins"/>
              </a:rPr>
              <a:t> </a:t>
            </a:r>
            <a:r>
              <a:rPr lang="en-GB" sz="3200" dirty="0">
                <a:solidFill>
                  <a:srgbClr val="232832"/>
                </a:solidFill>
                <a:latin typeface="Bricolage Grotesque 14pt SemiBo"/>
                <a:cs typeface="Poppins"/>
              </a:rPr>
              <a:t>Emergency PEP for HIV exposure</a:t>
            </a:r>
            <a:endParaRPr lang="en-GB" dirty="0">
              <a:solidFill>
                <a:srgbClr val="232832"/>
              </a:solidFill>
              <a:latin typeface="Bricolage Grotesque 14pt SemiBo"/>
              <a:cs typeface="Poppins"/>
            </a:endParaRPr>
          </a:p>
        </p:txBody>
      </p:sp>
      <p:sp>
        <p:nvSpPr>
          <p:cNvPr id="3" name="Content Placeholder 2">
            <a:extLst>
              <a:ext uri="{FF2B5EF4-FFF2-40B4-BE49-F238E27FC236}">
                <a16:creationId xmlns:a16="http://schemas.microsoft.com/office/drawing/2014/main" id="{DC7A8D28-262F-9014-A09C-3AA13FEC3262}"/>
              </a:ext>
            </a:extLst>
          </p:cNvPr>
          <p:cNvSpPr>
            <a:spLocks noGrp="1"/>
          </p:cNvSpPr>
          <p:nvPr>
            <p:ph idx="1"/>
          </p:nvPr>
        </p:nvSpPr>
        <p:spPr>
          <a:xfrm>
            <a:off x="332508" y="1511594"/>
            <a:ext cx="11717977" cy="5128691"/>
          </a:xfr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None/>
              <a:tabLst/>
              <a:defRPr/>
            </a:pPr>
            <a:endParaRPr kumimoji="0" lang="en-GB" sz="2000" b="0" i="0" u="none" strike="noStrike" kern="1200" cap="none" spc="0" normalizeH="0" baseline="0" noProof="0" dirty="0">
              <a:ln>
                <a:noFill/>
              </a:ln>
              <a:solidFill>
                <a:srgbClr val="232832"/>
              </a:solidFill>
              <a:effectLst/>
              <a:uLnTx/>
              <a:uFillTx/>
              <a:latin typeface="Poppins" panose="00000500000000000000" pitchFamily="2" charset="0"/>
              <a:ea typeface="+mn-ea"/>
              <a:cs typeface="Poppins" panose="00000500000000000000" pitchFamily="2" charset="0"/>
            </a:endParaRPr>
          </a:p>
          <a:p>
            <a:pPr marL="0" indent="0">
              <a:lnSpc>
                <a:spcPct val="120000"/>
              </a:lnSpc>
              <a:buNone/>
            </a:pPr>
            <a:r>
              <a:rPr lang="en-GB" b="0" i="0" dirty="0">
                <a:solidFill>
                  <a:srgbClr val="000000"/>
                </a:solidFill>
                <a:effectLst/>
                <a:latin typeface="Poppins"/>
                <a:cs typeface="Poppins"/>
              </a:rPr>
              <a:t>If </a:t>
            </a:r>
            <a:r>
              <a:rPr lang="en-GB" dirty="0">
                <a:solidFill>
                  <a:srgbClr val="000000"/>
                </a:solidFill>
                <a:latin typeface="Poppins"/>
                <a:cs typeface="Poppins"/>
              </a:rPr>
              <a:t>a person </a:t>
            </a:r>
            <a:r>
              <a:rPr lang="en-GB" b="0" i="0" dirty="0">
                <a:solidFill>
                  <a:srgbClr val="000000"/>
                </a:solidFill>
                <a:effectLst/>
                <a:latin typeface="Poppins"/>
                <a:cs typeface="Poppins"/>
              </a:rPr>
              <a:t>thinks they've been exposed to HIV, </a:t>
            </a:r>
            <a:r>
              <a:rPr lang="en-GB" dirty="0">
                <a:solidFill>
                  <a:srgbClr val="000000"/>
                </a:solidFill>
                <a:latin typeface="Poppins"/>
                <a:cs typeface="Poppins"/>
              </a:rPr>
              <a:t>PEP (post-exposure prophylaxis) is an emergency medication that can prevent the infection if taken </a:t>
            </a:r>
            <a:r>
              <a:rPr lang="en-GB" b="1" dirty="0">
                <a:solidFill>
                  <a:srgbClr val="000000"/>
                </a:solidFill>
                <a:latin typeface="Poppins"/>
                <a:cs typeface="Poppins"/>
              </a:rPr>
              <a:t>within 72 hours </a:t>
            </a:r>
            <a:r>
              <a:rPr lang="en-GB" dirty="0">
                <a:solidFill>
                  <a:srgbClr val="000000"/>
                </a:solidFill>
                <a:latin typeface="Poppins"/>
                <a:cs typeface="Poppins"/>
              </a:rPr>
              <a:t>of unprotected sex. </a:t>
            </a:r>
            <a:endParaRPr lang="en-GB" b="0" i="0" dirty="0">
              <a:solidFill>
                <a:srgbClr val="000000"/>
              </a:solidFill>
              <a:effectLst/>
              <a:latin typeface="Poppins"/>
              <a:cs typeface="Poppins"/>
            </a:endParaRPr>
          </a:p>
          <a:p>
            <a:pPr marL="0" indent="0">
              <a:lnSpc>
                <a:spcPct val="120000"/>
              </a:lnSpc>
              <a:buNone/>
            </a:pPr>
            <a:endParaRPr lang="en-GB" dirty="0">
              <a:solidFill>
                <a:srgbClr val="000000"/>
              </a:solidFill>
              <a:latin typeface="Poppins"/>
              <a:cs typeface="Poppins"/>
            </a:endParaRPr>
          </a:p>
          <a:p>
            <a:pPr marL="0" indent="0">
              <a:lnSpc>
                <a:spcPct val="120000"/>
              </a:lnSpc>
              <a:buNone/>
            </a:pPr>
            <a:r>
              <a:rPr lang="en-GB" dirty="0">
                <a:solidFill>
                  <a:srgbClr val="000000"/>
                </a:solidFill>
                <a:latin typeface="Poppins"/>
                <a:cs typeface="Poppins"/>
              </a:rPr>
              <a:t>They need to contact Yuno as soon as possible, they may be given PEP at a Yuno clinic or outside of opening hours</a:t>
            </a:r>
            <a:r>
              <a:rPr lang="en-GB" b="0" i="0" dirty="0">
                <a:solidFill>
                  <a:srgbClr val="000000"/>
                </a:solidFill>
                <a:effectLst/>
                <a:latin typeface="Poppins"/>
                <a:cs typeface="Poppins"/>
              </a:rPr>
              <a:t>, </a:t>
            </a:r>
            <a:r>
              <a:rPr lang="en-GB" dirty="0">
                <a:solidFill>
                  <a:srgbClr val="000000"/>
                </a:solidFill>
                <a:latin typeface="Poppins"/>
                <a:cs typeface="Poppins"/>
              </a:rPr>
              <a:t>at a </a:t>
            </a:r>
            <a:r>
              <a:rPr lang="en-GB" b="0" i="0">
                <a:solidFill>
                  <a:srgbClr val="000000"/>
                </a:solidFill>
                <a:effectLst/>
                <a:latin typeface="Poppins"/>
                <a:cs typeface="Poppins"/>
              </a:rPr>
              <a:t>nearest A</a:t>
            </a:r>
            <a:r>
              <a:rPr lang="en-GB">
                <a:solidFill>
                  <a:srgbClr val="000000"/>
                </a:solidFill>
                <a:latin typeface="Poppins"/>
                <a:cs typeface="Poppins"/>
              </a:rPr>
              <a:t>+</a:t>
            </a:r>
            <a:r>
              <a:rPr lang="en-GB" b="0" i="0">
                <a:solidFill>
                  <a:srgbClr val="000000"/>
                </a:solidFill>
                <a:effectLst/>
                <a:latin typeface="Poppins"/>
                <a:cs typeface="Poppins"/>
              </a:rPr>
              <a:t>E</a:t>
            </a:r>
            <a:r>
              <a:rPr lang="en-GB">
                <a:solidFill>
                  <a:srgbClr val="000000"/>
                </a:solidFill>
                <a:latin typeface="Poppins"/>
                <a:cs typeface="Poppins"/>
              </a:rPr>
              <a:t>.</a:t>
            </a:r>
            <a:endParaRPr lang="en-GB" strike="sngStrike">
              <a:solidFill>
                <a:srgbClr val="FF0000"/>
              </a:solidFill>
              <a:latin typeface="Poppins"/>
              <a:cs typeface="Poppins"/>
            </a:endParaRPr>
          </a:p>
          <a:p>
            <a:pPr marL="0" indent="0">
              <a:lnSpc>
                <a:spcPct val="120000"/>
              </a:lnSpc>
              <a:buNone/>
            </a:pPr>
            <a:endParaRPr lang="en-GB" dirty="0">
              <a:solidFill>
                <a:srgbClr val="000000"/>
              </a:solidFill>
              <a:latin typeface="Poppins"/>
              <a:cs typeface="Poppins"/>
            </a:endParaRPr>
          </a:p>
          <a:p>
            <a:pPr marL="0" indent="0">
              <a:lnSpc>
                <a:spcPct val="120000"/>
              </a:lnSpc>
              <a:buNone/>
            </a:pPr>
            <a:r>
              <a:rPr lang="en-GB" b="1" dirty="0">
                <a:solidFill>
                  <a:srgbClr val="000000"/>
                </a:solidFill>
                <a:latin typeface="Poppins"/>
                <a:cs typeface="Poppins"/>
              </a:rPr>
              <a:t>Yuno provides support and guidance here: </a:t>
            </a:r>
            <a:endParaRPr lang="en-GB" b="1" dirty="0">
              <a:solidFill>
                <a:srgbClr val="000000"/>
              </a:solidFill>
            </a:endParaRPr>
          </a:p>
          <a:p>
            <a:pPr marL="0" indent="0">
              <a:lnSpc>
                <a:spcPct val="120000"/>
              </a:lnSpc>
              <a:buNone/>
            </a:pPr>
            <a:r>
              <a:rPr lang="en-GB" dirty="0">
                <a:latin typeface="Poppins"/>
                <a:cs typeface="Poppins"/>
                <a:hlinkClick r:id="rId2"/>
              </a:rPr>
              <a:t>I think I've been exposed to HIV</a:t>
            </a:r>
            <a:endParaRPr lang="en-GB" dirty="0">
              <a:solidFill>
                <a:srgbClr val="232832"/>
              </a:solidFill>
              <a:latin typeface="Poppins"/>
              <a:cs typeface="Poppins"/>
            </a:endParaRPr>
          </a:p>
        </p:txBody>
      </p:sp>
    </p:spTree>
    <p:extLst>
      <p:ext uri="{BB962C8B-B14F-4D97-AF65-F5344CB8AC3E}">
        <p14:creationId xmlns:p14="http://schemas.microsoft.com/office/powerpoint/2010/main" val="4047943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B867F-A09A-5985-3599-4DAA07539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D9E39-DD67-828E-52BB-56BEA2F0AF53}"/>
              </a:ext>
            </a:extLst>
          </p:cNvPr>
          <p:cNvSpPr>
            <a:spLocks noGrp="1"/>
          </p:cNvSpPr>
          <p:nvPr>
            <p:ph type="title"/>
          </p:nvPr>
        </p:nvSpPr>
        <p:spPr>
          <a:xfrm>
            <a:off x="0" y="0"/>
            <a:ext cx="12192000" cy="1325563"/>
          </a:xfrm>
          <a:solidFill>
            <a:srgbClr val="97F9B4"/>
          </a:solidFill>
        </p:spPr>
        <p:txBody>
          <a:bodyPr/>
          <a:lstStyle/>
          <a:p>
            <a:r>
              <a:rPr lang="en-GB" sz="2800">
                <a:solidFill>
                  <a:srgbClr val="000000"/>
                </a:solidFill>
                <a:latin typeface="Poppins" panose="00000500000000000000" pitchFamily="2" charset="0"/>
                <a:cs typeface="Poppins" panose="00000500000000000000" pitchFamily="2" charset="0"/>
              </a:rPr>
              <a:t>   </a:t>
            </a:r>
            <a:r>
              <a:rPr lang="en-GB" sz="3200">
                <a:solidFill>
                  <a:srgbClr val="232832"/>
                </a:solidFill>
                <a:latin typeface="Bricolage Grotesque 14pt SemiBo"/>
                <a:cs typeface="Poppins" panose="00000500000000000000" pitchFamily="2" charset="0"/>
              </a:rPr>
              <a:t>PrEP HIV Prevention</a:t>
            </a:r>
            <a:endParaRPr lang="en-GB">
              <a:solidFill>
                <a:srgbClr val="232832"/>
              </a:solidFill>
              <a:latin typeface="Bricolage Grotesque 14pt SemiBo"/>
            </a:endParaRPr>
          </a:p>
        </p:txBody>
      </p:sp>
      <p:sp>
        <p:nvSpPr>
          <p:cNvPr id="3" name="Content Placeholder 2">
            <a:extLst>
              <a:ext uri="{FF2B5EF4-FFF2-40B4-BE49-F238E27FC236}">
                <a16:creationId xmlns:a16="http://schemas.microsoft.com/office/drawing/2014/main" id="{E95BCD67-8A8C-8682-BD3A-D155F47C1753}"/>
              </a:ext>
            </a:extLst>
          </p:cNvPr>
          <p:cNvSpPr>
            <a:spLocks noGrp="1"/>
          </p:cNvSpPr>
          <p:nvPr>
            <p:ph idx="1"/>
          </p:nvPr>
        </p:nvSpPr>
        <p:spPr>
          <a:xfrm>
            <a:off x="332508" y="1511594"/>
            <a:ext cx="11717977" cy="5128691"/>
          </a:xfrm>
          <a:ln>
            <a:noFill/>
          </a:ln>
        </p:spPr>
        <p:txBody>
          <a:bodyPr vert="horz" lIns="91440" tIns="45720" rIns="91440" bIns="45720" rtlCol="0" anchor="t">
            <a:normAutofit/>
          </a:bodyPr>
          <a:lstStyle/>
          <a:p>
            <a:pPr marL="0" indent="0">
              <a:lnSpc>
                <a:spcPct val="100000"/>
              </a:lnSpc>
              <a:spcBef>
                <a:spcPts val="0"/>
              </a:spcBef>
              <a:buNone/>
              <a:defRPr/>
            </a:pPr>
            <a:r>
              <a:rPr kumimoji="0" lang="en-GB" b="0" i="0" u="none" strike="noStrike" kern="1200" cap="none" spc="0" normalizeH="0" baseline="0" noProof="0" dirty="0" err="1">
                <a:ln>
                  <a:noFill/>
                </a:ln>
                <a:solidFill>
                  <a:prstClr val="black"/>
                </a:solidFill>
                <a:effectLst/>
                <a:uLnTx/>
                <a:uFillTx/>
                <a:latin typeface="Poppins"/>
                <a:cs typeface="Poppins"/>
              </a:rPr>
              <a:t>PrEP</a:t>
            </a:r>
            <a:r>
              <a:rPr kumimoji="0" lang="en-GB" b="0" i="0" u="none" strike="noStrike" kern="1200" cap="none" spc="0" normalizeH="0" baseline="0" noProof="0" dirty="0">
                <a:ln>
                  <a:noFill/>
                </a:ln>
                <a:solidFill>
                  <a:prstClr val="black"/>
                </a:solidFill>
                <a:effectLst/>
                <a:uLnTx/>
                <a:uFillTx/>
                <a:latin typeface="Poppins"/>
                <a:cs typeface="Poppins"/>
              </a:rPr>
              <a:t> is a pill </a:t>
            </a:r>
            <a:r>
              <a:rPr lang="en-GB" dirty="0">
                <a:solidFill>
                  <a:srgbClr val="000000"/>
                </a:solidFill>
                <a:latin typeface="Poppins"/>
                <a:cs typeface="Poppins"/>
              </a:rPr>
              <a:t>that can be used</a:t>
            </a:r>
            <a:r>
              <a:rPr lang="en-GB" dirty="0">
                <a:solidFill>
                  <a:srgbClr val="FF0000"/>
                </a:solidFill>
                <a:latin typeface="Poppins"/>
                <a:cs typeface="Poppins"/>
              </a:rPr>
              <a:t> </a:t>
            </a:r>
            <a:r>
              <a:rPr lang="en-GB" dirty="0">
                <a:solidFill>
                  <a:prstClr val="black"/>
                </a:solidFill>
                <a:latin typeface="Poppins"/>
                <a:cs typeface="Poppins"/>
              </a:rPr>
              <a:t>to</a:t>
            </a:r>
            <a:r>
              <a:rPr kumimoji="0" lang="en-GB" b="0" i="0" u="none" strike="noStrike" kern="1200" cap="none" spc="0" normalizeH="0" baseline="0" noProof="0" dirty="0">
                <a:ln>
                  <a:noFill/>
                </a:ln>
                <a:solidFill>
                  <a:prstClr val="black"/>
                </a:solidFill>
                <a:effectLst/>
                <a:uLnTx/>
                <a:uFillTx/>
                <a:latin typeface="Poppins"/>
                <a:cs typeface="Poppins"/>
              </a:rPr>
              <a:t> prevent HIV. Find out more on th</a:t>
            </a:r>
            <a:r>
              <a:rPr lang="en-GB" dirty="0">
                <a:solidFill>
                  <a:prstClr val="black"/>
                </a:solidFill>
                <a:latin typeface="Poppins"/>
                <a:cs typeface="Poppins"/>
              </a:rPr>
              <a:t>e </a:t>
            </a:r>
            <a:r>
              <a:rPr kumimoji="0" lang="en-GB" b="0" i="0" u="none" strike="noStrike" kern="1200" cap="none" spc="0" normalizeH="0" baseline="0" noProof="0" dirty="0">
                <a:ln>
                  <a:noFill/>
                </a:ln>
                <a:solidFill>
                  <a:prstClr val="black"/>
                </a:solidFill>
                <a:effectLst/>
                <a:uLnTx/>
                <a:uFillTx/>
                <a:latin typeface="Poppins"/>
                <a:cs typeface="Poppins"/>
                <a:hlinkClick r:id="rId2">
                  <a:extLst>
                    <a:ext uri="{A12FA001-AC4F-418D-AE19-62706E023703}">
                      <ahyp:hlinkClr xmlns:ahyp="http://schemas.microsoft.com/office/drawing/2018/hyperlinkcolor" val="tx"/>
                    </a:ext>
                  </a:extLst>
                </a:hlinkClick>
              </a:rPr>
              <a:t>Yuno website</a:t>
            </a:r>
            <a:r>
              <a:rPr kumimoji="0" lang="en-GB" b="0" i="0" u="none" strike="noStrike" kern="1200" cap="none" spc="0" normalizeH="0" baseline="0" noProof="0" dirty="0">
                <a:ln>
                  <a:noFill/>
                </a:ln>
                <a:solidFill>
                  <a:prstClr val="black"/>
                </a:solidFill>
                <a:effectLst/>
                <a:uLnTx/>
                <a:uFillTx/>
                <a:latin typeface="Poppins"/>
                <a:cs typeface="Poppins"/>
              </a:rPr>
              <a:t>.</a:t>
            </a:r>
            <a:endParaRPr kumimoji="0" lang="en-GB" b="1" i="0" u="none" strike="noStrike" kern="1200" cap="none" spc="0" normalizeH="0" baseline="0" noProof="0" dirty="0">
              <a:ln>
                <a:noFill/>
              </a:ln>
              <a:solidFill>
                <a:prstClr val="black"/>
              </a:solidFill>
              <a:effectLst/>
              <a:uLnTx/>
              <a:uFillTx/>
              <a:latin typeface="Poppins"/>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20000"/>
              </a:lnSpc>
              <a:spcBef>
                <a:spcPts val="0"/>
              </a:spcBef>
              <a:spcAft>
                <a:spcPts val="0"/>
              </a:spcAft>
              <a:buClrTx/>
              <a:buSzTx/>
              <a:buNone/>
              <a:tabLst/>
              <a:defRPr/>
            </a:pPr>
            <a:r>
              <a:rPr kumimoji="0" lang="en-GB" b="1" i="0" u="none" strike="noStrike" kern="1200" cap="none" spc="0" normalizeH="0" baseline="0" noProof="0" dirty="0" err="1">
                <a:ln>
                  <a:noFill/>
                </a:ln>
                <a:solidFill>
                  <a:srgbClr val="000000"/>
                </a:solidFill>
                <a:effectLst/>
                <a:uLnTx/>
                <a:uFillTx/>
                <a:latin typeface="Poppins"/>
                <a:cs typeface="Poppins"/>
              </a:rPr>
              <a:t>PrEP</a:t>
            </a:r>
            <a:r>
              <a:rPr kumimoji="0" lang="en-GB" b="1" i="0" u="none" strike="noStrike" kern="1200" cap="none" spc="0" normalizeH="0" baseline="0" noProof="0" dirty="0">
                <a:ln>
                  <a:noFill/>
                </a:ln>
                <a:solidFill>
                  <a:srgbClr val="000000"/>
                </a:solidFill>
                <a:effectLst/>
                <a:uLnTx/>
                <a:uFillTx/>
                <a:latin typeface="Poppins"/>
                <a:cs typeface="Poppins"/>
              </a:rPr>
              <a:t> </a:t>
            </a:r>
            <a:r>
              <a:rPr kumimoji="0" lang="en-GB" i="0" u="none" strike="noStrike" kern="1200" cap="none" spc="0" normalizeH="0" baseline="0" noProof="0" dirty="0">
                <a:ln>
                  <a:noFill/>
                </a:ln>
                <a:solidFill>
                  <a:srgbClr val="000000"/>
                </a:solidFill>
                <a:effectLst/>
                <a:uLnTx/>
                <a:uFillTx/>
                <a:latin typeface="Poppins"/>
                <a:cs typeface="Poppins"/>
              </a:rPr>
              <a:t>is a</a:t>
            </a:r>
            <a:r>
              <a:rPr kumimoji="0" lang="en-GB" b="1" i="0" u="none" strike="noStrike" kern="1200" cap="none" spc="0" normalizeH="0" baseline="0" noProof="0" dirty="0">
                <a:ln>
                  <a:noFill/>
                </a:ln>
                <a:solidFill>
                  <a:srgbClr val="000000"/>
                </a:solidFill>
                <a:effectLst/>
                <a:uLnTx/>
                <a:uFillTx/>
                <a:latin typeface="Poppins"/>
                <a:cs typeface="Poppins"/>
              </a:rPr>
              <a:t> free NHS treatment </a:t>
            </a:r>
            <a:br>
              <a:rPr lang="en-GB" b="1" i="0" u="none" strike="noStrike" kern="1200" cap="none" spc="0" normalizeH="0" baseline="0" noProof="0" dirty="0">
                <a:ln>
                  <a:noFill/>
                </a:ln>
                <a:effectLst/>
                <a:uLnTx/>
                <a:uFillTx/>
                <a:latin typeface="Poppins" panose="00000500000000000000" pitchFamily="2" charset="0"/>
                <a:cs typeface="Poppins" panose="00000500000000000000" pitchFamily="2" charset="0"/>
              </a:rPr>
            </a:br>
            <a:r>
              <a:rPr kumimoji="0" lang="en-GB" sz="800" b="1" i="0" u="none" strike="noStrike" kern="1200" cap="none" spc="0" normalizeH="0" baseline="0" noProof="0" dirty="0">
                <a:ln>
                  <a:noFill/>
                </a:ln>
                <a:solidFill>
                  <a:srgbClr val="000000"/>
                </a:solidFill>
                <a:effectLst/>
                <a:uLnTx/>
                <a:uFillTx/>
                <a:latin typeface="Poppins"/>
                <a:cs typeface="Poppins"/>
              </a:rPr>
              <a:t>   </a:t>
            </a:r>
            <a:endParaRPr kumimoji="0" lang="en-GB" b="1" i="0" u="none" strike="noStrike" kern="1200" cap="none" spc="0" normalizeH="0" baseline="0" noProof="0" dirty="0">
              <a:ln>
                <a:noFill/>
              </a:ln>
              <a:solidFill>
                <a:srgbClr val="000000"/>
              </a:solidFill>
              <a:effectLst/>
              <a:uLnTx/>
              <a:uFillTx/>
              <a:latin typeface="Poppins"/>
              <a:cs typeface="Poppins"/>
            </a:endParaRPr>
          </a:p>
          <a:p>
            <a:pPr marL="285750" indent="-285750">
              <a:lnSpc>
                <a:spcPct val="120000"/>
              </a:lnSpc>
              <a:spcBef>
                <a:spcPts val="0"/>
              </a:spcBef>
              <a:defRPr/>
            </a:pPr>
            <a:r>
              <a:rPr lang="en-GB" sz="1800" b="1" dirty="0">
                <a:solidFill>
                  <a:srgbClr val="000000"/>
                </a:solidFill>
                <a:latin typeface="Poppins"/>
                <a:cs typeface="Poppins"/>
              </a:rPr>
              <a:t>In BNSSG, </a:t>
            </a:r>
            <a:r>
              <a:rPr lang="en-GB" sz="1800" b="1" dirty="0" err="1">
                <a:solidFill>
                  <a:srgbClr val="000000"/>
                </a:solidFill>
                <a:latin typeface="Poppins"/>
                <a:cs typeface="Poppins"/>
              </a:rPr>
              <a:t>PrEP</a:t>
            </a:r>
            <a:r>
              <a:rPr lang="en-GB" sz="1800" b="1" dirty="0">
                <a:solidFill>
                  <a:srgbClr val="000000"/>
                </a:solidFill>
                <a:latin typeface="Poppins"/>
                <a:cs typeface="Poppins"/>
              </a:rPr>
              <a:t> is available for people to order  through the Yuno website and in Yuno clinics</a:t>
            </a:r>
            <a:br>
              <a:rPr lang="en-GB" sz="2000" b="1" dirty="0">
                <a:latin typeface="Poppins" panose="00000500000000000000" pitchFamily="2" charset="0"/>
                <a:cs typeface="Poppins" panose="00000500000000000000" pitchFamily="2" charset="0"/>
              </a:rPr>
            </a:br>
            <a:r>
              <a:rPr lang="en-GB" sz="1100" b="1" dirty="0">
                <a:solidFill>
                  <a:srgbClr val="FF0000"/>
                </a:solidFill>
                <a:latin typeface="Poppins"/>
                <a:cs typeface="Poppins"/>
              </a:rPr>
              <a:t>    </a:t>
            </a:r>
          </a:p>
          <a:p>
            <a:pPr marL="285750" indent="-285750">
              <a:lnSpc>
                <a:spcPct val="120000"/>
              </a:lnSpc>
              <a:spcBef>
                <a:spcPts val="0"/>
              </a:spcBef>
              <a:defRPr/>
            </a:pPr>
            <a:r>
              <a:rPr lang="en-GB" sz="1800" b="1" dirty="0">
                <a:solidFill>
                  <a:srgbClr val="000000"/>
                </a:solidFill>
                <a:latin typeface="Poppins"/>
                <a:cs typeface="Poppins"/>
              </a:rPr>
              <a:t>Yuno online </a:t>
            </a:r>
            <a:r>
              <a:rPr lang="en-GB" sz="1800" b="1" dirty="0" err="1">
                <a:solidFill>
                  <a:srgbClr val="000000"/>
                </a:solidFill>
                <a:latin typeface="Poppins"/>
                <a:cs typeface="Poppins"/>
              </a:rPr>
              <a:t>PrEP</a:t>
            </a:r>
            <a:r>
              <a:rPr lang="en-GB" sz="1800" b="1" dirty="0">
                <a:solidFill>
                  <a:srgbClr val="000000"/>
                </a:solidFill>
                <a:latin typeface="Poppins"/>
                <a:cs typeface="Poppins"/>
              </a:rPr>
              <a:t> service (for age 18+): </a:t>
            </a:r>
            <a:r>
              <a:rPr lang="en-GB" sz="1800" dirty="0">
                <a:solidFill>
                  <a:srgbClr val="000000"/>
                </a:solidFill>
                <a:latin typeface="Poppins"/>
                <a:cs typeface="Poppins"/>
              </a:rPr>
              <a:t>Service users will need to complete an </a:t>
            </a:r>
            <a:r>
              <a:rPr lang="en-GB" sz="1800" dirty="0">
                <a:solidFill>
                  <a:srgbClr val="000000"/>
                </a:solidFill>
                <a:latin typeface="Poppins"/>
                <a:cs typeface="Poppins"/>
                <a:hlinkClick r:id="rId3"/>
              </a:rPr>
              <a:t>online consultation</a:t>
            </a:r>
            <a:r>
              <a:rPr lang="en-GB" sz="1800" dirty="0">
                <a:solidFill>
                  <a:srgbClr val="000000"/>
                </a:solidFill>
                <a:latin typeface="Poppins"/>
                <a:cs typeface="Poppins"/>
              </a:rPr>
              <a:t> to determine if they can receive </a:t>
            </a:r>
            <a:r>
              <a:rPr lang="en-GB" sz="1800" dirty="0" err="1">
                <a:solidFill>
                  <a:srgbClr val="000000"/>
                </a:solidFill>
                <a:latin typeface="Poppins"/>
                <a:cs typeface="Poppins"/>
              </a:rPr>
              <a:t>PrEP</a:t>
            </a:r>
            <a:r>
              <a:rPr lang="en-GB" sz="1800" dirty="0">
                <a:solidFill>
                  <a:srgbClr val="000000"/>
                </a:solidFill>
                <a:latin typeface="Poppins"/>
                <a:cs typeface="Poppins"/>
              </a:rPr>
              <a:t> online, which will be reviewed by a clinician from the Yuno online service. </a:t>
            </a:r>
            <a:endParaRPr lang="en-GB" sz="1800" i="0" u="none" strike="sngStrike" kern="1200" cap="none" spc="0" normalizeH="0" baseline="0" noProof="0" dirty="0">
              <a:ln>
                <a:noFill/>
              </a:ln>
              <a:solidFill>
                <a:srgbClr val="FF0000"/>
              </a:solidFill>
              <a:effectLst/>
              <a:uLnTx/>
              <a:uFillTx/>
              <a:latin typeface="Poppins"/>
              <a:cs typeface="Poppin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000000"/>
                </a:solidFill>
                <a:effectLst/>
                <a:uLnTx/>
                <a:uFillTx/>
                <a:latin typeface="Poppins"/>
                <a:cs typeface="Poppins"/>
              </a:rPr>
              <a:t>   </a:t>
            </a:r>
            <a:endParaRPr lang="en-GB" sz="1100" b="1" i="0" u="none" strike="noStrike" kern="1200" cap="none" spc="0" normalizeH="0" baseline="0" noProof="0" dirty="0">
              <a:ln>
                <a:noFill/>
              </a:ln>
              <a:solidFill>
                <a:srgbClr val="000000"/>
              </a:solidFill>
              <a:effectLst/>
              <a:uLnTx/>
              <a:uFillTx/>
              <a:latin typeface="Poppins"/>
              <a:cs typeface="Poppins"/>
            </a:endParaRPr>
          </a:p>
          <a:p>
            <a:pPr marL="285750" indent="-285750">
              <a:lnSpc>
                <a:spcPct val="100000"/>
              </a:lnSpc>
              <a:spcBef>
                <a:spcPts val="0"/>
              </a:spcBef>
              <a:defRPr/>
            </a:pPr>
            <a:r>
              <a:rPr lang="en-GB" sz="1800" b="1" dirty="0">
                <a:solidFill>
                  <a:srgbClr val="000000"/>
                </a:solidFill>
                <a:latin typeface="Poppins"/>
                <a:cs typeface="Poppins"/>
              </a:rPr>
              <a:t>Yuno clinic: </a:t>
            </a:r>
            <a:r>
              <a:rPr lang="en-GB" sz="1800" dirty="0">
                <a:solidFill>
                  <a:srgbClr val="000000"/>
                </a:solidFill>
                <a:latin typeface="Poppins"/>
                <a:cs typeface="Poppins"/>
              </a:rPr>
              <a:t> Service users can make a </a:t>
            </a:r>
            <a:r>
              <a:rPr lang="en-GB" sz="1800" dirty="0" err="1">
                <a:solidFill>
                  <a:srgbClr val="000000"/>
                </a:solidFill>
                <a:latin typeface="Poppins"/>
                <a:cs typeface="Poppins"/>
              </a:rPr>
              <a:t>PrEP</a:t>
            </a:r>
            <a:r>
              <a:rPr lang="en-GB" sz="1800" dirty="0">
                <a:solidFill>
                  <a:srgbClr val="000000"/>
                </a:solidFill>
                <a:latin typeface="Poppins"/>
                <a:cs typeface="Poppins"/>
              </a:rPr>
              <a:t> appointment at their nearest </a:t>
            </a:r>
            <a:r>
              <a:rPr lang="en-GB" sz="1800" dirty="0">
                <a:solidFill>
                  <a:prstClr val="black"/>
                </a:solidFill>
                <a:latin typeface="Poppins"/>
                <a:cs typeface="Poppins"/>
                <a:hlinkClick r:id="rId4">
                  <a:extLst>
                    <a:ext uri="{A12FA001-AC4F-418D-AE19-62706E023703}">
                      <ahyp:hlinkClr xmlns:ahyp="http://schemas.microsoft.com/office/drawing/2018/hyperlinkcolor" val="tx"/>
                    </a:ext>
                  </a:extLst>
                </a:hlinkClick>
              </a:rPr>
              <a:t>Yuno clinic.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Poppins"/>
                <a:cs typeface="Poppins"/>
              </a:rPr>
              <a:t>   </a:t>
            </a:r>
            <a:endParaRPr lang="en-GB" sz="1100" b="0" i="0" u="none" strike="noStrike" kern="1200" cap="none" spc="0" normalizeH="0" baseline="0" noProof="0" dirty="0">
              <a:ln>
                <a:noFill/>
              </a:ln>
              <a:solidFill>
                <a:prstClr val="black"/>
              </a:solidFill>
              <a:effectLst/>
              <a:uLnTx/>
              <a:uFillTx/>
              <a:latin typeface="Poppins"/>
              <a:cs typeface="Poppins"/>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800" b="0" i="0" u="none" strike="noStrike" kern="1200" cap="none" spc="0" normalizeH="0" baseline="0" noProof="0" dirty="0">
                <a:ln>
                  <a:noFill/>
                </a:ln>
                <a:solidFill>
                  <a:srgbClr val="000000"/>
                </a:solidFill>
                <a:effectLst/>
                <a:uLnTx/>
                <a:uFillTx/>
                <a:latin typeface="Poppins"/>
                <a:cs typeface="Poppins"/>
              </a:rPr>
              <a:t>Yuno provide advice on using </a:t>
            </a:r>
            <a:r>
              <a:rPr kumimoji="0" lang="en-GB" sz="1800" b="0" i="0" u="none" strike="noStrike" kern="1200" cap="none" spc="0" normalizeH="0" baseline="0" noProof="0" dirty="0" err="1">
                <a:ln>
                  <a:noFill/>
                </a:ln>
                <a:solidFill>
                  <a:srgbClr val="000000"/>
                </a:solidFill>
                <a:effectLst/>
                <a:uLnTx/>
                <a:uFillTx/>
                <a:latin typeface="Poppins"/>
                <a:cs typeface="Poppins"/>
              </a:rPr>
              <a:t>PrEP</a:t>
            </a:r>
            <a:r>
              <a:rPr kumimoji="0" lang="en-GB" sz="1800" b="0" i="0" u="none" strike="noStrike" kern="1200" cap="none" spc="0" normalizeH="0" baseline="0" noProof="0" dirty="0">
                <a:ln>
                  <a:noFill/>
                </a:ln>
                <a:solidFill>
                  <a:srgbClr val="000000"/>
                </a:solidFill>
                <a:effectLst/>
                <a:uLnTx/>
                <a:uFillTx/>
                <a:latin typeface="Poppins"/>
                <a:cs typeface="Poppins"/>
              </a:rPr>
              <a:t> safely and service users may be able to receive regular </a:t>
            </a:r>
            <a:r>
              <a:rPr kumimoji="0" lang="en-GB" sz="1800" b="0" i="0" u="none" strike="noStrike" kern="1200" cap="none" spc="0" normalizeH="0" baseline="0" noProof="0" dirty="0" err="1">
                <a:ln>
                  <a:noFill/>
                </a:ln>
                <a:solidFill>
                  <a:srgbClr val="000000"/>
                </a:solidFill>
                <a:effectLst/>
                <a:uLnTx/>
                <a:uFillTx/>
                <a:latin typeface="Poppins"/>
                <a:cs typeface="Poppins"/>
              </a:rPr>
              <a:t>PrEP</a:t>
            </a:r>
            <a:r>
              <a:rPr kumimoji="0" lang="en-GB" sz="1800" b="0" i="0" u="none" strike="noStrike" kern="1200" cap="none" spc="0" normalizeH="0" baseline="0" noProof="0" dirty="0">
                <a:ln>
                  <a:noFill/>
                </a:ln>
                <a:solidFill>
                  <a:srgbClr val="000000"/>
                </a:solidFill>
                <a:effectLst/>
                <a:uLnTx/>
                <a:uFillTx/>
                <a:latin typeface="Poppins"/>
                <a:cs typeface="Poppins"/>
              </a:rPr>
              <a:t> monitoring, including STI screens, HIV and kidney function tests through the website.</a:t>
            </a:r>
            <a:endParaRPr lang="en-GB" sz="1800" b="0" i="0" u="none" strike="noStrike" kern="1200" cap="none" spc="0" normalizeH="0" baseline="0" noProof="0" dirty="0">
              <a:ln>
                <a:noFill/>
              </a:ln>
              <a:solidFill>
                <a:srgbClr val="000000"/>
              </a:solidFill>
              <a:effectLst/>
              <a:uLnTx/>
              <a:uFillTx/>
              <a:latin typeface="Poppins"/>
              <a:cs typeface="Poppins"/>
            </a:endParaRPr>
          </a:p>
        </p:txBody>
      </p:sp>
      <p:sp>
        <p:nvSpPr>
          <p:cNvPr id="5" name="TextBox 4">
            <a:extLst>
              <a:ext uri="{FF2B5EF4-FFF2-40B4-BE49-F238E27FC236}">
                <a16:creationId xmlns:a16="http://schemas.microsoft.com/office/drawing/2014/main" id="{7C34B91B-D4FF-C9E2-CDBA-502D41BFCEF6}"/>
              </a:ext>
            </a:extLst>
          </p:cNvPr>
          <p:cNvSpPr txBox="1"/>
          <p:nvPr/>
        </p:nvSpPr>
        <p:spPr>
          <a:xfrm>
            <a:off x="467978" y="6147776"/>
            <a:ext cx="11717976" cy="523220"/>
          </a:xfrm>
          <a:prstGeom prst="rect">
            <a:avLst/>
          </a:prstGeom>
          <a:noFill/>
        </p:spPr>
        <p:txBody>
          <a:bodyPr wrap="square" lIns="91440" tIns="45720" rIns="91440" bIns="45720" anchor="t">
            <a:spAutoFit/>
          </a:bodyPr>
          <a:lstStyle/>
          <a:p>
            <a:pPr>
              <a:defRPr/>
            </a:pPr>
            <a:r>
              <a:rPr lang="en-GB" sz="1400" i="1" dirty="0">
                <a:solidFill>
                  <a:srgbClr val="000000"/>
                </a:solidFill>
                <a:latin typeface="Poppins"/>
                <a:cs typeface="Poppins"/>
              </a:rPr>
              <a:t>If a person </a:t>
            </a:r>
            <a:r>
              <a:rPr kumimoji="0" lang="en-GB" sz="1400" b="0" i="1" u="none" strike="noStrike" kern="1200" cap="none" spc="0" normalizeH="0" baseline="0" noProof="0" dirty="0">
                <a:ln>
                  <a:noFill/>
                </a:ln>
                <a:solidFill>
                  <a:srgbClr val="000000"/>
                </a:solidFill>
                <a:effectLst/>
                <a:uLnTx/>
                <a:uFillTx/>
                <a:latin typeface="Poppins"/>
                <a:cs typeface="Poppins"/>
              </a:rPr>
              <a:t>is </a:t>
            </a:r>
            <a:r>
              <a:rPr lang="en-GB" sz="1400" i="1" dirty="0">
                <a:solidFill>
                  <a:srgbClr val="000000"/>
                </a:solidFill>
                <a:latin typeface="Poppins"/>
                <a:cs typeface="Poppins"/>
              </a:rPr>
              <a:t>buying </a:t>
            </a:r>
            <a:r>
              <a:rPr kumimoji="0" lang="en-GB" sz="1400" b="0" i="1" u="none" strike="noStrike" kern="1200" cap="none" spc="0" normalizeH="0" baseline="0" noProof="0" dirty="0" err="1">
                <a:ln>
                  <a:noFill/>
                </a:ln>
                <a:solidFill>
                  <a:srgbClr val="000000"/>
                </a:solidFill>
                <a:effectLst/>
                <a:uLnTx/>
                <a:uFillTx/>
                <a:latin typeface="Poppins"/>
                <a:cs typeface="Poppins"/>
              </a:rPr>
              <a:t>PrEP</a:t>
            </a:r>
            <a:r>
              <a:rPr lang="en-GB" sz="1400" i="1" dirty="0">
                <a:solidFill>
                  <a:srgbClr val="000000"/>
                </a:solidFill>
                <a:latin typeface="Poppins"/>
                <a:cs typeface="Poppins"/>
              </a:rPr>
              <a:t> </a:t>
            </a:r>
            <a:r>
              <a:rPr kumimoji="0" lang="en-GB" sz="1400" b="0" i="1" u="none" strike="noStrike" kern="1200" cap="none" spc="0" normalizeH="0" baseline="0" noProof="0" dirty="0">
                <a:ln>
                  <a:noFill/>
                </a:ln>
                <a:solidFill>
                  <a:srgbClr val="000000"/>
                </a:solidFill>
                <a:effectLst/>
                <a:uLnTx/>
                <a:uFillTx/>
                <a:latin typeface="Poppins"/>
                <a:cs typeface="Poppins"/>
              </a:rPr>
              <a:t>online it is important they </a:t>
            </a:r>
            <a:r>
              <a:rPr lang="en-GB" sz="1400" i="1" dirty="0">
                <a:solidFill>
                  <a:srgbClr val="000000"/>
                </a:solidFill>
                <a:latin typeface="Poppins"/>
                <a:cs typeface="Poppins"/>
              </a:rPr>
              <a:t>know it is available for free via Yuno and that Yuno also provide </a:t>
            </a:r>
            <a:r>
              <a:rPr kumimoji="0" lang="en-GB" sz="1400" b="0" i="1" u="none" strike="noStrike" kern="1200" cap="none" spc="0" normalizeH="0" baseline="0" noProof="0" dirty="0">
                <a:ln>
                  <a:noFill/>
                </a:ln>
                <a:solidFill>
                  <a:srgbClr val="000000"/>
                </a:solidFill>
                <a:effectLst/>
                <a:uLnTx/>
                <a:uFillTx/>
                <a:latin typeface="Poppins"/>
                <a:cs typeface="Poppins"/>
              </a:rPr>
              <a:t>support </a:t>
            </a:r>
            <a:r>
              <a:rPr lang="en-GB" sz="1400" i="1" dirty="0" err="1">
                <a:solidFill>
                  <a:prstClr val="black"/>
                </a:solidFill>
                <a:latin typeface="Poppins"/>
                <a:cs typeface="Poppins"/>
              </a:rPr>
              <a:t>touse</a:t>
            </a:r>
            <a:r>
              <a:rPr lang="en-GB" sz="1400" i="1" dirty="0">
                <a:solidFill>
                  <a:prstClr val="black"/>
                </a:solidFill>
                <a:latin typeface="Poppins"/>
                <a:cs typeface="Poppins"/>
              </a:rPr>
              <a:t> </a:t>
            </a:r>
            <a:r>
              <a:rPr kumimoji="0" lang="en-GB" sz="1400" b="0" i="1" u="none" strike="noStrike" kern="1200" cap="none" spc="0" normalizeH="0" baseline="0" noProof="0" dirty="0">
                <a:ln>
                  <a:noFill/>
                </a:ln>
                <a:solidFill>
                  <a:srgbClr val="000000"/>
                </a:solidFill>
                <a:effectLst/>
                <a:uLnTx/>
                <a:uFillTx/>
                <a:latin typeface="Poppins"/>
                <a:cs typeface="Poppins"/>
              </a:rPr>
              <a:t>treatment safely</a:t>
            </a:r>
            <a:r>
              <a:rPr kumimoji="0" lang="en-GB" sz="1400" b="0" i="1" u="none" strike="noStrike" kern="1200" cap="none" spc="0" normalizeH="0" baseline="0" noProof="0" dirty="0">
                <a:ln>
                  <a:noFill/>
                </a:ln>
                <a:solidFill>
                  <a:prstClr val="black"/>
                </a:solidFill>
                <a:effectLst/>
                <a:uLnTx/>
                <a:uFillTx/>
                <a:latin typeface="Poppins"/>
                <a:cs typeface="Poppins"/>
              </a:rPr>
              <a:t>.</a:t>
            </a:r>
            <a:r>
              <a:rPr lang="en-GB" sz="1400" i="1" dirty="0">
                <a:solidFill>
                  <a:prstClr val="black"/>
                </a:solidFill>
                <a:latin typeface="Poppins"/>
                <a:cs typeface="Poppins"/>
              </a:rPr>
              <a:t> </a:t>
            </a:r>
            <a:endParaRPr lang="en-US" dirty="0"/>
          </a:p>
        </p:txBody>
      </p:sp>
    </p:spTree>
    <p:extLst>
      <p:ext uri="{BB962C8B-B14F-4D97-AF65-F5344CB8AC3E}">
        <p14:creationId xmlns:p14="http://schemas.microsoft.com/office/powerpoint/2010/main" val="1955833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C0551-86A6-362B-143B-F0D1ABD22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66D77A-88A5-F1E6-BC09-3C48C50758EF}"/>
              </a:ext>
            </a:extLst>
          </p:cNvPr>
          <p:cNvSpPr>
            <a:spLocks noGrp="1"/>
          </p:cNvSpPr>
          <p:nvPr>
            <p:ph type="title"/>
          </p:nvPr>
        </p:nvSpPr>
        <p:spPr>
          <a:xfrm>
            <a:off x="0" y="0"/>
            <a:ext cx="12192000" cy="1325563"/>
          </a:xfrm>
          <a:solidFill>
            <a:srgbClr val="97F9B4"/>
          </a:solidFill>
        </p:spPr>
        <p:txBody>
          <a:bodyPr/>
          <a:lstStyle/>
          <a:p>
            <a:r>
              <a:rPr lang="en-GB" sz="2800">
                <a:solidFill>
                  <a:srgbClr val="000000"/>
                </a:solidFill>
                <a:latin typeface="Poppins" panose="00000500000000000000" pitchFamily="2" charset="0"/>
                <a:cs typeface="Poppins" panose="00000500000000000000" pitchFamily="2" charset="0"/>
              </a:rPr>
              <a:t>   </a:t>
            </a:r>
            <a:r>
              <a:rPr lang="en-GB" sz="3200">
                <a:solidFill>
                  <a:srgbClr val="232832"/>
                </a:solidFill>
                <a:latin typeface="Bricolage Grotesque 14pt SemiBo"/>
                <a:cs typeface="Poppins" panose="00000500000000000000" pitchFamily="2" charset="0"/>
              </a:rPr>
              <a:t>Genital lumps, bumps and ulcers</a:t>
            </a:r>
            <a:endParaRPr lang="en-GB">
              <a:solidFill>
                <a:srgbClr val="232832"/>
              </a:solidFill>
              <a:latin typeface="Bricolage Grotesque 14pt SemiBo"/>
            </a:endParaRPr>
          </a:p>
        </p:txBody>
      </p:sp>
      <p:sp>
        <p:nvSpPr>
          <p:cNvPr id="4" name="Content Placeholder 2">
            <a:extLst>
              <a:ext uri="{FF2B5EF4-FFF2-40B4-BE49-F238E27FC236}">
                <a16:creationId xmlns:a16="http://schemas.microsoft.com/office/drawing/2014/main" id="{FF3232F4-A65E-6858-66D9-ED05E7EA7015}"/>
              </a:ext>
            </a:extLst>
          </p:cNvPr>
          <p:cNvSpPr>
            <a:spLocks noGrp="1"/>
          </p:cNvSpPr>
          <p:nvPr>
            <p:ph idx="1"/>
          </p:nvPr>
        </p:nvSpPr>
        <p:spPr>
          <a:xfrm>
            <a:off x="332508" y="1511594"/>
            <a:ext cx="11717977" cy="5128691"/>
          </a:xfrm>
        </p:spPr>
        <p:txBody>
          <a:bodyPr vert="horz" lIns="91440" tIns="45720" rIns="91440" bIns="45720" rtlCol="0" anchor="t">
            <a:normAutofit/>
          </a:bodyPr>
          <a:lstStyle/>
          <a:p>
            <a:pPr marL="0" indent="0">
              <a:lnSpc>
                <a:spcPct val="107000"/>
              </a:lnSpc>
              <a:buNone/>
            </a:pPr>
            <a:r>
              <a:rPr lang="en-GB" sz="1800" dirty="0">
                <a:solidFill>
                  <a:srgbClr val="000000"/>
                </a:solidFill>
                <a:latin typeface="Poppins"/>
                <a:cs typeface="Poppins"/>
              </a:rPr>
              <a:t>If a person has concerns about any genital lumps, bumps and ulcers - it is important they seek clinical  advice as this could be symptoms of genital warts or herpes which require treatment.</a:t>
            </a:r>
          </a:p>
          <a:p>
            <a:pPr marL="0" indent="0">
              <a:lnSpc>
                <a:spcPct val="107000"/>
              </a:lnSpc>
              <a:buNone/>
            </a:pPr>
            <a:endParaRPr lang="en-GB" sz="400" i="0">
              <a:solidFill>
                <a:srgbClr val="333333"/>
              </a:solidFill>
              <a:effectLst/>
              <a:latin typeface="Poppins" panose="00000500000000000000" pitchFamily="2" charset="0"/>
              <a:cs typeface="Poppins" panose="00000500000000000000" pitchFamily="2" charset="0"/>
            </a:endParaRPr>
          </a:p>
          <a:p>
            <a:pPr marL="0" indent="0">
              <a:lnSpc>
                <a:spcPct val="107000"/>
              </a:lnSpc>
              <a:buNone/>
            </a:pPr>
            <a:endParaRPr lang="en-GB" sz="400" i="0">
              <a:solidFill>
                <a:srgbClr val="333333"/>
              </a:solidFill>
              <a:effectLst/>
              <a:latin typeface="Poppins" panose="00000500000000000000" pitchFamily="2" charset="0"/>
              <a:cs typeface="Poppins" panose="00000500000000000000" pitchFamily="2" charset="0"/>
            </a:endParaRPr>
          </a:p>
          <a:p>
            <a:pPr marL="0" indent="0">
              <a:lnSpc>
                <a:spcPct val="107000"/>
              </a:lnSpc>
              <a:buNone/>
            </a:pPr>
            <a:endParaRPr lang="en-GB" sz="400" i="0">
              <a:solidFill>
                <a:srgbClr val="000000"/>
              </a:solidFill>
              <a:effectLst/>
              <a:latin typeface="Poppins" panose="00000500000000000000" pitchFamily="2" charset="0"/>
              <a:cs typeface="Poppins" panose="00000500000000000000" pitchFamily="2" charset="0"/>
            </a:endParaRPr>
          </a:p>
          <a:p>
            <a:r>
              <a:rPr lang="en-GB" sz="1800" b="1" i="0" dirty="0">
                <a:solidFill>
                  <a:srgbClr val="000000"/>
                </a:solidFill>
                <a:effectLst/>
                <a:latin typeface="Poppins"/>
                <a:cs typeface="Poppins"/>
                <a:hlinkClick r:id="rId2"/>
              </a:rPr>
              <a:t>Online photo-diagnosis</a:t>
            </a:r>
            <a:r>
              <a:rPr lang="en-GB" sz="1800" b="1" dirty="0">
                <a:solidFill>
                  <a:srgbClr val="000000"/>
                </a:solidFill>
                <a:latin typeface="Poppins"/>
                <a:cs typeface="Poppins"/>
              </a:rPr>
              <a:t>: </a:t>
            </a:r>
            <a:r>
              <a:rPr lang="en-GB" sz="1800" dirty="0">
                <a:solidFill>
                  <a:srgbClr val="000000"/>
                </a:solidFill>
                <a:latin typeface="Poppins"/>
                <a:cs typeface="Poppins"/>
              </a:rPr>
              <a:t>People age 18+ can confidentially upload photos of their symptoms for a clinician from the Yuno online service</a:t>
            </a:r>
            <a:r>
              <a:rPr lang="en-GB" sz="1800" dirty="0">
                <a:solidFill>
                  <a:srgbClr val="FF0000"/>
                </a:solidFill>
                <a:latin typeface="Poppins"/>
                <a:cs typeface="Poppins"/>
              </a:rPr>
              <a:t> </a:t>
            </a:r>
            <a:r>
              <a:rPr lang="en-GB" sz="1800" dirty="0">
                <a:solidFill>
                  <a:srgbClr val="000000"/>
                </a:solidFill>
                <a:latin typeface="Poppins"/>
                <a:cs typeface="Poppins"/>
              </a:rPr>
              <a:t>to review, who can then diagnose and advise on the right treatment. If treatment at home is not suitable or remote diagnosis isn't possible, they will refer a service user to a local clinic and give advice on managing symptoms. </a:t>
            </a:r>
          </a:p>
          <a:p>
            <a:endParaRPr lang="en-GB" sz="100" i="1">
              <a:solidFill>
                <a:srgbClr val="000000"/>
              </a:solidFill>
              <a:latin typeface="Poppins" panose="00000500000000000000" pitchFamily="2" charset="0"/>
              <a:cs typeface="Poppins" panose="00000500000000000000" pitchFamily="2" charset="0"/>
            </a:endParaRPr>
          </a:p>
          <a:p>
            <a:pPr>
              <a:lnSpc>
                <a:spcPct val="120000"/>
              </a:lnSpc>
            </a:pPr>
            <a:endParaRPr lang="en-GB" sz="1900" b="0" i="0" dirty="0">
              <a:solidFill>
                <a:srgbClr val="000000"/>
              </a:solidFill>
              <a:effectLst/>
              <a:latin typeface="Poppins" panose="00000500000000000000" pitchFamily="2" charset="0"/>
              <a:cs typeface="Poppins" panose="00000500000000000000" pitchFamily="2" charset="0"/>
            </a:endParaRPr>
          </a:p>
          <a:p>
            <a:pPr>
              <a:lnSpc>
                <a:spcPct val="120000"/>
              </a:lnSpc>
            </a:pPr>
            <a:r>
              <a:rPr lang="en-GB" sz="1800" dirty="0">
                <a:solidFill>
                  <a:srgbClr val="000000"/>
                </a:solidFill>
                <a:latin typeface="Poppins"/>
                <a:cs typeface="Poppins"/>
                <a:hlinkClick r:id="rId3"/>
              </a:rPr>
              <a:t>F</a:t>
            </a:r>
            <a:r>
              <a:rPr lang="en-GB" sz="1800" b="0" i="0" dirty="0">
                <a:solidFill>
                  <a:srgbClr val="000000"/>
                </a:solidFill>
                <a:effectLst/>
                <a:latin typeface="Poppins"/>
                <a:cs typeface="Poppins"/>
                <a:hlinkClick r:id="rId3"/>
              </a:rPr>
              <a:t>ind a clinic </a:t>
            </a:r>
            <a:r>
              <a:rPr lang="en-GB" sz="1800" b="0" i="0">
                <a:solidFill>
                  <a:srgbClr val="000000"/>
                </a:solidFill>
                <a:effectLst/>
                <a:latin typeface="Poppins"/>
                <a:cs typeface="Poppins"/>
              </a:rPr>
              <a:t>using the Yuno website </a:t>
            </a:r>
            <a:r>
              <a:rPr lang="en-GB" sz="1800">
                <a:solidFill>
                  <a:srgbClr val="000000"/>
                </a:solidFill>
                <a:latin typeface="Poppins"/>
                <a:cs typeface="Poppins"/>
              </a:rPr>
              <a:t>to make an appointment to be seen in person.</a:t>
            </a:r>
            <a:r>
              <a:rPr lang="en-GB" sz="1800" dirty="0">
                <a:solidFill>
                  <a:srgbClr val="FF0000"/>
                </a:solidFill>
                <a:latin typeface="Poppins"/>
                <a:cs typeface="Poppins"/>
              </a:rPr>
              <a:t>  </a:t>
            </a:r>
          </a:p>
          <a:p>
            <a:pPr>
              <a:lnSpc>
                <a:spcPct val="120000"/>
              </a:lnSpc>
            </a:pPr>
            <a:endParaRPr lang="en-GB" sz="1800">
              <a:solidFill>
                <a:srgbClr val="333333"/>
              </a:solidFill>
              <a:latin typeface="Poppins"/>
              <a:cs typeface="Poppins"/>
            </a:endParaRPr>
          </a:p>
          <a:p>
            <a:pPr>
              <a:lnSpc>
                <a:spcPct val="120000"/>
              </a:lnSpc>
            </a:pPr>
            <a:endParaRPr lang="en-GB">
              <a:solidFill>
                <a:srgbClr val="333333"/>
              </a:solidFill>
              <a:latin typeface="Poppins" panose="00000500000000000000" pitchFamily="2" charset="0"/>
              <a:cs typeface="Poppins" panose="00000500000000000000" pitchFamily="2" charset="0"/>
            </a:endParaRPr>
          </a:p>
          <a:p>
            <a:pPr>
              <a:lnSpc>
                <a:spcPct val="120000"/>
              </a:lnSpc>
            </a:pPr>
            <a:r>
              <a:rPr lang="en-GB" sz="1800">
                <a:solidFill>
                  <a:srgbClr val="000000"/>
                </a:solidFill>
                <a:latin typeface="Poppins"/>
                <a:cs typeface="Poppins"/>
              </a:rPr>
              <a:t>People can contact their GP to ask for an appointment to discuss symptoms. </a:t>
            </a:r>
          </a:p>
          <a:p>
            <a:pPr marL="0" indent="0">
              <a:lnSpc>
                <a:spcPct val="120000"/>
              </a:lnSpc>
              <a:buNone/>
            </a:pPr>
            <a:endParaRPr lang="en-GB">
              <a:solidFill>
                <a:srgbClr val="333333"/>
              </a:solidFill>
              <a:latin typeface="Poppins" panose="00000500000000000000" pitchFamily="2" charset="0"/>
              <a:cs typeface="Poppins" panose="00000500000000000000" pitchFamily="2" charset="0"/>
            </a:endParaRPr>
          </a:p>
        </p:txBody>
      </p:sp>
      <p:sp>
        <p:nvSpPr>
          <p:cNvPr id="5" name="Rectangle 4">
            <a:extLst>
              <a:ext uri="{FF2B5EF4-FFF2-40B4-BE49-F238E27FC236}">
                <a16:creationId xmlns:a16="http://schemas.microsoft.com/office/drawing/2014/main" id="{C208EA12-093B-21C0-45E9-4ABBE5013B92}"/>
              </a:ext>
            </a:extLst>
          </p:cNvPr>
          <p:cNvSpPr/>
          <p:nvPr/>
        </p:nvSpPr>
        <p:spPr>
          <a:xfrm>
            <a:off x="388587" y="2319547"/>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b="1" dirty="0">
                <a:solidFill>
                  <a:srgbClr val="000000"/>
                </a:solidFill>
                <a:effectLst/>
                <a:latin typeface="Poppins"/>
                <a:cs typeface="Poppins"/>
              </a:rPr>
              <a:t>Yuno </a:t>
            </a:r>
            <a:r>
              <a:rPr lang="en-GB" b="1">
                <a:solidFill>
                  <a:srgbClr val="000000"/>
                </a:solidFill>
                <a:latin typeface="Poppins"/>
                <a:cs typeface="Poppins"/>
              </a:rPr>
              <a:t>website: </a:t>
            </a:r>
            <a:r>
              <a:rPr lang="en-GB" dirty="0">
                <a:solidFill>
                  <a:srgbClr val="000000"/>
                </a:solidFill>
                <a:latin typeface="Poppins"/>
                <a:cs typeface="Poppins"/>
              </a:rPr>
              <a:t>18+ only</a:t>
            </a:r>
            <a:endParaRPr lang="en-GB" sz="1800" dirty="0">
              <a:solidFill>
                <a:srgbClr val="000000"/>
              </a:solidFill>
              <a:effectLst/>
              <a:latin typeface="Poppins"/>
              <a:cs typeface="Poppins"/>
            </a:endParaRPr>
          </a:p>
        </p:txBody>
      </p:sp>
      <p:sp>
        <p:nvSpPr>
          <p:cNvPr id="6" name="Rectangle 5">
            <a:extLst>
              <a:ext uri="{FF2B5EF4-FFF2-40B4-BE49-F238E27FC236}">
                <a16:creationId xmlns:a16="http://schemas.microsoft.com/office/drawing/2014/main" id="{867C7C52-2AEA-0E92-3B67-905ADA5F6582}"/>
              </a:ext>
            </a:extLst>
          </p:cNvPr>
          <p:cNvSpPr/>
          <p:nvPr/>
        </p:nvSpPr>
        <p:spPr>
          <a:xfrm>
            <a:off x="388587" y="5424414"/>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20000"/>
              </a:lnSpc>
            </a:pPr>
            <a:r>
              <a:rPr lang="en-GB" b="1">
                <a:solidFill>
                  <a:srgbClr val="000000"/>
                </a:solidFill>
                <a:latin typeface="Poppins" panose="00000500000000000000" pitchFamily="2" charset="0"/>
                <a:cs typeface="Poppins" panose="00000500000000000000" pitchFamily="2" charset="0"/>
              </a:rPr>
              <a:t>GP Practices </a:t>
            </a:r>
            <a:r>
              <a:rPr lang="en-GB">
                <a:solidFill>
                  <a:srgbClr val="000000"/>
                </a:solidFill>
                <a:latin typeface="Poppins" panose="00000500000000000000" pitchFamily="2" charset="0"/>
                <a:cs typeface="Poppins" panose="00000500000000000000" pitchFamily="2" charset="0"/>
              </a:rPr>
              <a:t>(for registered patients) </a:t>
            </a:r>
          </a:p>
        </p:txBody>
      </p:sp>
      <p:sp>
        <p:nvSpPr>
          <p:cNvPr id="7" name="Rectangle 6">
            <a:extLst>
              <a:ext uri="{FF2B5EF4-FFF2-40B4-BE49-F238E27FC236}">
                <a16:creationId xmlns:a16="http://schemas.microsoft.com/office/drawing/2014/main" id="{E97FB643-A09F-521D-A9B4-1CBE625A2775}"/>
              </a:ext>
            </a:extLst>
          </p:cNvPr>
          <p:cNvSpPr/>
          <p:nvPr/>
        </p:nvSpPr>
        <p:spPr>
          <a:xfrm>
            <a:off x="418769" y="4102472"/>
            <a:ext cx="5772727" cy="382520"/>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sz="1800" b="1" dirty="0">
                <a:solidFill>
                  <a:srgbClr val="000000"/>
                </a:solidFill>
                <a:effectLst/>
                <a:latin typeface="Poppins"/>
                <a:cs typeface="Poppins"/>
              </a:rPr>
              <a:t>Yuno </a:t>
            </a:r>
            <a:r>
              <a:rPr lang="en-GB" sz="1800" b="1">
                <a:solidFill>
                  <a:srgbClr val="000000"/>
                </a:solidFill>
                <a:effectLst/>
                <a:latin typeface="Poppins"/>
                <a:cs typeface="Poppins"/>
              </a:rPr>
              <a:t>Clinics</a:t>
            </a:r>
          </a:p>
        </p:txBody>
      </p:sp>
    </p:spTree>
    <p:extLst>
      <p:ext uri="{BB962C8B-B14F-4D97-AF65-F5344CB8AC3E}">
        <p14:creationId xmlns:p14="http://schemas.microsoft.com/office/powerpoint/2010/main" val="2358362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F4C7E-5ED0-E9E6-3830-AB1F1DAFB7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5CA5FD-C8F6-1D61-46F4-EA51A1D5F21C}"/>
              </a:ext>
            </a:extLst>
          </p:cNvPr>
          <p:cNvSpPr>
            <a:spLocks noGrp="1"/>
          </p:cNvSpPr>
          <p:nvPr>
            <p:ph type="title"/>
          </p:nvPr>
        </p:nvSpPr>
        <p:spPr>
          <a:xfrm>
            <a:off x="0" y="0"/>
            <a:ext cx="12192000" cy="1325563"/>
          </a:xfrm>
          <a:solidFill>
            <a:srgbClr val="97F9B4"/>
          </a:solidFill>
        </p:spPr>
        <p:txBody>
          <a:bodyPr/>
          <a:lstStyle/>
          <a:p>
            <a:r>
              <a:rPr lang="en-GB" sz="2800" b="1" dirty="0">
                <a:solidFill>
                  <a:srgbClr val="000000"/>
                </a:solidFill>
                <a:latin typeface="Poppins"/>
                <a:cs typeface="Poppins"/>
              </a:rPr>
              <a:t>   </a:t>
            </a:r>
            <a:r>
              <a:rPr lang="en-GB" sz="3200" b="1" dirty="0">
                <a:solidFill>
                  <a:srgbClr val="232832"/>
                </a:solidFill>
                <a:latin typeface="Bricolage Grotesque 14pt SemiBo"/>
                <a:cs typeface="Poppins"/>
              </a:rPr>
              <a:t>Unusual vaginal discharge</a:t>
            </a:r>
            <a:endParaRPr lang="en-GB" b="1" dirty="0">
              <a:solidFill>
                <a:srgbClr val="232832"/>
              </a:solidFill>
              <a:latin typeface="Bricolage Grotesque 14pt SemiBo"/>
              <a:cs typeface="Poppins"/>
            </a:endParaRPr>
          </a:p>
        </p:txBody>
      </p:sp>
      <p:sp>
        <p:nvSpPr>
          <p:cNvPr id="6" name="Content Placeholder 2">
            <a:extLst>
              <a:ext uri="{FF2B5EF4-FFF2-40B4-BE49-F238E27FC236}">
                <a16:creationId xmlns:a16="http://schemas.microsoft.com/office/drawing/2014/main" id="{15694ED6-1767-00FC-454F-82C102474B38}"/>
              </a:ext>
            </a:extLst>
          </p:cNvPr>
          <p:cNvSpPr txBox="1">
            <a:spLocks/>
          </p:cNvSpPr>
          <p:nvPr/>
        </p:nvSpPr>
        <p:spPr>
          <a:xfrm>
            <a:off x="332508" y="1803435"/>
            <a:ext cx="11717977" cy="4937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buFont typeface="Arial" panose="020B0604020202020204" pitchFamily="34" charset="0"/>
              <a:buNone/>
            </a:pPr>
            <a:endParaRPr lang="en-GB" sz="400" dirty="0">
              <a:solidFill>
                <a:srgbClr val="333333"/>
              </a:solidFill>
              <a:latin typeface="Poppins" panose="00000500000000000000" pitchFamily="2" charset="0"/>
              <a:cs typeface="Poppins" panose="00000500000000000000" pitchFamily="2" charset="0"/>
            </a:endParaRPr>
          </a:p>
          <a:p>
            <a:pPr marL="0" indent="0">
              <a:lnSpc>
                <a:spcPct val="107000"/>
              </a:lnSpc>
              <a:buFont typeface="Arial" panose="020B0604020202020204" pitchFamily="34" charset="0"/>
              <a:buNone/>
            </a:pPr>
            <a:endParaRPr lang="en-GB" sz="400" dirty="0">
              <a:solidFill>
                <a:srgbClr val="333333"/>
              </a:solidFill>
              <a:latin typeface="Poppins" panose="00000500000000000000" pitchFamily="2" charset="0"/>
              <a:cs typeface="Poppins" panose="00000500000000000000" pitchFamily="2" charset="0"/>
            </a:endParaRPr>
          </a:p>
          <a:p>
            <a:pPr>
              <a:lnSpc>
                <a:spcPct val="120000"/>
              </a:lnSpc>
            </a:pPr>
            <a:r>
              <a:rPr lang="en-GB" sz="1800" b="1" dirty="0">
                <a:solidFill>
                  <a:srgbClr val="000000"/>
                </a:solidFill>
                <a:latin typeface="Poppins"/>
                <a:cs typeface="Poppins"/>
                <a:hlinkClick r:id="rId2"/>
              </a:rPr>
              <a:t>Online consultation and treatment</a:t>
            </a:r>
            <a:r>
              <a:rPr lang="en-GB" sz="1800" b="1" dirty="0">
                <a:solidFill>
                  <a:srgbClr val="000000"/>
                </a:solidFill>
                <a:latin typeface="Poppins"/>
                <a:cs typeface="Poppins"/>
              </a:rPr>
              <a:t>: </a:t>
            </a:r>
            <a:r>
              <a:rPr lang="en-GB" sz="1800" dirty="0">
                <a:solidFill>
                  <a:srgbClr val="000000"/>
                </a:solidFill>
                <a:latin typeface="Poppins"/>
                <a:cs typeface="Poppins"/>
              </a:rPr>
              <a:t>Service users are taken through an online consultation which aims to determine whether they have bacterial vaginosis or thrush. Service users may be offered treatment, and if the symptoms do not stop they will be directed to book an appointment at a local clinic. </a:t>
            </a:r>
          </a:p>
          <a:p>
            <a:pPr>
              <a:lnSpc>
                <a:spcPct val="120000"/>
              </a:lnSpc>
            </a:pPr>
            <a:endParaRPr lang="en-GB" sz="1900" dirty="0">
              <a:latin typeface="Poppins" panose="00000500000000000000" pitchFamily="2" charset="0"/>
              <a:cs typeface="Poppins" panose="00000500000000000000" pitchFamily="2" charset="0"/>
            </a:endParaRPr>
          </a:p>
          <a:p>
            <a:pPr>
              <a:lnSpc>
                <a:spcPct val="120000"/>
              </a:lnSpc>
            </a:pPr>
            <a:r>
              <a:rPr lang="en-GB" sz="1800" dirty="0">
                <a:solidFill>
                  <a:srgbClr val="000000"/>
                </a:solidFill>
                <a:latin typeface="Poppins"/>
                <a:cs typeface="Poppins"/>
                <a:hlinkClick r:id="rId3"/>
              </a:rPr>
              <a:t>Find a clinic </a:t>
            </a:r>
            <a:r>
              <a:rPr lang="en-GB" sz="1800" dirty="0">
                <a:solidFill>
                  <a:srgbClr val="000000"/>
                </a:solidFill>
                <a:latin typeface="Poppins"/>
                <a:cs typeface="Poppins"/>
              </a:rPr>
              <a:t>using the Yuno website.</a:t>
            </a:r>
          </a:p>
          <a:p>
            <a:pPr>
              <a:lnSpc>
                <a:spcPct val="120000"/>
              </a:lnSpc>
            </a:pPr>
            <a:endParaRPr lang="en-GB" sz="300" dirty="0">
              <a:solidFill>
                <a:srgbClr val="333333"/>
              </a:solidFill>
              <a:latin typeface="Poppins" panose="00000500000000000000" pitchFamily="2" charset="0"/>
              <a:cs typeface="Poppins" panose="00000500000000000000" pitchFamily="2" charset="0"/>
            </a:endParaRPr>
          </a:p>
          <a:p>
            <a:pPr>
              <a:lnSpc>
                <a:spcPct val="120000"/>
              </a:lnSpc>
            </a:pPr>
            <a:endParaRPr lang="en-GB" sz="400" dirty="0">
              <a:solidFill>
                <a:srgbClr val="333333"/>
              </a:solidFill>
              <a:latin typeface="Poppins" panose="00000500000000000000" pitchFamily="2" charset="0"/>
              <a:cs typeface="Poppins" panose="00000500000000000000" pitchFamily="2" charset="0"/>
            </a:endParaRPr>
          </a:p>
          <a:p>
            <a:pPr>
              <a:lnSpc>
                <a:spcPct val="120000"/>
              </a:lnSpc>
            </a:pPr>
            <a:r>
              <a:rPr lang="en-GB" sz="1800" dirty="0">
                <a:solidFill>
                  <a:srgbClr val="000000"/>
                </a:solidFill>
                <a:latin typeface="Poppins" panose="00000500000000000000" pitchFamily="2" charset="0"/>
                <a:cs typeface="Poppins" panose="00000500000000000000" pitchFamily="2" charset="0"/>
              </a:rPr>
              <a:t>Unusual discharge may mean the patient has thrush. Service users can get treatment from a pharmacy for thrush. The pharmacy can check eligibility for free treatment. </a:t>
            </a:r>
          </a:p>
          <a:p>
            <a:pPr marL="0" indent="0">
              <a:lnSpc>
                <a:spcPct val="120000"/>
              </a:lnSpc>
              <a:buNone/>
            </a:pPr>
            <a:endParaRPr lang="en-GB" sz="1200" dirty="0">
              <a:solidFill>
                <a:srgbClr val="333333"/>
              </a:solidFill>
              <a:latin typeface="Poppins" panose="00000500000000000000" pitchFamily="2" charset="0"/>
              <a:cs typeface="Poppins" panose="00000500000000000000" pitchFamily="2" charset="0"/>
            </a:endParaRPr>
          </a:p>
          <a:p>
            <a:pPr marL="0" indent="0">
              <a:lnSpc>
                <a:spcPct val="120000"/>
              </a:lnSpc>
              <a:buNone/>
            </a:pPr>
            <a:endParaRPr lang="en-GB" sz="400" dirty="0">
              <a:solidFill>
                <a:srgbClr val="333333"/>
              </a:solidFill>
              <a:latin typeface="Poppins" panose="00000500000000000000" pitchFamily="2" charset="0"/>
              <a:cs typeface="Poppins" panose="00000500000000000000" pitchFamily="2" charset="0"/>
            </a:endParaRPr>
          </a:p>
          <a:p>
            <a:pPr>
              <a:lnSpc>
                <a:spcPct val="120000"/>
              </a:lnSpc>
            </a:pPr>
            <a:r>
              <a:rPr lang="en-GB" sz="1800" dirty="0">
                <a:solidFill>
                  <a:srgbClr val="000000"/>
                </a:solidFill>
                <a:latin typeface="Poppins"/>
                <a:cs typeface="Poppins"/>
              </a:rPr>
              <a:t>People can contact their GP to ask for an appointment to discuss symptoms. </a:t>
            </a:r>
          </a:p>
          <a:p>
            <a:pPr>
              <a:lnSpc>
                <a:spcPct val="120000"/>
              </a:lnSpc>
            </a:pPr>
            <a:endParaRPr lang="en-GB" sz="1200" dirty="0">
              <a:solidFill>
                <a:srgbClr val="333333"/>
              </a:solidFill>
              <a:latin typeface="Poppins" panose="00000500000000000000" pitchFamily="2" charset="0"/>
              <a:cs typeface="Poppins" panose="00000500000000000000" pitchFamily="2" charset="0"/>
            </a:endParaRPr>
          </a:p>
        </p:txBody>
      </p:sp>
      <p:sp>
        <p:nvSpPr>
          <p:cNvPr id="7" name="Rectangle 6">
            <a:extLst>
              <a:ext uri="{FF2B5EF4-FFF2-40B4-BE49-F238E27FC236}">
                <a16:creationId xmlns:a16="http://schemas.microsoft.com/office/drawing/2014/main" id="{40D48B4C-5801-1375-9896-FCF9A32A40BD}"/>
              </a:ext>
            </a:extLst>
          </p:cNvPr>
          <p:cNvSpPr/>
          <p:nvPr/>
        </p:nvSpPr>
        <p:spPr>
          <a:xfrm>
            <a:off x="388587" y="1781662"/>
            <a:ext cx="5772727" cy="368285"/>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b="1" dirty="0">
                <a:solidFill>
                  <a:srgbClr val="000000"/>
                </a:solidFill>
                <a:effectLst/>
                <a:latin typeface="Poppins"/>
                <a:cs typeface="Poppins"/>
              </a:rPr>
              <a:t>Yuno </a:t>
            </a:r>
            <a:r>
              <a:rPr lang="en-GB" b="1">
                <a:solidFill>
                  <a:srgbClr val="000000"/>
                </a:solidFill>
                <a:latin typeface="Poppins"/>
                <a:cs typeface="Poppins"/>
              </a:rPr>
              <a:t>website: </a:t>
            </a:r>
            <a:r>
              <a:rPr lang="en-GB" dirty="0">
                <a:solidFill>
                  <a:srgbClr val="000000"/>
                </a:solidFill>
                <a:latin typeface="Poppins"/>
                <a:cs typeface="Poppins"/>
              </a:rPr>
              <a:t>18+ only</a:t>
            </a:r>
            <a:endParaRPr lang="en-GB" sz="1800" dirty="0">
              <a:solidFill>
                <a:srgbClr val="000000"/>
              </a:solidFill>
              <a:effectLst/>
              <a:latin typeface="Poppins"/>
              <a:cs typeface="Poppins"/>
            </a:endParaRPr>
          </a:p>
        </p:txBody>
      </p:sp>
      <p:sp>
        <p:nvSpPr>
          <p:cNvPr id="8" name="Rectangle 7">
            <a:extLst>
              <a:ext uri="{FF2B5EF4-FFF2-40B4-BE49-F238E27FC236}">
                <a16:creationId xmlns:a16="http://schemas.microsoft.com/office/drawing/2014/main" id="{397CC7A4-68BA-8D01-4C0F-84362665CC4C}"/>
              </a:ext>
            </a:extLst>
          </p:cNvPr>
          <p:cNvSpPr/>
          <p:nvPr/>
        </p:nvSpPr>
        <p:spPr>
          <a:xfrm>
            <a:off x="418769" y="4622642"/>
            <a:ext cx="5772727" cy="368285"/>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ct val="120000"/>
              </a:lnSpc>
              <a:buNone/>
            </a:pPr>
            <a:r>
              <a:rPr lang="en-GB" sz="1800" b="1">
                <a:solidFill>
                  <a:srgbClr val="000000"/>
                </a:solidFill>
                <a:effectLst/>
                <a:latin typeface="Poppins" panose="00000500000000000000" pitchFamily="2" charset="0"/>
                <a:cs typeface="Poppins" panose="00000500000000000000" pitchFamily="2" charset="0"/>
              </a:rPr>
              <a:t>Pharmacy</a:t>
            </a:r>
          </a:p>
        </p:txBody>
      </p:sp>
      <p:sp>
        <p:nvSpPr>
          <p:cNvPr id="9" name="Rectangle 8">
            <a:extLst>
              <a:ext uri="{FF2B5EF4-FFF2-40B4-BE49-F238E27FC236}">
                <a16:creationId xmlns:a16="http://schemas.microsoft.com/office/drawing/2014/main" id="{5ABE2330-3A82-DD2E-557F-3F204EBF3E94}"/>
              </a:ext>
            </a:extLst>
          </p:cNvPr>
          <p:cNvSpPr/>
          <p:nvPr/>
        </p:nvSpPr>
        <p:spPr>
          <a:xfrm>
            <a:off x="418769" y="3671025"/>
            <a:ext cx="5772727" cy="368285"/>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indent="0">
              <a:lnSpc>
                <a:spcPct val="120000"/>
              </a:lnSpc>
              <a:buNone/>
            </a:pPr>
            <a:r>
              <a:rPr lang="en-GB" sz="1800" b="1" dirty="0">
                <a:solidFill>
                  <a:srgbClr val="000000"/>
                </a:solidFill>
                <a:effectLst/>
                <a:latin typeface="Poppins"/>
                <a:cs typeface="Poppins"/>
              </a:rPr>
              <a:t>Yuno </a:t>
            </a:r>
            <a:r>
              <a:rPr lang="en-GB" b="1" dirty="0" err="1">
                <a:solidFill>
                  <a:srgbClr val="000000"/>
                </a:solidFill>
                <a:latin typeface="Poppins"/>
                <a:cs typeface="Poppins"/>
              </a:rPr>
              <a:t>Clinics</a:t>
            </a:r>
            <a:endParaRPr lang="en-GB" sz="1800" b="1" dirty="0" err="1">
              <a:solidFill>
                <a:srgbClr val="000000"/>
              </a:solidFill>
              <a:effectLst/>
              <a:latin typeface="Poppins" panose="00000500000000000000" pitchFamily="2" charset="0"/>
              <a:cs typeface="Poppins" panose="00000500000000000000" pitchFamily="2" charset="0"/>
            </a:endParaRPr>
          </a:p>
        </p:txBody>
      </p:sp>
      <p:sp>
        <p:nvSpPr>
          <p:cNvPr id="10" name="Rectangle 9">
            <a:extLst>
              <a:ext uri="{FF2B5EF4-FFF2-40B4-BE49-F238E27FC236}">
                <a16:creationId xmlns:a16="http://schemas.microsoft.com/office/drawing/2014/main" id="{E4EDEDBA-E73D-FD51-E2D2-94587F5260CC}"/>
              </a:ext>
            </a:extLst>
          </p:cNvPr>
          <p:cNvSpPr/>
          <p:nvPr/>
        </p:nvSpPr>
        <p:spPr>
          <a:xfrm>
            <a:off x="418769" y="5862499"/>
            <a:ext cx="5772727" cy="368285"/>
          </a:xfrm>
          <a:prstGeom prst="rect">
            <a:avLst/>
          </a:prstGeom>
          <a:solidFill>
            <a:srgbClr val="BFBB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20000"/>
              </a:lnSpc>
            </a:pPr>
            <a:r>
              <a:rPr lang="en-GB" b="1">
                <a:solidFill>
                  <a:srgbClr val="000000"/>
                </a:solidFill>
                <a:latin typeface="Poppins" panose="00000500000000000000" pitchFamily="2" charset="0"/>
                <a:cs typeface="Poppins" panose="00000500000000000000" pitchFamily="2" charset="0"/>
              </a:rPr>
              <a:t>GP Practices </a:t>
            </a:r>
            <a:r>
              <a:rPr lang="en-GB">
                <a:solidFill>
                  <a:srgbClr val="000000"/>
                </a:solidFill>
                <a:latin typeface="Poppins" panose="00000500000000000000" pitchFamily="2" charset="0"/>
                <a:cs typeface="Poppins" panose="00000500000000000000" pitchFamily="2" charset="0"/>
              </a:rPr>
              <a:t>(for registered patients) </a:t>
            </a:r>
          </a:p>
        </p:txBody>
      </p:sp>
      <p:sp>
        <p:nvSpPr>
          <p:cNvPr id="4" name="TextBox 3">
            <a:extLst>
              <a:ext uri="{FF2B5EF4-FFF2-40B4-BE49-F238E27FC236}">
                <a16:creationId xmlns:a16="http://schemas.microsoft.com/office/drawing/2014/main" id="{67ECDE25-E89B-245D-84C4-158CE80F2C6A}"/>
              </a:ext>
            </a:extLst>
          </p:cNvPr>
          <p:cNvSpPr txBox="1"/>
          <p:nvPr/>
        </p:nvSpPr>
        <p:spPr>
          <a:xfrm>
            <a:off x="313877" y="1314227"/>
            <a:ext cx="12108344" cy="406265"/>
          </a:xfrm>
          <a:prstGeom prst="rect">
            <a:avLst/>
          </a:prstGeom>
          <a:noFill/>
        </p:spPr>
        <p:txBody>
          <a:bodyPr wrap="square">
            <a:spAutoFit/>
          </a:bodyPr>
          <a:lstStyle/>
          <a:p>
            <a:pPr marL="0" indent="0">
              <a:lnSpc>
                <a:spcPct val="120000"/>
              </a:lnSpc>
              <a:buNone/>
            </a:pPr>
            <a:r>
              <a:rPr lang="en-GB">
                <a:solidFill>
                  <a:srgbClr val="000000"/>
                </a:solidFill>
                <a:latin typeface="Poppins" panose="00000500000000000000" pitchFamily="2" charset="0"/>
                <a:cs typeface="Poppins" panose="00000500000000000000" pitchFamily="2" charset="0"/>
              </a:rPr>
              <a:t>If a person has concerns about vaginal discharge - it is important they seek clinical advice.</a:t>
            </a:r>
          </a:p>
        </p:txBody>
      </p:sp>
    </p:spTree>
    <p:extLst>
      <p:ext uri="{BB962C8B-B14F-4D97-AF65-F5344CB8AC3E}">
        <p14:creationId xmlns:p14="http://schemas.microsoft.com/office/powerpoint/2010/main" val="2733919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644B3-49D6-6238-379A-E04CFAC8F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94041-EDE2-6C67-B993-32D39BC943EF}"/>
              </a:ext>
            </a:extLst>
          </p:cNvPr>
          <p:cNvSpPr>
            <a:spLocks noGrp="1"/>
          </p:cNvSpPr>
          <p:nvPr>
            <p:ph type="title"/>
          </p:nvPr>
        </p:nvSpPr>
        <p:spPr>
          <a:xfrm>
            <a:off x="0" y="0"/>
            <a:ext cx="12192000" cy="1325563"/>
          </a:xfrm>
          <a:solidFill>
            <a:srgbClr val="97F9B4"/>
          </a:solidFill>
        </p:spPr>
        <p:txBody>
          <a:bodyPr>
            <a:normAutofit/>
          </a:bodyPr>
          <a:lstStyle/>
          <a:p>
            <a:r>
              <a:rPr lang="en-GB" sz="3200">
                <a:solidFill>
                  <a:srgbClr val="232832"/>
                </a:solidFill>
                <a:latin typeface="Bricolage Grotesque 14pt SemiBo"/>
                <a:cs typeface="Poppins" panose="00000500000000000000" pitchFamily="2" charset="0"/>
              </a:rPr>
              <a:t>   Post-birth contraception in BNSSG</a:t>
            </a:r>
          </a:p>
        </p:txBody>
      </p:sp>
      <p:sp>
        <p:nvSpPr>
          <p:cNvPr id="7" name="Content Placeholder 2">
            <a:extLst>
              <a:ext uri="{FF2B5EF4-FFF2-40B4-BE49-F238E27FC236}">
                <a16:creationId xmlns:a16="http://schemas.microsoft.com/office/drawing/2014/main" id="{077D91C3-F6EE-9998-F675-59FEE1A3E7A6}"/>
              </a:ext>
            </a:extLst>
          </p:cNvPr>
          <p:cNvSpPr txBox="1">
            <a:spLocks/>
          </p:cNvSpPr>
          <p:nvPr/>
        </p:nvSpPr>
        <p:spPr>
          <a:xfrm>
            <a:off x="332508" y="1618596"/>
            <a:ext cx="8549025" cy="51286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900" b="1" dirty="0">
                <a:solidFill>
                  <a:srgbClr val="000000"/>
                </a:solidFill>
                <a:latin typeface="Poppins" panose="00000500000000000000" pitchFamily="2" charset="0"/>
                <a:cs typeface="Poppins" panose="00000500000000000000" pitchFamily="2" charset="0"/>
              </a:rPr>
              <a:t>Southmead Hospital </a:t>
            </a:r>
            <a:r>
              <a:rPr lang="en-GB" sz="1900" dirty="0">
                <a:solidFill>
                  <a:srgbClr val="000000"/>
                </a:solidFill>
                <a:latin typeface="Poppins" panose="00000500000000000000" pitchFamily="2" charset="0"/>
                <a:cs typeface="Poppins" panose="00000500000000000000" pitchFamily="2" charset="0"/>
              </a:rPr>
              <a:t>(North Bristol NHS Trust) and </a:t>
            </a:r>
            <a:r>
              <a:rPr lang="en-GB" sz="1900" b="1" dirty="0">
                <a:solidFill>
                  <a:srgbClr val="000000"/>
                </a:solidFill>
                <a:latin typeface="Poppins" panose="00000500000000000000" pitchFamily="2" charset="0"/>
                <a:cs typeface="Poppins" panose="00000500000000000000" pitchFamily="2" charset="0"/>
              </a:rPr>
              <a:t>St Michael’s Hospital </a:t>
            </a:r>
            <a:r>
              <a:rPr lang="en-GB" sz="1900" dirty="0">
                <a:solidFill>
                  <a:srgbClr val="000000"/>
                </a:solidFill>
                <a:latin typeface="Poppins" panose="00000500000000000000" pitchFamily="2" charset="0"/>
                <a:cs typeface="Poppins" panose="00000500000000000000" pitchFamily="2" charset="0"/>
              </a:rPr>
              <a:t>(University Hospitals Bristol and Weston NHS Foundation Trust) are now offering post-birth contraception.</a:t>
            </a:r>
          </a:p>
          <a:p>
            <a:pPr marL="0" indent="0">
              <a:buFont typeface="Arial" panose="020B0604020202020204" pitchFamily="34" charset="0"/>
              <a:buNone/>
            </a:pPr>
            <a:endParaRPr lang="en-GB" sz="1200" dirty="0">
              <a:solidFill>
                <a:srgbClr val="000000"/>
              </a:solidFill>
              <a:latin typeface="Poppins" panose="00000500000000000000" pitchFamily="2" charset="0"/>
              <a:cs typeface="Poppins" panose="00000500000000000000" pitchFamily="2" charset="0"/>
            </a:endParaRPr>
          </a:p>
          <a:p>
            <a:r>
              <a:rPr lang="en-GB" sz="1900" b="1" dirty="0">
                <a:solidFill>
                  <a:srgbClr val="000000"/>
                </a:solidFill>
                <a:latin typeface="Poppins"/>
                <a:cs typeface="Poppins"/>
              </a:rPr>
              <a:t>This service offers those who are pregnant the opportunity to create a plan for receiving contraception after they give birth whilst they are still in hospital.</a:t>
            </a:r>
          </a:p>
          <a:p>
            <a:pPr marL="0" indent="0">
              <a:buNone/>
            </a:pPr>
            <a:endParaRPr lang="en-GB" sz="1200" dirty="0">
              <a:solidFill>
                <a:srgbClr val="000000"/>
              </a:solidFill>
              <a:latin typeface="Poppins" panose="00000500000000000000" pitchFamily="2" charset="0"/>
              <a:cs typeface="Poppins" panose="00000500000000000000" pitchFamily="2" charset="0"/>
            </a:endParaRPr>
          </a:p>
          <a:p>
            <a:r>
              <a:rPr lang="en-GB" sz="1900" dirty="0">
                <a:solidFill>
                  <a:srgbClr val="000000"/>
                </a:solidFill>
                <a:latin typeface="Poppins" panose="00000500000000000000" pitchFamily="2" charset="0"/>
                <a:cs typeface="Poppins" panose="00000500000000000000" pitchFamily="2" charset="0"/>
              </a:rPr>
              <a:t>To help people create a personalised post-birth contraceptive plan, the service offers advice sessions with specialist contraception nurses, midwives, and other healthcare professionals, as well as educational resources.</a:t>
            </a:r>
          </a:p>
          <a:p>
            <a:pPr marL="0" indent="0">
              <a:buNone/>
            </a:pPr>
            <a:endParaRPr lang="en-GB" sz="1200" dirty="0">
              <a:solidFill>
                <a:srgbClr val="000000"/>
              </a:solidFill>
              <a:latin typeface="Poppins" panose="00000500000000000000" pitchFamily="2" charset="0"/>
              <a:cs typeface="Poppins" panose="00000500000000000000" pitchFamily="2" charset="0"/>
            </a:endParaRPr>
          </a:p>
          <a:p>
            <a:r>
              <a:rPr lang="en-GB" sz="1900" dirty="0">
                <a:solidFill>
                  <a:srgbClr val="000000"/>
                </a:solidFill>
                <a:latin typeface="Poppins"/>
                <a:cs typeface="Poppins"/>
              </a:rPr>
              <a:t>Visit the </a:t>
            </a:r>
            <a:r>
              <a:rPr lang="en-GB" sz="1900" b="1" dirty="0">
                <a:solidFill>
                  <a:srgbClr val="D21969"/>
                </a:solidFill>
                <a:latin typeface="Poppins"/>
                <a:cs typeface="Poppins"/>
                <a:hlinkClick r:id="rId2"/>
              </a:rPr>
              <a:t>North Bristol NHS Trust</a:t>
            </a:r>
            <a:r>
              <a:rPr lang="en-GB" sz="1900" dirty="0">
                <a:latin typeface="Poppins"/>
                <a:cs typeface="Poppins"/>
              </a:rPr>
              <a:t> </a:t>
            </a:r>
            <a:r>
              <a:rPr lang="en-GB" sz="1900" dirty="0">
                <a:solidFill>
                  <a:srgbClr val="000000"/>
                </a:solidFill>
                <a:latin typeface="Poppins"/>
                <a:cs typeface="Poppins"/>
              </a:rPr>
              <a:t>and</a:t>
            </a:r>
            <a:r>
              <a:rPr lang="en-GB" sz="1900" dirty="0">
                <a:latin typeface="Poppins"/>
                <a:cs typeface="Poppins"/>
              </a:rPr>
              <a:t> </a:t>
            </a:r>
            <a:r>
              <a:rPr lang="en-GB" sz="1900" b="1" dirty="0">
                <a:solidFill>
                  <a:srgbClr val="D21969"/>
                </a:solidFill>
                <a:latin typeface="Poppins"/>
                <a:cs typeface="Poppins"/>
                <a:hlinkClick r:id="rId3"/>
              </a:rPr>
              <a:t>University Hospitals Bristol and Weston NHS Foundation Trust</a:t>
            </a:r>
            <a:r>
              <a:rPr lang="en-GB" sz="1900" dirty="0">
                <a:latin typeface="Poppins"/>
                <a:cs typeface="Poppins"/>
              </a:rPr>
              <a:t> </a:t>
            </a:r>
            <a:r>
              <a:rPr lang="en-GB" sz="1900" dirty="0">
                <a:solidFill>
                  <a:srgbClr val="000000"/>
                </a:solidFill>
                <a:latin typeface="Poppins"/>
                <a:cs typeface="Poppins"/>
              </a:rPr>
              <a:t>websites to find out more.</a:t>
            </a:r>
            <a:endParaRPr lang="en-GB" sz="1900" i="1" dirty="0">
              <a:solidFill>
                <a:srgbClr val="000000"/>
              </a:solidFill>
              <a:latin typeface="Poppins"/>
              <a:cs typeface="Poppins"/>
            </a:endParaRPr>
          </a:p>
        </p:txBody>
      </p:sp>
      <p:pic>
        <p:nvPicPr>
          <p:cNvPr id="1026" name="Picture 2" descr="A black and grey logo&#10;&#10;AI-generated content may be incorrect., Picture">
            <a:extLst>
              <a:ext uri="{FF2B5EF4-FFF2-40B4-BE49-F238E27FC236}">
                <a16:creationId xmlns:a16="http://schemas.microsoft.com/office/drawing/2014/main" id="{D9A92AD8-07F6-E76B-E82A-7582E46D4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2269" y="4806282"/>
            <a:ext cx="2127006" cy="702207"/>
          </a:xfrm>
          <a:prstGeom prst="rect">
            <a:avLst/>
          </a:prstGeom>
          <a:noFill/>
          <a:extLst>
            <a:ext uri="{909E8E84-426E-40DD-AFC4-6F175D3DCCD1}">
              <a14:hiddenFill xmlns:a14="http://schemas.microsoft.com/office/drawing/2010/main">
                <a:solidFill>
                  <a:srgbClr val="FFFFFF"/>
                </a:solidFill>
              </a14:hiddenFill>
            </a:ext>
          </a:extLst>
        </p:spPr>
      </p:pic>
      <p:pic>
        <p:nvPicPr>
          <p:cNvPr id="9" name="Content Placeholder 8">
            <a:extLst>
              <a:ext uri="{FF2B5EF4-FFF2-40B4-BE49-F238E27FC236}">
                <a16:creationId xmlns:a16="http://schemas.microsoft.com/office/drawing/2014/main" id="{DA17C08E-7B64-62BB-B96E-3B79C9142922}"/>
              </a:ext>
            </a:extLst>
          </p:cNvPr>
          <p:cNvPicPr>
            <a:picLocks noGrp="1" noChangeAspect="1"/>
          </p:cNvPicPr>
          <p:nvPr>
            <p:ph idx="1"/>
          </p:nvPr>
        </p:nvPicPr>
        <p:blipFill>
          <a:blip r:embed="rId5">
            <a:extLst>
              <a:ext uri="{28A0092B-C50C-407E-A947-70E740481C1C}">
                <a14:useLocalDpi xmlns:a14="http://schemas.microsoft.com/office/drawing/2010/main" val="0"/>
              </a:ext>
            </a:extLst>
          </a:blip>
          <a:srcRect t="15296" r="4299" b="29237"/>
          <a:stretch>
            <a:fillRect/>
          </a:stretch>
        </p:blipFill>
        <p:spPr>
          <a:xfrm>
            <a:off x="9393709" y="1618595"/>
            <a:ext cx="2035566" cy="1179779"/>
          </a:xfrm>
          <a:prstGeom prst="rect">
            <a:avLst/>
          </a:prstGeom>
        </p:spPr>
      </p:pic>
      <p:pic>
        <p:nvPicPr>
          <p:cNvPr id="3" name="Picture 2" descr="A close-up of a logo&#10;&#10;AI-generated content may be incorrect.">
            <a:extLst>
              <a:ext uri="{FF2B5EF4-FFF2-40B4-BE49-F238E27FC236}">
                <a16:creationId xmlns:a16="http://schemas.microsoft.com/office/drawing/2014/main" id="{E1B4A5BE-23EE-B80C-1980-5AE5CEFD1C58}"/>
              </a:ext>
            </a:extLst>
          </p:cNvPr>
          <p:cNvPicPr>
            <a:picLocks noChangeAspect="1"/>
          </p:cNvPicPr>
          <p:nvPr/>
        </p:nvPicPr>
        <p:blipFill>
          <a:blip r:embed="rId6"/>
          <a:stretch>
            <a:fillRect/>
          </a:stretch>
        </p:blipFill>
        <p:spPr>
          <a:xfrm>
            <a:off x="8684039" y="3142145"/>
            <a:ext cx="2742096" cy="1236318"/>
          </a:xfrm>
          <a:prstGeom prst="rect">
            <a:avLst/>
          </a:prstGeom>
        </p:spPr>
      </p:pic>
    </p:spTree>
    <p:extLst>
      <p:ext uri="{BB962C8B-B14F-4D97-AF65-F5344CB8AC3E}">
        <p14:creationId xmlns:p14="http://schemas.microsoft.com/office/powerpoint/2010/main" val="158236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4AE3C-4EB6-B1F1-29C2-AEEFD6D2E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E65D8-C556-BA30-35E0-EAD55D894D9F}"/>
              </a:ext>
            </a:extLst>
          </p:cNvPr>
          <p:cNvSpPr>
            <a:spLocks noGrp="1"/>
          </p:cNvSpPr>
          <p:nvPr>
            <p:ph type="title"/>
          </p:nvPr>
        </p:nvSpPr>
        <p:spPr>
          <a:xfrm>
            <a:off x="330680" y="71886"/>
            <a:ext cx="11875698" cy="1253677"/>
          </a:xfrm>
          <a:solidFill>
            <a:schemeClr val="bg1"/>
          </a:solidFill>
        </p:spPr>
        <p:txBody>
          <a:bodyPr>
            <a:normAutofit/>
          </a:bodyPr>
          <a:lstStyle/>
          <a:p>
            <a:r>
              <a:rPr lang="en-GB" sz="3200">
                <a:solidFill>
                  <a:srgbClr val="232832"/>
                </a:solidFill>
                <a:latin typeface="Bricolage Grotesque 14pt SemiBo"/>
                <a:cs typeface="Poppins"/>
              </a:rPr>
              <a:t>Pregnancy Testing</a:t>
            </a:r>
            <a:endParaRPr lang="en-GB" sz="3200">
              <a:solidFill>
                <a:srgbClr val="232832"/>
              </a:solidFill>
              <a:latin typeface="Bricolage Grotesque 14pt SemiBo"/>
              <a:cs typeface="Arial"/>
            </a:endParaRPr>
          </a:p>
        </p:txBody>
      </p:sp>
      <p:sp>
        <p:nvSpPr>
          <p:cNvPr id="3" name="Content Placeholder 2">
            <a:extLst>
              <a:ext uri="{FF2B5EF4-FFF2-40B4-BE49-F238E27FC236}">
                <a16:creationId xmlns:a16="http://schemas.microsoft.com/office/drawing/2014/main" id="{1B764A97-9BA1-358C-14A8-6745746DFF34}"/>
              </a:ext>
            </a:extLst>
          </p:cNvPr>
          <p:cNvSpPr>
            <a:spLocks noGrp="1"/>
          </p:cNvSpPr>
          <p:nvPr>
            <p:ph idx="1"/>
          </p:nvPr>
        </p:nvSpPr>
        <p:spPr>
          <a:xfrm>
            <a:off x="332508" y="1354578"/>
            <a:ext cx="11717977" cy="5128691"/>
          </a:xfrm>
        </p:spPr>
        <p:txBody>
          <a:bodyPr vert="horz" lIns="91440" tIns="45720" rIns="91440" bIns="45720" rtlCol="0" anchor="t">
            <a:normAutofit/>
          </a:bodyPr>
          <a:lstStyle/>
          <a:p>
            <a:pPr marL="0" indent="0">
              <a:lnSpc>
                <a:spcPct val="120000"/>
              </a:lnSpc>
              <a:buNone/>
            </a:pPr>
            <a:endParaRPr lang="en-GB" sz="1800" i="1">
              <a:solidFill>
                <a:srgbClr val="000000"/>
              </a:solidFill>
              <a:cs typeface="Poppins" panose="00000500000000000000" pitchFamily="2" charset="0"/>
            </a:endParaRPr>
          </a:p>
          <a:p>
            <a:pPr marL="0" indent="0">
              <a:lnSpc>
                <a:spcPct val="120000"/>
              </a:lnSpc>
              <a:buNone/>
            </a:pPr>
            <a:endParaRPr lang="en-GB" sz="1800">
              <a:solidFill>
                <a:srgbClr val="333333"/>
              </a:solidFill>
              <a:cs typeface="Poppins" panose="00000500000000000000" pitchFamily="2" charset="0"/>
            </a:endParaRPr>
          </a:p>
          <a:p>
            <a:pPr marL="0" indent="0">
              <a:lnSpc>
                <a:spcPct val="120000"/>
              </a:lnSpc>
              <a:buNone/>
            </a:pPr>
            <a:endParaRPr lang="en-GB" sz="1800">
              <a:solidFill>
                <a:srgbClr val="333333"/>
              </a:solidFill>
              <a:cs typeface="Poppins"/>
            </a:endParaRPr>
          </a:p>
        </p:txBody>
      </p:sp>
      <p:sp>
        <p:nvSpPr>
          <p:cNvPr id="7" name="Content Placeholder 2">
            <a:extLst>
              <a:ext uri="{FF2B5EF4-FFF2-40B4-BE49-F238E27FC236}">
                <a16:creationId xmlns:a16="http://schemas.microsoft.com/office/drawing/2014/main" id="{E2CB9BA7-3FA9-9996-7945-6EE33440E6CA}"/>
              </a:ext>
            </a:extLst>
          </p:cNvPr>
          <p:cNvSpPr txBox="1">
            <a:spLocks/>
          </p:cNvSpPr>
          <p:nvPr/>
        </p:nvSpPr>
        <p:spPr>
          <a:xfrm>
            <a:off x="484908" y="1506978"/>
            <a:ext cx="11372921" cy="51286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GB" sz="1800" dirty="0">
                <a:solidFill>
                  <a:srgbClr val="000000"/>
                </a:solidFill>
                <a:ea typeface="+mn-lt"/>
                <a:cs typeface="+mn-lt"/>
              </a:rPr>
              <a:t>For a reliable negative result - do a pregnancy test if the unprotected sex was more than 3 weeks ago or if</a:t>
            </a:r>
            <a:endParaRPr lang="en-GB" dirty="0">
              <a:solidFill>
                <a:srgbClr val="0F4C81"/>
              </a:solidFill>
              <a:ea typeface="+mn-lt"/>
              <a:cs typeface="+mn-lt"/>
            </a:endParaRPr>
          </a:p>
          <a:p>
            <a:pPr>
              <a:buNone/>
            </a:pPr>
            <a:r>
              <a:rPr lang="en-GB" sz="1800" dirty="0">
                <a:solidFill>
                  <a:srgbClr val="000000"/>
                </a:solidFill>
                <a:ea typeface="+mn-lt"/>
                <a:cs typeface="+mn-lt"/>
              </a:rPr>
              <a:t>period is more than 7 days late. </a:t>
            </a:r>
            <a:endParaRPr lang="en-GB" dirty="0">
              <a:cs typeface="Arial"/>
            </a:endParaRPr>
          </a:p>
          <a:p>
            <a:pPr>
              <a:buNone/>
            </a:pPr>
            <a:endParaRPr lang="en-GB" sz="1800" dirty="0">
              <a:solidFill>
                <a:srgbClr val="000000"/>
              </a:solidFill>
              <a:ea typeface="+mn-lt"/>
              <a:cs typeface="+mn-lt"/>
            </a:endParaRPr>
          </a:p>
          <a:p>
            <a:pPr marL="285750" indent="-285750"/>
            <a:r>
              <a:rPr lang="en-GB" sz="1800" dirty="0">
                <a:solidFill>
                  <a:srgbClr val="000000"/>
                </a:solidFill>
                <a:ea typeface="+mn-lt"/>
                <a:cs typeface="+mn-lt"/>
              </a:rPr>
              <a:t>People can buy pregnancy test kits online or from supermarkets and pharmacies. </a:t>
            </a:r>
            <a:endParaRPr lang="en-GB" dirty="0">
              <a:cs typeface="Arial"/>
            </a:endParaRPr>
          </a:p>
          <a:p>
            <a:pPr marL="0" indent="0">
              <a:buNone/>
            </a:pPr>
            <a:r>
              <a:rPr lang="en-GB" sz="1800" b="1" dirty="0">
                <a:solidFill>
                  <a:srgbClr val="000000"/>
                </a:solidFill>
                <a:ea typeface="+mn-lt"/>
                <a:cs typeface="+mn-lt"/>
              </a:rPr>
              <a:t>If someone needs help to do a pregnancy test: </a:t>
            </a:r>
            <a:endParaRPr lang="en-GB" b="1" dirty="0">
              <a:cs typeface="Arial"/>
            </a:endParaRPr>
          </a:p>
          <a:p>
            <a:pPr marL="285750" indent="-285750"/>
            <a:r>
              <a:rPr lang="en-GB" sz="1800">
                <a:solidFill>
                  <a:srgbClr val="000000"/>
                </a:solidFill>
                <a:ea typeface="+mn-lt"/>
                <a:cs typeface="+mn-lt"/>
              </a:rPr>
              <a:t>Contact a Yuno clinic: call 0117 342 6900 or find a </a:t>
            </a:r>
            <a:r>
              <a:rPr lang="en-GB" sz="1800" dirty="0">
                <a:solidFill>
                  <a:srgbClr val="00709E"/>
                </a:solidFill>
                <a:ea typeface="+mn-lt"/>
                <a:cs typeface="+mn-lt"/>
                <a:hlinkClick r:id="rId2">
                  <a:extLst>
                    <a:ext uri="{A12FA001-AC4F-418D-AE19-62706E023703}">
                      <ahyp:hlinkClr xmlns:ahyp="http://schemas.microsoft.com/office/drawing/2018/hyperlinkcolor" val="tx"/>
                    </a:ext>
                  </a:extLst>
                </a:hlinkClick>
              </a:rPr>
              <a:t>Yuno clinic</a:t>
            </a:r>
            <a:r>
              <a:rPr lang="en-GB" sz="1800" dirty="0">
                <a:solidFill>
                  <a:srgbClr val="00709E"/>
                </a:solidFill>
                <a:ea typeface="+mn-lt"/>
                <a:cs typeface="+mn-lt"/>
              </a:rPr>
              <a:t> </a:t>
            </a:r>
            <a:endParaRPr lang="en-GB" dirty="0">
              <a:cs typeface="Arial"/>
            </a:endParaRPr>
          </a:p>
          <a:p>
            <a:pPr marL="285750" indent="-285750"/>
            <a:r>
              <a:rPr lang="en-GB" sz="1800" dirty="0">
                <a:solidFill>
                  <a:srgbClr val="000000"/>
                </a:solidFill>
                <a:ea typeface="+mn-lt"/>
                <a:cs typeface="+mn-lt"/>
              </a:rPr>
              <a:t>Under 25s can contact Brook: call 01179 290 090</a:t>
            </a:r>
            <a:endParaRPr lang="en-GB" dirty="0">
              <a:cs typeface="Arial"/>
            </a:endParaRPr>
          </a:p>
          <a:p>
            <a:pPr marL="285750" indent="-285750">
              <a:buFont typeface="Arial" panose="020B0604020202020204" pitchFamily="34" charset="0"/>
              <a:buChar char="•"/>
            </a:pPr>
            <a:endParaRPr lang="en-GB" sz="1800" dirty="0">
              <a:solidFill>
                <a:srgbClr val="000000"/>
              </a:solidFill>
              <a:cs typeface="Arial"/>
            </a:endParaRPr>
          </a:p>
          <a:p>
            <a:pPr>
              <a:buNone/>
            </a:pPr>
            <a:r>
              <a:rPr lang="en-GB" sz="1800" dirty="0">
                <a:solidFill>
                  <a:srgbClr val="000000"/>
                </a:solidFill>
                <a:ea typeface="+mn-lt"/>
                <a:cs typeface="+mn-lt"/>
              </a:rPr>
              <a:t>A person might still be able to have an Emergency Copper Coil (also known as a copper intrauterine device,</a:t>
            </a:r>
            <a:endParaRPr lang="en-GB" dirty="0">
              <a:solidFill>
                <a:srgbClr val="0F4C81"/>
              </a:solidFill>
              <a:ea typeface="+mn-lt"/>
              <a:cs typeface="+mn-lt"/>
            </a:endParaRPr>
          </a:p>
          <a:p>
            <a:pPr>
              <a:buNone/>
            </a:pPr>
            <a:r>
              <a:rPr lang="en-GB" sz="1800" dirty="0">
                <a:solidFill>
                  <a:srgbClr val="000000"/>
                </a:solidFill>
                <a:ea typeface="+mn-lt"/>
                <a:cs typeface="+mn-lt"/>
              </a:rPr>
              <a:t>Cu-IUD) fitted to prevent pregnancy depending on their circumstances. They will need to immediately contact</a:t>
            </a:r>
            <a:endParaRPr lang="en-GB" dirty="0">
              <a:solidFill>
                <a:srgbClr val="0F4C81"/>
              </a:solidFill>
              <a:ea typeface="+mn-lt"/>
              <a:cs typeface="+mn-lt"/>
            </a:endParaRPr>
          </a:p>
          <a:p>
            <a:pPr>
              <a:buNone/>
            </a:pPr>
            <a:r>
              <a:rPr lang="en-GB" sz="1800" dirty="0">
                <a:solidFill>
                  <a:srgbClr val="000000"/>
                </a:solidFill>
                <a:ea typeface="+mn-lt"/>
                <a:cs typeface="+mn-lt"/>
              </a:rPr>
              <a:t>their GP or call Yuno </a:t>
            </a:r>
            <a:r>
              <a:rPr lang="en-GB" sz="1800">
                <a:solidFill>
                  <a:srgbClr val="000000"/>
                </a:solidFill>
                <a:ea typeface="+mn-lt"/>
                <a:cs typeface="+mn-lt"/>
              </a:rPr>
              <a:t>to discuss.</a:t>
            </a:r>
            <a:endParaRPr lang="en-GB">
              <a:ea typeface="+mn-lt"/>
              <a:cs typeface="+mn-lt"/>
            </a:endParaRPr>
          </a:p>
          <a:p>
            <a:pPr marL="0" indent="0">
              <a:buNone/>
            </a:pPr>
            <a:endParaRPr lang="en-GB" sz="1800" dirty="0">
              <a:solidFill>
                <a:srgbClr val="000000"/>
              </a:solidFill>
              <a:cs typeface="Arial"/>
            </a:endParaRPr>
          </a:p>
          <a:p>
            <a:pPr>
              <a:buNone/>
            </a:pPr>
            <a:r>
              <a:rPr lang="en-GB" sz="1800" dirty="0">
                <a:solidFill>
                  <a:srgbClr val="000000"/>
                </a:solidFill>
                <a:ea typeface="+mn-lt"/>
                <a:cs typeface="+mn-lt"/>
              </a:rPr>
              <a:t>The Yuno </a:t>
            </a:r>
            <a:r>
              <a:rPr lang="en-GB" sz="1800">
                <a:solidFill>
                  <a:srgbClr val="000000"/>
                </a:solidFill>
                <a:ea typeface="+mn-lt"/>
                <a:cs typeface="+mn-lt"/>
              </a:rPr>
              <a:t>service website provides </a:t>
            </a:r>
            <a:r>
              <a:rPr lang="en-GB" sz="1800" dirty="0">
                <a:solidFill>
                  <a:srgbClr val="000000"/>
                </a:solidFill>
                <a:ea typeface="+mn-lt"/>
                <a:cs typeface="+mn-lt"/>
                <a:hlinkClick r:id="rId3"/>
              </a:rPr>
              <a:t>Pregnancy Testing Information and Support</a:t>
            </a:r>
            <a:endParaRPr lang="en-GB" sz="1800" dirty="0">
              <a:solidFill>
                <a:srgbClr val="000000"/>
              </a:solidFill>
              <a:cs typeface="Arial"/>
            </a:endParaRPr>
          </a:p>
          <a:p>
            <a:pPr marL="0" indent="0">
              <a:lnSpc>
                <a:spcPct val="120000"/>
              </a:lnSpc>
              <a:buNone/>
            </a:pPr>
            <a:endParaRPr lang="en-GB" sz="1800" i="1" dirty="0">
              <a:solidFill>
                <a:srgbClr val="000000"/>
              </a:solidFill>
              <a:cs typeface="Poppins"/>
            </a:endParaRPr>
          </a:p>
        </p:txBody>
      </p:sp>
    </p:spTree>
    <p:extLst>
      <p:ext uri="{BB962C8B-B14F-4D97-AF65-F5344CB8AC3E}">
        <p14:creationId xmlns:p14="http://schemas.microsoft.com/office/powerpoint/2010/main" val="1101571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8981E-2137-5751-C82D-A0318435C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8923F-EC5C-F2A8-8407-F3BCE0B05110}"/>
              </a:ext>
            </a:extLst>
          </p:cNvPr>
          <p:cNvSpPr>
            <a:spLocks noGrp="1"/>
          </p:cNvSpPr>
          <p:nvPr>
            <p:ph type="title"/>
          </p:nvPr>
        </p:nvSpPr>
        <p:spPr>
          <a:xfrm>
            <a:off x="330680" y="71886"/>
            <a:ext cx="9295101" cy="1253677"/>
          </a:xfrm>
          <a:solidFill>
            <a:schemeClr val="bg1"/>
          </a:solidFill>
        </p:spPr>
        <p:txBody>
          <a:bodyPr>
            <a:normAutofit/>
          </a:bodyPr>
          <a:lstStyle/>
          <a:p>
            <a:r>
              <a:rPr lang="en-GB" sz="3200" dirty="0">
                <a:solidFill>
                  <a:srgbClr val="232832"/>
                </a:solidFill>
                <a:latin typeface="Bricolage Grotesque 14pt SemiBo"/>
                <a:cs typeface="Poppins"/>
              </a:rPr>
              <a:t>Pregnancy Advisory Service in BNSSG</a:t>
            </a:r>
            <a:endParaRPr lang="en-GB" sz="3200" dirty="0">
              <a:solidFill>
                <a:srgbClr val="232832"/>
              </a:solidFill>
              <a:latin typeface="Bricolage Grotesque 14pt SemiBo"/>
              <a:cs typeface="Arial"/>
            </a:endParaRPr>
          </a:p>
        </p:txBody>
      </p:sp>
      <p:sp>
        <p:nvSpPr>
          <p:cNvPr id="3" name="Content Placeholder 2">
            <a:extLst>
              <a:ext uri="{FF2B5EF4-FFF2-40B4-BE49-F238E27FC236}">
                <a16:creationId xmlns:a16="http://schemas.microsoft.com/office/drawing/2014/main" id="{4A5D946C-00B0-27AD-EDEC-F5A527475AF2}"/>
              </a:ext>
            </a:extLst>
          </p:cNvPr>
          <p:cNvSpPr>
            <a:spLocks noGrp="1"/>
          </p:cNvSpPr>
          <p:nvPr>
            <p:ph idx="1"/>
          </p:nvPr>
        </p:nvSpPr>
        <p:spPr>
          <a:xfrm>
            <a:off x="332508" y="1354578"/>
            <a:ext cx="11717977" cy="5128691"/>
          </a:xfrm>
        </p:spPr>
        <p:txBody>
          <a:bodyPr vert="horz" lIns="91440" tIns="45720" rIns="91440" bIns="45720" rtlCol="0" anchor="t">
            <a:normAutofit/>
          </a:bodyPr>
          <a:lstStyle/>
          <a:p>
            <a:pPr marL="0" indent="0">
              <a:lnSpc>
                <a:spcPct val="120000"/>
              </a:lnSpc>
              <a:buNone/>
            </a:pPr>
            <a:endParaRPr lang="en-GB" sz="1800" i="1" dirty="0">
              <a:solidFill>
                <a:srgbClr val="000000"/>
              </a:solidFill>
              <a:effectLst/>
              <a:ea typeface="Aptos" panose="020B0004020202020204" pitchFamily="34" charset="0"/>
              <a:cs typeface="Aptos" panose="020B0004020202020204" pitchFamily="34" charset="0"/>
            </a:endParaRPr>
          </a:p>
          <a:p>
            <a:pPr marL="0" indent="0">
              <a:lnSpc>
                <a:spcPct val="120000"/>
              </a:lnSpc>
              <a:buNone/>
            </a:pPr>
            <a:endParaRPr lang="en-GB" sz="1800" i="1" dirty="0">
              <a:solidFill>
                <a:srgbClr val="000000"/>
              </a:solidFill>
              <a:effectLst/>
              <a:latin typeface="Arial"/>
              <a:ea typeface="Aptos" panose="020B0004020202020204" pitchFamily="34" charset="0"/>
              <a:cs typeface="Aptos" panose="020B0004020202020204" pitchFamily="34" charset="0"/>
            </a:endParaRPr>
          </a:p>
          <a:p>
            <a:pPr>
              <a:buNone/>
            </a:pPr>
            <a:endParaRPr lang="en-GB" sz="1400" dirty="0">
              <a:solidFill>
                <a:srgbClr val="0F4C81"/>
              </a:solidFill>
              <a:latin typeface="Aptos" panose="020B0004020202020204" pitchFamily="34" charset="0"/>
              <a:ea typeface="Aptos" panose="020B0004020202020204" pitchFamily="34" charset="0"/>
              <a:cs typeface="Aptos" panose="020B0004020202020204" pitchFamily="34" charset="0"/>
            </a:endParaRPr>
          </a:p>
          <a:p>
            <a:pPr>
              <a:buNone/>
            </a:pPr>
            <a:r>
              <a:rPr lang="en-GB" sz="1800" dirty="0">
                <a:solidFill>
                  <a:srgbClr val="000000"/>
                </a:solidFill>
                <a:ea typeface="Aptos" panose="020B0004020202020204" pitchFamily="34" charset="0"/>
                <a:cs typeface="Aptos" panose="020B0004020202020204" pitchFamily="34" charset="0"/>
              </a:rPr>
              <a:t>If a person has </a:t>
            </a:r>
            <a:r>
              <a:rPr lang="en-GB" sz="1800" dirty="0">
                <a:solidFill>
                  <a:srgbClr val="000000"/>
                </a:solidFill>
                <a:effectLst/>
                <a:ea typeface="Aptos" panose="020B0004020202020204" pitchFamily="34" charset="0"/>
                <a:cs typeface="Aptos" panose="020B0004020202020204" pitchFamily="34" charset="0"/>
              </a:rPr>
              <a:t>a positive pregnancy test, information is available from the </a:t>
            </a:r>
            <a:r>
              <a:rPr lang="en-GB" sz="1800" b="1" dirty="0">
                <a:solidFill>
                  <a:srgbClr val="000000"/>
                </a:solidFill>
                <a:effectLst/>
                <a:ea typeface="Aptos" panose="020B0004020202020204" pitchFamily="34" charset="0"/>
                <a:cs typeface="Aptos" panose="020B0004020202020204" pitchFamily="34" charset="0"/>
              </a:rPr>
              <a:t>local NHS free Pregnancy Advisory</a:t>
            </a:r>
          </a:p>
          <a:p>
            <a:pPr>
              <a:buNone/>
            </a:pPr>
            <a:r>
              <a:rPr lang="en-GB" sz="1800" b="1" dirty="0">
                <a:solidFill>
                  <a:srgbClr val="000000"/>
                </a:solidFill>
                <a:effectLst/>
                <a:ea typeface="Aptos" panose="020B0004020202020204" pitchFamily="34" charset="0"/>
                <a:cs typeface="Aptos" panose="020B0004020202020204" pitchFamily="34" charset="0"/>
              </a:rPr>
              <a:t>Service</a:t>
            </a:r>
            <a:r>
              <a:rPr lang="en-GB" sz="1800" dirty="0">
                <a:solidFill>
                  <a:srgbClr val="000000"/>
                </a:solidFill>
                <a:effectLst/>
                <a:ea typeface="Aptos" panose="020B0004020202020204" pitchFamily="34" charset="0"/>
                <a:cs typeface="Aptos" panose="020B0004020202020204" pitchFamily="34" charset="0"/>
              </a:rPr>
              <a:t> about </a:t>
            </a:r>
            <a:r>
              <a:rPr lang="en-GB" sz="1800" u="sng" dirty="0">
                <a:solidFill>
                  <a:srgbClr val="0000FF"/>
                </a:solidFill>
                <a:effectLst/>
                <a:ea typeface="Aptos" panose="020B0004020202020204" pitchFamily="34" charset="0"/>
                <a:cs typeface="Aptos" panose="020B0004020202020204" pitchFamily="34" charset="0"/>
                <a:hlinkClick r:id="rId3"/>
              </a:rPr>
              <a:t>pregnancy options</a:t>
            </a:r>
            <a:r>
              <a:rPr lang="en-GB" sz="1800" dirty="0">
                <a:effectLst/>
                <a:ea typeface="Aptos" panose="020B0004020202020204" pitchFamily="34" charset="0"/>
                <a:cs typeface="Aptos" panose="020B0004020202020204" pitchFamily="34" charset="0"/>
              </a:rPr>
              <a:t> </a:t>
            </a:r>
            <a:r>
              <a:rPr lang="en-GB" sz="1800" dirty="0">
                <a:solidFill>
                  <a:srgbClr val="000000"/>
                </a:solidFill>
                <a:effectLst/>
                <a:ea typeface="Aptos" panose="020B0004020202020204" pitchFamily="34" charset="0"/>
                <a:cs typeface="Aptos" panose="020B0004020202020204" pitchFamily="34" charset="0"/>
              </a:rPr>
              <a:t>and support available. This includes information and advice about abortion. </a:t>
            </a:r>
          </a:p>
          <a:p>
            <a:pPr>
              <a:buNone/>
            </a:pPr>
            <a:endParaRPr lang="en-GB" dirty="0">
              <a:effectLst/>
              <a:ea typeface="Aptos" panose="020B0004020202020204" pitchFamily="34" charset="0"/>
              <a:cs typeface="Aptos" panose="020B0004020202020204" pitchFamily="34" charset="0"/>
            </a:endParaRPr>
          </a:p>
          <a:p>
            <a:pPr>
              <a:buNone/>
            </a:pPr>
            <a:r>
              <a:rPr lang="en-GB" b="1" dirty="0">
                <a:solidFill>
                  <a:srgbClr val="000000"/>
                </a:solidFill>
                <a:ea typeface="Aptos" panose="020B0004020202020204" pitchFamily="34" charset="0"/>
                <a:cs typeface="Aptos" panose="020B0004020202020204" pitchFamily="34" charset="0"/>
              </a:rPr>
              <a:t>For advice</a:t>
            </a:r>
            <a:r>
              <a:rPr lang="en-GB" b="1" dirty="0">
                <a:solidFill>
                  <a:srgbClr val="000000"/>
                </a:solidFill>
                <a:effectLst/>
                <a:ea typeface="Aptos" panose="020B0004020202020204" pitchFamily="34" charset="0"/>
                <a:cs typeface="Aptos" panose="020B0004020202020204" pitchFamily="34" charset="0"/>
              </a:rPr>
              <a:t> about pregnancy options – </a:t>
            </a:r>
            <a:r>
              <a:rPr lang="en-GB" b="1" dirty="0">
                <a:solidFill>
                  <a:srgbClr val="000000"/>
                </a:solidFill>
                <a:ea typeface="Aptos" panose="020B0004020202020204" pitchFamily="34" charset="0"/>
                <a:cs typeface="Aptos" panose="020B0004020202020204" pitchFamily="34" charset="0"/>
              </a:rPr>
              <a:t>contact</a:t>
            </a:r>
            <a:r>
              <a:rPr lang="en-GB" b="1" dirty="0">
                <a:solidFill>
                  <a:srgbClr val="000000"/>
                </a:solidFill>
                <a:effectLst/>
                <a:ea typeface="Aptos" panose="020B0004020202020204" pitchFamily="34" charset="0"/>
                <a:cs typeface="Aptos" panose="020B0004020202020204" pitchFamily="34" charset="0"/>
              </a:rPr>
              <a:t> the Pregnancy Advisory Service: </a:t>
            </a:r>
          </a:p>
          <a:p>
            <a:pPr>
              <a:buNone/>
            </a:pPr>
            <a:endParaRPr lang="en-GB" sz="600" b="1" dirty="0">
              <a:solidFill>
                <a:srgbClr val="000000"/>
              </a:solidFill>
              <a:effectLst/>
              <a:ea typeface="Aptos" panose="020B0004020202020204" pitchFamily="34" charset="0"/>
              <a:cs typeface="Aptos" panose="020B0004020202020204" pitchFamily="34" charset="0"/>
            </a:endParaRPr>
          </a:p>
          <a:p>
            <a:pPr marL="342900" indent="-342900">
              <a:buSzPts val="1000"/>
              <a:buFont typeface="Symbol" panose="05050102010706020507" pitchFamily="18" charset="2"/>
              <a:buChar char=""/>
              <a:tabLst>
                <a:tab pos="457200" algn="l"/>
              </a:tabLst>
            </a:pPr>
            <a:r>
              <a:rPr lang="en-GB" sz="1800" dirty="0">
                <a:solidFill>
                  <a:srgbClr val="000000"/>
                </a:solidFill>
                <a:effectLst/>
                <a:ea typeface="Times New Roman" panose="02020603050405020304" pitchFamily="18" charset="0"/>
                <a:cs typeface="Aptos" panose="020B0004020202020204" pitchFamily="34" charset="0"/>
              </a:rPr>
              <a:t>Book a free, confidential conversation about</a:t>
            </a:r>
            <a:r>
              <a:rPr lang="en-GB" sz="1800" dirty="0">
                <a:solidFill>
                  <a:srgbClr val="000000"/>
                </a:solidFill>
                <a:ea typeface="Times New Roman" panose="02020603050405020304" pitchFamily="18" charset="0"/>
                <a:cs typeface="Aptos" panose="020B0004020202020204" pitchFamily="34" charset="0"/>
              </a:rPr>
              <a:t> pregnancy</a:t>
            </a:r>
            <a:r>
              <a:rPr lang="en-GB" sz="1800" dirty="0">
                <a:solidFill>
                  <a:srgbClr val="000000"/>
                </a:solidFill>
                <a:effectLst/>
                <a:ea typeface="Times New Roman" panose="02020603050405020304" pitchFamily="18" charset="0"/>
                <a:cs typeface="Aptos" panose="020B0004020202020204" pitchFamily="34" charset="0"/>
              </a:rPr>
              <a:t> options with a health professional at the </a:t>
            </a:r>
            <a:r>
              <a:rPr lang="en-GB" sz="1800" dirty="0">
                <a:solidFill>
                  <a:srgbClr val="000000"/>
                </a:solidFill>
                <a:effectLst/>
                <a:ea typeface="Times New Roman" panose="02020603050405020304" pitchFamily="18" charset="0"/>
                <a:cs typeface="Aptos" panose="020B0004020202020204" pitchFamily="34" charset="0"/>
                <a:hlinkClick r:id="rId4"/>
              </a:rPr>
              <a:t>Pregnancy Advisory Service </a:t>
            </a:r>
            <a:r>
              <a:rPr lang="en-GB" sz="1800" dirty="0">
                <a:solidFill>
                  <a:srgbClr val="000000"/>
                </a:solidFill>
                <a:effectLst/>
                <a:ea typeface="Times New Roman" panose="02020603050405020304" pitchFamily="18" charset="0"/>
                <a:cs typeface="Aptos" panose="020B0004020202020204" pitchFamily="34" charset="0"/>
              </a:rPr>
              <a:t>on </a:t>
            </a:r>
            <a:r>
              <a:rPr lang="en-GB" sz="1800" b="1" dirty="0">
                <a:solidFill>
                  <a:srgbClr val="000000"/>
                </a:solidFill>
                <a:effectLst/>
                <a:ea typeface="Times New Roman" panose="02020603050405020304" pitchFamily="18" charset="0"/>
                <a:cs typeface="Aptos" panose="020B0004020202020204" pitchFamily="34" charset="0"/>
              </a:rPr>
              <a:t>0345 872 5435 </a:t>
            </a:r>
            <a:r>
              <a:rPr lang="en-GB" sz="1800" dirty="0">
                <a:solidFill>
                  <a:srgbClr val="000000"/>
                </a:solidFill>
                <a:effectLst/>
                <a:ea typeface="Times New Roman" panose="02020603050405020304" pitchFamily="18" charset="0"/>
                <a:cs typeface="Aptos" panose="020B0004020202020204" pitchFamily="34" charset="0"/>
              </a:rPr>
              <a:t>(7am-8pm daily).</a:t>
            </a:r>
            <a:r>
              <a:rPr lang="en-GB" sz="1800" dirty="0">
                <a:solidFill>
                  <a:srgbClr val="000000"/>
                </a:solidFill>
                <a:ea typeface="Times New Roman" panose="02020603050405020304" pitchFamily="18" charset="0"/>
                <a:cs typeface="Aptos" panose="020B0004020202020204" pitchFamily="34" charset="0"/>
              </a:rPr>
              <a:t> The</a:t>
            </a:r>
            <a:r>
              <a:rPr lang="en-GB" sz="1800" dirty="0">
                <a:solidFill>
                  <a:srgbClr val="000000"/>
                </a:solidFill>
                <a:effectLst/>
                <a:ea typeface="Times New Roman" panose="02020603050405020304" pitchFamily="18" charset="0"/>
                <a:cs typeface="Aptos" panose="020B0004020202020204" pitchFamily="34" charset="0"/>
              </a:rPr>
              <a:t> consultation will usually be over the phone.</a:t>
            </a:r>
          </a:p>
          <a:p>
            <a:pPr marL="0" lvl="0" indent="0">
              <a:buSzPts val="1000"/>
              <a:buNone/>
              <a:tabLst>
                <a:tab pos="457200" algn="l"/>
              </a:tabLst>
            </a:pPr>
            <a:endParaRPr lang="en-GB" sz="600" dirty="0">
              <a:solidFill>
                <a:srgbClr val="000000"/>
              </a:solidFill>
              <a:effectLst/>
              <a:ea typeface="Times New Roman" panose="02020603050405020304" pitchFamily="18" charset="0"/>
              <a:cs typeface="Aptos" panose="020B0004020202020204" pitchFamily="34" charset="0"/>
            </a:endParaRPr>
          </a:p>
          <a:p>
            <a:pPr marL="342900" indent="-342900">
              <a:buSzPts val="1000"/>
              <a:buFont typeface="Symbol" panose="05050102010706020507" pitchFamily="18" charset="2"/>
              <a:buChar char=""/>
              <a:tabLst>
                <a:tab pos="457200" algn="l"/>
              </a:tabLst>
            </a:pPr>
            <a:r>
              <a:rPr lang="en-GB" sz="1800" dirty="0">
                <a:solidFill>
                  <a:srgbClr val="000000"/>
                </a:solidFill>
                <a:ea typeface="Times New Roman" panose="02020603050405020304" pitchFamily="18" charset="0"/>
                <a:cs typeface="Aptos" panose="020B0004020202020204" pitchFamily="34" charset="0"/>
              </a:rPr>
              <a:t>Or a person can </a:t>
            </a:r>
            <a:r>
              <a:rPr lang="en-GB" sz="1800" dirty="0">
                <a:solidFill>
                  <a:srgbClr val="000000"/>
                </a:solidFill>
                <a:ea typeface="Times New Roman" panose="02020603050405020304" pitchFamily="18" charset="0"/>
                <a:cs typeface="Aptos" panose="020B0004020202020204" pitchFamily="34" charset="0"/>
                <a:hlinkClick r:id="rId5"/>
              </a:rPr>
              <a:t>book a telephone consultation online </a:t>
            </a:r>
            <a:r>
              <a:rPr lang="en-GB" sz="1800" dirty="0">
                <a:solidFill>
                  <a:srgbClr val="000000"/>
                </a:solidFill>
                <a:ea typeface="Times New Roman" panose="02020603050405020304" pitchFamily="18" charset="0"/>
                <a:cs typeface="Aptos" panose="020B0004020202020204" pitchFamily="34" charset="0"/>
              </a:rPr>
              <a:t>(this will take them to MSI UK)</a:t>
            </a:r>
            <a:endParaRPr lang="en-GB" sz="1800" dirty="0">
              <a:solidFill>
                <a:srgbClr val="333333"/>
              </a:solidFill>
              <a:cs typeface="Poppins" panose="00000500000000000000" pitchFamily="2" charset="0"/>
            </a:endParaRPr>
          </a:p>
          <a:p>
            <a:pPr marL="0" indent="0">
              <a:lnSpc>
                <a:spcPct val="120000"/>
              </a:lnSpc>
              <a:buNone/>
            </a:pPr>
            <a:endParaRPr lang="en-GB" sz="1800" dirty="0">
              <a:solidFill>
                <a:srgbClr val="333333"/>
              </a:solidFill>
              <a:cs typeface="Poppins" panose="00000500000000000000" pitchFamily="2" charset="0"/>
            </a:endParaRPr>
          </a:p>
          <a:p>
            <a:pPr marL="0" indent="0">
              <a:lnSpc>
                <a:spcPct val="120000"/>
              </a:lnSpc>
              <a:buNone/>
            </a:pPr>
            <a:r>
              <a:rPr lang="en-GB" sz="1800" dirty="0">
                <a:solidFill>
                  <a:srgbClr val="333333"/>
                </a:solidFill>
                <a:cs typeface="Poppins"/>
              </a:rPr>
              <a:t>The Brook website provides advice and information about </a:t>
            </a:r>
            <a:r>
              <a:rPr lang="en-GB" sz="1800" dirty="0">
                <a:solidFill>
                  <a:srgbClr val="333333"/>
                </a:solidFill>
                <a:cs typeface="Poppins"/>
                <a:hlinkClick r:id="rId6"/>
              </a:rPr>
              <a:t>pregnancy</a:t>
            </a:r>
            <a:r>
              <a:rPr lang="en-GB" sz="1800" dirty="0">
                <a:solidFill>
                  <a:srgbClr val="333333"/>
                </a:solidFill>
                <a:cs typeface="Poppins"/>
              </a:rPr>
              <a:t> and thinking about </a:t>
            </a:r>
            <a:r>
              <a:rPr lang="en-GB" sz="1800" dirty="0">
                <a:solidFill>
                  <a:srgbClr val="333333"/>
                </a:solidFill>
                <a:cs typeface="Poppins"/>
                <a:hlinkClick r:id="rId7"/>
              </a:rPr>
              <a:t>pregnancy options</a:t>
            </a:r>
            <a:r>
              <a:rPr lang="en-GB" sz="1800" dirty="0">
                <a:solidFill>
                  <a:srgbClr val="333333"/>
                </a:solidFill>
                <a:cs typeface="Poppins"/>
              </a:rPr>
              <a:t>.</a:t>
            </a:r>
          </a:p>
        </p:txBody>
      </p:sp>
      <p:pic>
        <p:nvPicPr>
          <p:cNvPr id="9" name="Picture 8" descr="A blue and grey logo with a doorway&#10;&#10;AI-generated content may be incorrect.">
            <a:extLst>
              <a:ext uri="{FF2B5EF4-FFF2-40B4-BE49-F238E27FC236}">
                <a16:creationId xmlns:a16="http://schemas.microsoft.com/office/drawing/2014/main" id="{20A3A6FB-A585-7CC9-C977-474D39031F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76868" y="1557404"/>
            <a:ext cx="1027780" cy="871379"/>
          </a:xfrm>
          <a:prstGeom prst="rect">
            <a:avLst/>
          </a:prstGeom>
        </p:spPr>
      </p:pic>
      <p:sp>
        <p:nvSpPr>
          <p:cNvPr id="4" name="TextBox 3">
            <a:extLst>
              <a:ext uri="{FF2B5EF4-FFF2-40B4-BE49-F238E27FC236}">
                <a16:creationId xmlns:a16="http://schemas.microsoft.com/office/drawing/2014/main" id="{E441694F-6F9A-1829-0201-0CD334E7559E}"/>
              </a:ext>
            </a:extLst>
          </p:cNvPr>
          <p:cNvSpPr txBox="1"/>
          <p:nvPr/>
        </p:nvSpPr>
        <p:spPr>
          <a:xfrm>
            <a:off x="336176" y="1299882"/>
            <a:ext cx="8953499" cy="6309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700" b="0" i="1" u="none" strike="noStrike" baseline="0">
                <a:solidFill>
                  <a:srgbClr val="000000"/>
                </a:solidFill>
                <a:latin typeface="Arial"/>
              </a:rPr>
              <a:t>UHBW works in partnership with MSI UK Reproductive Choices to provide this service.</a:t>
            </a:r>
            <a:endParaRPr lang="en-GB"/>
          </a:p>
          <a:p>
            <a:pPr algn="ctr"/>
            <a:endParaRPr lang="en-GB"/>
          </a:p>
        </p:txBody>
      </p:sp>
      <p:pic>
        <p:nvPicPr>
          <p:cNvPr id="5" name="Picture 4" descr="A close-up of a logo&#10;&#10;AI-generated content may be incorrect.">
            <a:extLst>
              <a:ext uri="{FF2B5EF4-FFF2-40B4-BE49-F238E27FC236}">
                <a16:creationId xmlns:a16="http://schemas.microsoft.com/office/drawing/2014/main" id="{CE9E2A09-196F-B91A-A305-D4E1A86545D2}"/>
              </a:ext>
            </a:extLst>
          </p:cNvPr>
          <p:cNvPicPr>
            <a:picLocks noChangeAspect="1"/>
          </p:cNvPicPr>
          <p:nvPr/>
        </p:nvPicPr>
        <p:blipFill>
          <a:blip r:embed="rId9"/>
          <a:stretch>
            <a:fillRect/>
          </a:stretch>
        </p:blipFill>
        <p:spPr>
          <a:xfrm>
            <a:off x="8955742" y="216273"/>
            <a:ext cx="2931459" cy="1304365"/>
          </a:xfrm>
          <a:prstGeom prst="rect">
            <a:avLst/>
          </a:prstGeom>
        </p:spPr>
      </p:pic>
    </p:spTree>
    <p:extLst>
      <p:ext uri="{BB962C8B-B14F-4D97-AF65-F5344CB8AC3E}">
        <p14:creationId xmlns:p14="http://schemas.microsoft.com/office/powerpoint/2010/main" val="21704097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21F44-5695-CB38-23E8-5842A15DEC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3EF0E-9E1C-DB9E-7950-7489A2679AC4}"/>
              </a:ext>
            </a:extLst>
          </p:cNvPr>
          <p:cNvSpPr>
            <a:spLocks noGrp="1"/>
          </p:cNvSpPr>
          <p:nvPr>
            <p:ph type="title"/>
          </p:nvPr>
        </p:nvSpPr>
        <p:spPr>
          <a:xfrm>
            <a:off x="330680" y="71886"/>
            <a:ext cx="9295101" cy="1253677"/>
          </a:xfrm>
          <a:solidFill>
            <a:schemeClr val="bg1"/>
          </a:solidFill>
        </p:spPr>
        <p:txBody>
          <a:bodyPr>
            <a:normAutofit/>
          </a:bodyPr>
          <a:lstStyle/>
          <a:p>
            <a:r>
              <a:rPr lang="en-GB" sz="3200">
                <a:solidFill>
                  <a:srgbClr val="232832"/>
                </a:solidFill>
                <a:latin typeface="Bricolage Grotesque 14pt SemiBo"/>
                <a:cs typeface="Arial"/>
              </a:rPr>
              <a:t>Assault and Sexual Violence – signposting information</a:t>
            </a:r>
          </a:p>
        </p:txBody>
      </p:sp>
      <p:sp>
        <p:nvSpPr>
          <p:cNvPr id="3" name="Content Placeholder 2">
            <a:extLst>
              <a:ext uri="{FF2B5EF4-FFF2-40B4-BE49-F238E27FC236}">
                <a16:creationId xmlns:a16="http://schemas.microsoft.com/office/drawing/2014/main" id="{448D6E0F-4B08-0D84-776B-7F29B7C0A664}"/>
              </a:ext>
            </a:extLst>
          </p:cNvPr>
          <p:cNvSpPr>
            <a:spLocks noGrp="1"/>
          </p:cNvSpPr>
          <p:nvPr>
            <p:ph idx="1"/>
          </p:nvPr>
        </p:nvSpPr>
        <p:spPr>
          <a:xfrm>
            <a:off x="332509" y="1354578"/>
            <a:ext cx="6399031" cy="5128691"/>
          </a:xfrm>
        </p:spPr>
        <p:txBody>
          <a:bodyPr vert="horz" lIns="91440" tIns="45720" rIns="91440" bIns="45720" rtlCol="0" anchor="t">
            <a:normAutofit/>
          </a:bodyPr>
          <a:lstStyle/>
          <a:p>
            <a:pPr marL="0" indent="0">
              <a:lnSpc>
                <a:spcPct val="120000"/>
              </a:lnSpc>
              <a:buNone/>
            </a:pPr>
            <a:r>
              <a:rPr lang="en-GB" sz="1800" dirty="0">
                <a:solidFill>
                  <a:srgbClr val="000000"/>
                </a:solidFill>
                <a:ea typeface="Aptos" panose="020B0004020202020204" pitchFamily="34" charset="0"/>
                <a:cs typeface="Aptos" panose="020B0004020202020204" pitchFamily="34" charset="0"/>
              </a:rPr>
              <a:t>If a person needs any support due to experiencing any kind of violence or abuse, the Yuno website provides signposting information to the range of services available. </a:t>
            </a:r>
          </a:p>
          <a:p>
            <a:pPr marL="0" indent="0">
              <a:lnSpc>
                <a:spcPct val="120000"/>
              </a:lnSpc>
              <a:buNone/>
            </a:pPr>
            <a:r>
              <a:rPr lang="en-GB" sz="1800" b="1" dirty="0">
                <a:solidFill>
                  <a:srgbClr val="00709E"/>
                </a:solidFill>
                <a:hlinkClick r:id="rId2">
                  <a:extLst>
                    <a:ext uri="{A12FA001-AC4F-418D-AE19-62706E023703}">
                      <ahyp:hlinkClr xmlns:ahyp="http://schemas.microsoft.com/office/drawing/2018/hyperlinkcolor" val="tx"/>
                    </a:ext>
                  </a:extLst>
                </a:hlinkClick>
              </a:rPr>
              <a:t>Assault and Sexual Violence Information and Support | Yuno </a:t>
            </a:r>
            <a:endParaRPr lang="en-GB" sz="1800" b="1" strike="sngStrike">
              <a:solidFill>
                <a:srgbClr val="FF0000"/>
              </a:solidFill>
              <a:cs typeface="Arial"/>
            </a:endParaRPr>
          </a:p>
          <a:p>
            <a:pPr marL="0" indent="0">
              <a:lnSpc>
                <a:spcPct val="120000"/>
              </a:lnSpc>
              <a:buNone/>
            </a:pPr>
            <a:endParaRPr lang="en-GB" sz="900" i="1" dirty="0">
              <a:solidFill>
                <a:srgbClr val="000000"/>
              </a:solidFill>
              <a:effectLst/>
              <a:ea typeface="Aptos" panose="020B0004020202020204" pitchFamily="34" charset="0"/>
              <a:cs typeface="Aptos" panose="020B0004020202020204" pitchFamily="34" charset="0"/>
            </a:endParaRPr>
          </a:p>
          <a:p>
            <a:pPr marL="0" indent="0">
              <a:lnSpc>
                <a:spcPct val="120000"/>
              </a:lnSpc>
              <a:buNone/>
            </a:pPr>
            <a:r>
              <a:rPr lang="en-GB" sz="1800" dirty="0">
                <a:solidFill>
                  <a:srgbClr val="000000"/>
                </a:solidFill>
                <a:ea typeface="Calibri"/>
                <a:cs typeface="Times New Roman"/>
              </a:rPr>
              <a:t>If a person has been raped or sexually assaulted, </a:t>
            </a:r>
            <a:r>
              <a:rPr lang="en-GB" sz="1800" b="1" dirty="0">
                <a:solidFill>
                  <a:srgbClr val="000000"/>
                </a:solidFill>
                <a:ea typeface="Calibri"/>
                <a:cs typeface="Times New Roman"/>
              </a:rPr>
              <a:t>The Survivor Pathway </a:t>
            </a:r>
            <a:r>
              <a:rPr lang="en-GB" sz="1800" dirty="0">
                <a:solidFill>
                  <a:srgbClr val="000000"/>
                </a:solidFill>
                <a:ea typeface="Calibri"/>
                <a:cs typeface="Times New Roman"/>
              </a:rPr>
              <a:t>South West Sexual Violence Support Services online guide provides information about the pathways to services for children, young people and adults in Bristol, North Somerset and South Gloucestershire (BNSSG). </a:t>
            </a:r>
          </a:p>
          <a:p>
            <a:pPr marL="0" indent="0">
              <a:lnSpc>
                <a:spcPct val="120000"/>
              </a:lnSpc>
              <a:buNone/>
            </a:pPr>
            <a:r>
              <a:rPr lang="en-GB" sz="1800" b="1" dirty="0">
                <a:hlinkClick r:id="rId3"/>
              </a:rPr>
              <a:t>The Survivor Pathway</a:t>
            </a:r>
            <a:endParaRPr lang="en-GB" sz="1800" b="1" i="1" dirty="0">
              <a:solidFill>
                <a:srgbClr val="000000"/>
              </a:solidFill>
              <a:effectLst/>
              <a:ea typeface="Aptos" panose="020B0004020202020204" pitchFamily="34" charset="0"/>
              <a:cs typeface="Aptos" panose="020B0004020202020204" pitchFamily="34" charset="0"/>
            </a:endParaRPr>
          </a:p>
        </p:txBody>
      </p:sp>
      <p:pic>
        <p:nvPicPr>
          <p:cNvPr id="6" name="Picture 5">
            <a:extLst>
              <a:ext uri="{FF2B5EF4-FFF2-40B4-BE49-F238E27FC236}">
                <a16:creationId xmlns:a16="http://schemas.microsoft.com/office/drawing/2014/main" id="{74FEDBB5-5D37-979A-4631-1F52F8E6E641}"/>
              </a:ext>
            </a:extLst>
          </p:cNvPr>
          <p:cNvPicPr>
            <a:picLocks noChangeAspect="1"/>
          </p:cNvPicPr>
          <p:nvPr/>
        </p:nvPicPr>
        <p:blipFill>
          <a:blip r:embed="rId4"/>
          <a:stretch>
            <a:fillRect/>
          </a:stretch>
        </p:blipFill>
        <p:spPr>
          <a:xfrm>
            <a:off x="3059813" y="5388517"/>
            <a:ext cx="3253087" cy="1094752"/>
          </a:xfrm>
          <a:prstGeom prst="rect">
            <a:avLst/>
          </a:prstGeom>
        </p:spPr>
      </p:pic>
      <p:sp>
        <p:nvSpPr>
          <p:cNvPr id="8" name="Rectangle: Rounded Corners 7">
            <a:extLst>
              <a:ext uri="{FF2B5EF4-FFF2-40B4-BE49-F238E27FC236}">
                <a16:creationId xmlns:a16="http://schemas.microsoft.com/office/drawing/2014/main" id="{7A034D3E-791D-BC68-ECC2-3CE00D2A17E2}"/>
              </a:ext>
            </a:extLst>
          </p:cNvPr>
          <p:cNvSpPr/>
          <p:nvPr/>
        </p:nvSpPr>
        <p:spPr>
          <a:xfrm>
            <a:off x="7509754" y="1250922"/>
            <a:ext cx="4027251" cy="483859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7E676C8-F63F-0F7D-4C30-16DB0A520103}"/>
              </a:ext>
            </a:extLst>
          </p:cNvPr>
          <p:cNvSpPr txBox="1"/>
          <p:nvPr/>
        </p:nvSpPr>
        <p:spPr>
          <a:xfrm>
            <a:off x="7723631" y="2878231"/>
            <a:ext cx="3687043" cy="3077766"/>
          </a:xfrm>
          <a:prstGeom prst="rect">
            <a:avLst/>
          </a:prstGeom>
          <a:noFill/>
        </p:spPr>
        <p:txBody>
          <a:bodyPr wrap="square" rtlCol="0">
            <a:spAutoFit/>
          </a:bodyPr>
          <a:lstStyle/>
          <a:p>
            <a:r>
              <a:rPr lang="en-GB" b="1" dirty="0">
                <a:solidFill>
                  <a:srgbClr val="000000"/>
                </a:solidFill>
                <a:hlinkClick r:id="rId5"/>
              </a:rPr>
              <a:t>The Bridge </a:t>
            </a:r>
            <a:r>
              <a:rPr lang="en-GB" dirty="0">
                <a:solidFill>
                  <a:srgbClr val="000000"/>
                </a:solidFill>
              </a:rPr>
              <a:t>is the local Sexual Assault Referral Centre (SARC) for BNSSG for help after rape and sexual assault. </a:t>
            </a:r>
          </a:p>
          <a:p>
            <a:endParaRPr lang="en-GB" dirty="0">
              <a:solidFill>
                <a:srgbClr val="000000"/>
              </a:solidFill>
            </a:endParaRPr>
          </a:p>
          <a:p>
            <a:r>
              <a:rPr lang="en-GB" b="1" dirty="0">
                <a:solidFill>
                  <a:srgbClr val="000000"/>
                </a:solidFill>
              </a:rPr>
              <a:t>Available 24/7</a:t>
            </a:r>
            <a:r>
              <a:rPr lang="en-GB" dirty="0">
                <a:solidFill>
                  <a:srgbClr val="000000"/>
                </a:solidFill>
              </a:rPr>
              <a:t>, call the Bridge: </a:t>
            </a:r>
            <a:r>
              <a:rPr lang="en-GB" b="1" dirty="0">
                <a:solidFill>
                  <a:srgbClr val="000000"/>
                </a:solidFill>
              </a:rPr>
              <a:t>Phone: 0117 342 6999</a:t>
            </a:r>
          </a:p>
          <a:p>
            <a:endParaRPr lang="en-GB" dirty="0">
              <a:solidFill>
                <a:srgbClr val="000000"/>
              </a:solidFill>
            </a:endParaRPr>
          </a:p>
          <a:p>
            <a:r>
              <a:rPr lang="en-GB" dirty="0">
                <a:solidFill>
                  <a:srgbClr val="000000"/>
                </a:solidFill>
              </a:rPr>
              <a:t>Professionals can </a:t>
            </a:r>
            <a:r>
              <a:rPr lang="en-GB" b="1" dirty="0">
                <a:solidFill>
                  <a:srgbClr val="000000"/>
                </a:solidFill>
                <a:hlinkClick r:id="rId6"/>
              </a:rPr>
              <a:t>make a referral</a:t>
            </a:r>
            <a:endParaRPr lang="en-GB" b="1" dirty="0">
              <a:solidFill>
                <a:srgbClr val="000000"/>
              </a:solidFill>
            </a:endParaRPr>
          </a:p>
          <a:p>
            <a:pPr algn="just"/>
            <a:endParaRPr lang="en-GB" sz="1600" dirty="0">
              <a:solidFill>
                <a:srgbClr val="000000"/>
              </a:solidFill>
            </a:endParaRPr>
          </a:p>
          <a:p>
            <a:pPr algn="just"/>
            <a:endParaRPr lang="en-GB" sz="1600" dirty="0">
              <a:solidFill>
                <a:srgbClr val="000000"/>
              </a:solidFill>
            </a:endParaRPr>
          </a:p>
        </p:txBody>
      </p:sp>
      <p:pic>
        <p:nvPicPr>
          <p:cNvPr id="12" name="Picture 11">
            <a:extLst>
              <a:ext uri="{FF2B5EF4-FFF2-40B4-BE49-F238E27FC236}">
                <a16:creationId xmlns:a16="http://schemas.microsoft.com/office/drawing/2014/main" id="{DF2FD51A-1FB0-61A7-687B-D0283083ACEA}"/>
              </a:ext>
            </a:extLst>
          </p:cNvPr>
          <p:cNvPicPr>
            <a:picLocks noChangeAspect="1"/>
          </p:cNvPicPr>
          <p:nvPr/>
        </p:nvPicPr>
        <p:blipFill>
          <a:blip r:embed="rId7"/>
          <a:stretch>
            <a:fillRect/>
          </a:stretch>
        </p:blipFill>
        <p:spPr>
          <a:xfrm>
            <a:off x="8501534" y="1418233"/>
            <a:ext cx="2140524" cy="1291696"/>
          </a:xfrm>
          <a:prstGeom prst="rect">
            <a:avLst/>
          </a:prstGeom>
        </p:spPr>
      </p:pic>
    </p:spTree>
    <p:extLst>
      <p:ext uri="{BB962C8B-B14F-4D97-AF65-F5344CB8AC3E}">
        <p14:creationId xmlns:p14="http://schemas.microsoft.com/office/powerpoint/2010/main" val="1982360006"/>
      </p:ext>
    </p:extLst>
  </p:cSld>
  <p:clrMapOvr>
    <a:masterClrMapping/>
  </p:clrMapOvr>
</p:sld>
</file>

<file path=ppt/theme/theme1.xml><?xml version="1.0" encoding="utf-8"?>
<a:theme xmlns:a="http://schemas.openxmlformats.org/drawingml/2006/main" name="SGC white">
  <a:themeElements>
    <a:clrScheme name="SGC">
      <a:dk1>
        <a:srgbClr val="0F4C81"/>
      </a:dk1>
      <a:lt1>
        <a:sysClr val="window" lastClr="FFFFFF"/>
      </a:lt1>
      <a:dk2>
        <a:srgbClr val="0F4C81"/>
      </a:dk2>
      <a:lt2>
        <a:srgbClr val="E7E6E6"/>
      </a:lt2>
      <a:accent1>
        <a:srgbClr val="396631"/>
      </a:accent1>
      <a:accent2>
        <a:srgbClr val="00709E"/>
      </a:accent2>
      <a:accent3>
        <a:srgbClr val="FFBF47"/>
      </a:accent3>
      <a:accent4>
        <a:srgbClr val="AD005B"/>
      </a:accent4>
      <a:accent5>
        <a:srgbClr val="008272"/>
      </a:accent5>
      <a:accent6>
        <a:srgbClr val="CCCCCC"/>
      </a:accent6>
      <a:hlink>
        <a:srgbClr val="00709E"/>
      </a:hlink>
      <a:folHlink>
        <a:srgbClr val="00709E"/>
      </a:folHlink>
    </a:clrScheme>
    <a:fontScheme name="SG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potx" id="{2B49972A-241D-47D8-8580-F7045371E0A6}" vid="{49290C1F-DB27-4672-884B-1F5005F3E2A4}"/>
    </a:ext>
  </a:extLst>
</a:theme>
</file>

<file path=ppt/theme/theme2.xml><?xml version="1.0" encoding="utf-8"?>
<a:theme xmlns:a="http://schemas.openxmlformats.org/drawingml/2006/main" name="SGC blue">
  <a:themeElements>
    <a:clrScheme name="SGC">
      <a:dk1>
        <a:srgbClr val="0F4C81"/>
      </a:dk1>
      <a:lt1>
        <a:sysClr val="window" lastClr="FFFFFF"/>
      </a:lt1>
      <a:dk2>
        <a:srgbClr val="0F4C81"/>
      </a:dk2>
      <a:lt2>
        <a:srgbClr val="E7E6E6"/>
      </a:lt2>
      <a:accent1>
        <a:srgbClr val="396631"/>
      </a:accent1>
      <a:accent2>
        <a:srgbClr val="00709E"/>
      </a:accent2>
      <a:accent3>
        <a:srgbClr val="FFBF47"/>
      </a:accent3>
      <a:accent4>
        <a:srgbClr val="AD005B"/>
      </a:accent4>
      <a:accent5>
        <a:srgbClr val="008272"/>
      </a:accent5>
      <a:accent6>
        <a:srgbClr val="CCCCCC"/>
      </a:accent6>
      <a:hlink>
        <a:srgbClr val="00709E"/>
      </a:hlink>
      <a:folHlink>
        <a:srgbClr val="00709E"/>
      </a:folHlink>
    </a:clrScheme>
    <a:fontScheme name="SG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potx" id="{2B49972A-241D-47D8-8580-F7045371E0A6}" vid="{3F1DFE46-932D-4DA4-939A-3C096DA9F6F6}"/>
    </a:ext>
  </a:extLst>
</a:theme>
</file>

<file path=ppt/theme/theme3.xml><?xml version="1.0" encoding="utf-8"?>
<a:theme xmlns:a="http://schemas.openxmlformats.org/drawingml/2006/main" name="1_SGC blue">
  <a:themeElements>
    <a:clrScheme name="SGC">
      <a:dk1>
        <a:srgbClr val="0F4C81"/>
      </a:dk1>
      <a:lt1>
        <a:sysClr val="window" lastClr="FFFFFF"/>
      </a:lt1>
      <a:dk2>
        <a:srgbClr val="0F4C81"/>
      </a:dk2>
      <a:lt2>
        <a:srgbClr val="E7E6E6"/>
      </a:lt2>
      <a:accent1>
        <a:srgbClr val="396631"/>
      </a:accent1>
      <a:accent2>
        <a:srgbClr val="00709E"/>
      </a:accent2>
      <a:accent3>
        <a:srgbClr val="FFBF47"/>
      </a:accent3>
      <a:accent4>
        <a:srgbClr val="AD005B"/>
      </a:accent4>
      <a:accent5>
        <a:srgbClr val="008272"/>
      </a:accent5>
      <a:accent6>
        <a:srgbClr val="CCCCCC"/>
      </a:accent6>
      <a:hlink>
        <a:srgbClr val="00709E"/>
      </a:hlink>
      <a:folHlink>
        <a:srgbClr val="00709E"/>
      </a:folHlink>
    </a:clrScheme>
    <a:fontScheme name="SG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GC-presentation  -  Read-Only" id="{BDFB504E-2A6E-4E3C-90E5-103B79CCE42B}" vid="{14AB4A90-83D7-4A5E-B2D8-D79DA1FD575B}"/>
    </a:ext>
  </a:extLst>
</a:theme>
</file>

<file path=ppt/theme/theme4.xml><?xml version="1.0" encoding="utf-8"?>
<a:theme xmlns:a="http://schemas.openxmlformats.org/drawingml/2006/main" name="Yuno">
  <a:themeElements>
    <a:clrScheme name="Yuno">
      <a:dk1>
        <a:srgbClr val="232832"/>
      </a:dk1>
      <a:lt1>
        <a:srgbClr val="FFFFFF"/>
      </a:lt1>
      <a:dk2>
        <a:srgbClr val="96F8B3"/>
      </a:dk2>
      <a:lt2>
        <a:srgbClr val="F1F1EF"/>
      </a:lt2>
      <a:accent1>
        <a:srgbClr val="96F8B3"/>
      </a:accent1>
      <a:accent2>
        <a:srgbClr val="BFBBED"/>
      </a:accent2>
      <a:accent3>
        <a:srgbClr val="F6B2EE"/>
      </a:accent3>
      <a:accent4>
        <a:srgbClr val="F1FF96"/>
      </a:accent4>
      <a:accent5>
        <a:srgbClr val="FFBC83"/>
      </a:accent5>
      <a:accent6>
        <a:srgbClr val="A2FFE8"/>
      </a:accent6>
      <a:hlink>
        <a:srgbClr val="232832"/>
      </a:hlink>
      <a:folHlink>
        <a:srgbClr val="232832"/>
      </a:folHlink>
    </a:clrScheme>
    <a:fontScheme name="Arial">
      <a:majorFont>
        <a:latin typeface="Bricolage Grotesque 96pt Extra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Poppins"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872dca-5023-4076-9077-24d4c3624495">
      <Terms xmlns="http://schemas.microsoft.com/office/infopath/2007/PartnerControls"/>
    </lcf76f155ced4ddcb4097134ff3c332f>
    <TaxCatchAll xmlns="a4c675ae-9ba4-4308-97eb-1ec736863f4e" xsi:nil="true"/>
    <RetentionEvent xmlns="a4c675ae-9ba4-4308-97eb-1ec736863f4e" xsi:nil="true"/>
    <RetentionStartDate xmlns="a4c675ae-9ba4-4308-97eb-1ec736863f4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3AA9FFC097854FAA1210CFCE0F43A4" ma:contentTypeVersion="20" ma:contentTypeDescription="Create a new document." ma:contentTypeScope="" ma:versionID="776b93269ee5f030c4836b46ba62c7a4">
  <xsd:schema xmlns:xsd="http://www.w3.org/2001/XMLSchema" xmlns:xs="http://www.w3.org/2001/XMLSchema" xmlns:p="http://schemas.microsoft.com/office/2006/metadata/properties" xmlns:ns2="a4c675ae-9ba4-4308-97eb-1ec736863f4e" xmlns:ns3="02872dca-5023-4076-9077-24d4c3624495" targetNamespace="http://schemas.microsoft.com/office/2006/metadata/properties" ma:root="true" ma:fieldsID="602e8fb3d7a0a4e7c439f3b321a2d7a2" ns2:_="" ns3:_="">
    <xsd:import namespace="a4c675ae-9ba4-4308-97eb-1ec736863f4e"/>
    <xsd:import namespace="02872dca-5023-4076-9077-24d4c3624495"/>
    <xsd:element name="properties">
      <xsd:complexType>
        <xsd:sequence>
          <xsd:element name="documentManagement">
            <xsd:complexType>
              <xsd:all>
                <xsd:element ref="ns2:RetentionStartDate" minOccurs="0"/>
                <xsd:element ref="ns2:RetentionEvent"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2:SharedWithUsers" minOccurs="0"/>
                <xsd:element ref="ns2:SharedWithDetails" minOccurs="0"/>
                <xsd:element ref="ns3:MediaServiceAutoTags" minOccurs="0"/>
                <xsd:element ref="ns3:MediaServiceOCR" minOccurs="0"/>
                <xsd:element ref="ns3:MediaServiceGenerationTime" minOccurs="0"/>
                <xsd:element ref="ns3:MediaServiceEventHashCode" minOccurs="0"/>
                <xsd:element ref="ns3:lcf76f155ced4ddcb4097134ff3c332f" minOccurs="0"/>
                <xsd:element ref="ns2:TaxCatchAll" minOccurs="0"/>
                <xsd:element ref="ns3:MediaServiceObjectDetectorVersion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c675ae-9ba4-4308-97eb-1ec736863f4e" elementFormDefault="qualified">
    <xsd:import namespace="http://schemas.microsoft.com/office/2006/documentManagement/types"/>
    <xsd:import namespace="http://schemas.microsoft.com/office/infopath/2007/PartnerControls"/>
    <xsd:element name="RetentionStartDate" ma:index="8" nillable="true" ma:displayName="Retention Start Date" ma:description="Enter the retention start date (when known), e.g. the date that the retention period is measured from." ma:format="DateOnly" ma:internalName="RetentionStartDate">
      <xsd:simpleType>
        <xsd:restriction base="dms:DateTime"/>
      </xsd:simpleType>
    </xsd:element>
    <xsd:element name="RetentionEvent" ma:index="9" nillable="true" ma:displayName="Retention Event" ma:description="Enter a description of the event that starts the retention period. For example: 'Close of case', 'Date plan expires' etc." ma:internalName="RetentionEvent">
      <xsd:simpleType>
        <xsd:restriction base="dms:Text">
          <xsd:maxLength value="255"/>
        </xsd:restrictio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cd5c3583-e9e0-456c-af5b-a52d1014003f}" ma:internalName="TaxCatchAll" ma:showField="CatchAllData" ma:web="a4c675ae-9ba4-4308-97eb-1ec736863f4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2872dca-5023-4076-9077-24d4c36244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cf50c9d-bc8f-48ed-ba3c-7168a5cdc8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Location" ma:index="26" nillable="true" ma:displayName="Location" ma:indexed="true" ma:internalName="MediaServiceLocation"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5C020D-5019-4FC0-B2C3-6402C33D76F5}">
  <ds:schemaRefs>
    <ds:schemaRef ds:uri="dc79e86f-008b-4c16-93f4-f8d424d07735"/>
    <ds:schemaRef ds:uri="http://schemas.microsoft.com/office/infopath/2007/PartnerControls"/>
    <ds:schemaRef ds:uri="76389a44-f123-47b5-b71d-709d1ba8a554"/>
    <ds:schemaRef ds:uri="http://purl.org/dc/term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www.w3.org/XML/1998/namespace"/>
    <ds:schemaRef ds:uri="http://purl.org/dc/dcmitype/"/>
    <ds:schemaRef ds:uri="02872dca-5023-4076-9077-24d4c3624495"/>
    <ds:schemaRef ds:uri="a4c675ae-9ba4-4308-97eb-1ec736863f4e"/>
  </ds:schemaRefs>
</ds:datastoreItem>
</file>

<file path=customXml/itemProps2.xml><?xml version="1.0" encoding="utf-8"?>
<ds:datastoreItem xmlns:ds="http://schemas.openxmlformats.org/officeDocument/2006/customXml" ds:itemID="{9482BE1B-8798-4184-97B3-1767F0689F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c675ae-9ba4-4308-97eb-1ec736863f4e"/>
    <ds:schemaRef ds:uri="02872dca-5023-4076-9077-24d4c36244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B50172-381B-48EB-8664-7F940D7F94AB}">
  <ds:schemaRefs>
    <ds:schemaRef ds:uri="http://schemas.microsoft.com/sharepoint/v3/contenttype/forms"/>
  </ds:schemaRefs>
</ds:datastoreItem>
</file>

<file path=docMetadata/LabelInfo.xml><?xml version="1.0" encoding="utf-8"?>
<clbl:labelList xmlns:clbl="http://schemas.microsoft.com/office/2020/mipLabelMetadata">
  <clbl:label id="{6378a7a5-0f21-4482-aee0-897eb7de331f}" enabled="0" method="" siteId="{6378a7a5-0f21-4482-aee0-897eb7de331f}" removed="1"/>
</clbl:labelList>
</file>

<file path=docProps/app.xml><?xml version="1.0" encoding="utf-8"?>
<Properties xmlns="http://schemas.openxmlformats.org/officeDocument/2006/extended-properties" xmlns:vt="http://schemas.openxmlformats.org/officeDocument/2006/docPropsVTypes">
  <Template>PowerPoint presentation</Template>
  <TotalTime>111</TotalTime>
  <Words>2719</Words>
  <Application>Microsoft Office PowerPoint</Application>
  <PresentationFormat>Widescreen</PresentationFormat>
  <Paragraphs>318</Paragraphs>
  <Slides>22</Slides>
  <Notes>5</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22</vt:i4>
      </vt:variant>
    </vt:vector>
  </HeadingPairs>
  <TitlesOfParts>
    <vt:vector size="37" baseType="lpstr">
      <vt:lpstr>Aptos</vt:lpstr>
      <vt:lpstr>Arial</vt:lpstr>
      <vt:lpstr>Bricolage Grotesque 14pt SemiBo</vt:lpstr>
      <vt:lpstr>Bricolage Grotesque 14pt SemiBold</vt:lpstr>
      <vt:lpstr>Bricolage Grotesque 96pt ExtraBold</vt:lpstr>
      <vt:lpstr>Calibri</vt:lpstr>
      <vt:lpstr>Poppins</vt:lpstr>
      <vt:lpstr>Poppins Medium</vt:lpstr>
      <vt:lpstr>Poppins SemiBold</vt:lpstr>
      <vt:lpstr>Symbol</vt:lpstr>
      <vt:lpstr>Times New Roman</vt:lpstr>
      <vt:lpstr>SGC white</vt:lpstr>
      <vt:lpstr>SGC blue</vt:lpstr>
      <vt:lpstr>1_SGC blue</vt:lpstr>
      <vt:lpstr>Yuno</vt:lpstr>
      <vt:lpstr>The sexual health service in Bristol, North Somerset and South Gloucestershire (BNSSG)</vt:lpstr>
      <vt:lpstr>    Keep up to date with Yuno Sexual Health</vt:lpstr>
      <vt:lpstr>PowerPoint Presentation</vt:lpstr>
      <vt:lpstr>   Yuno phonelines for professionals and service users </vt:lpstr>
      <vt:lpstr>   Emergency copper coil (Cu-IUD)</vt:lpstr>
      <vt:lpstr>   Emergency Contraceptive Pill  – available for free </vt:lpstr>
      <vt:lpstr>   Contraception (including coils and implants)</vt:lpstr>
      <vt:lpstr>   Contraception for transgender and non-binary people</vt:lpstr>
      <vt:lpstr>   Testing for Sexually Transmitted Infections (STIs)</vt:lpstr>
      <vt:lpstr>   Free Condoms </vt:lpstr>
      <vt:lpstr>   Sexual Health Clinics in BNSSG  </vt:lpstr>
      <vt:lpstr>   Yuno community services (walk-in) for BNSSG  </vt:lpstr>
      <vt:lpstr>PowerPoint Presentation</vt:lpstr>
      <vt:lpstr>  additional signposting information   </vt:lpstr>
      <vt:lpstr>  Emergency PEP for HIV exposure</vt:lpstr>
      <vt:lpstr>   PrEP HIV Prevention</vt:lpstr>
      <vt:lpstr>   Genital lumps, bumps and ulcers</vt:lpstr>
      <vt:lpstr>   Unusual vaginal discharge</vt:lpstr>
      <vt:lpstr>   Post-birth contraception in BNSSG</vt:lpstr>
      <vt:lpstr>Pregnancy Testing</vt:lpstr>
      <vt:lpstr>Pregnancy Advisory Service in BNSSG</vt:lpstr>
      <vt:lpstr>Assault and Sexual Violence – signposting information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C.Card Training</dc:title>
  <dc:creator>Natalie Symonds</dc:creator>
  <cp:lastModifiedBy>Holly Mckeon</cp:lastModifiedBy>
  <cp:revision>596</cp:revision>
  <dcterms:created xsi:type="dcterms:W3CDTF">2022-04-01T15:07:39Z</dcterms:created>
  <dcterms:modified xsi:type="dcterms:W3CDTF">2026-08-25T10:51:33Z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0x010100AB3AA9FFC097854FAA1210CFCE0F43A4</vt:lpwstr>
  </property>
  <property fmtid="{D5CDD505-2E9C-101B-9397-08002B2CF9AE}" pid="3" name="MediaServiceImageTags">
    <vt:lpwstr/>
  </property>
  <property fmtid="{D5CDD505-2E9C-101B-9397-08002B2CF9AE}" pid="4" name="MSIP_Label_e9fc0e63-07aa-4a42-9f0d-00e32f43700c_Enabled">
    <vt:lpwstr>true</vt:lpwstr>
  </property>
  <property fmtid="{D5CDD505-2E9C-101B-9397-08002B2CF9AE}" pid="5" name="MSIP_Label_e9fc0e63-07aa-4a42-9f0d-00e32f43700c_SetDate">
    <vt:lpwstr>2025-12-05T16:34:16Z</vt:lpwstr>
  </property>
  <property fmtid="{D5CDD505-2E9C-101B-9397-08002B2CF9AE}" pid="6" name="MSIP_Label_e9fc0e63-07aa-4a42-9f0d-00e32f43700c_Method">
    <vt:lpwstr>Standard</vt:lpwstr>
  </property>
  <property fmtid="{D5CDD505-2E9C-101B-9397-08002B2CF9AE}" pid="7" name="MSIP_Label_e9fc0e63-07aa-4a42-9f0d-00e32f43700c_Name">
    <vt:lpwstr>OFFICIAL - Internal</vt:lpwstr>
  </property>
  <property fmtid="{D5CDD505-2E9C-101B-9397-08002B2CF9AE}" pid="8" name="MSIP_Label_e9fc0e63-07aa-4a42-9f0d-00e32f43700c_SiteId">
    <vt:lpwstr>6378a7a5-0f21-4482-aee0-897eb7de331f</vt:lpwstr>
  </property>
  <property fmtid="{D5CDD505-2E9C-101B-9397-08002B2CF9AE}" pid="9" name="MSIP_Label_e9fc0e63-07aa-4a42-9f0d-00e32f43700c_ActionId">
    <vt:lpwstr>fdfa4543-26b2-47ae-b510-10045fb8b02b</vt:lpwstr>
  </property>
  <property fmtid="{D5CDD505-2E9C-101B-9397-08002B2CF9AE}" pid="10" name="MSIP_Label_e9fc0e63-07aa-4a42-9f0d-00e32f43700c_ContentBits">
    <vt:lpwstr>2</vt:lpwstr>
  </property>
  <property fmtid="{D5CDD505-2E9C-101B-9397-08002B2CF9AE}" pid="11" name="MSIP_Label_e9fc0e63-07aa-4a42-9f0d-00e32f43700c_Tag">
    <vt:lpwstr>10, 3, 0, 2</vt:lpwstr>
  </property>
  <property fmtid="{D5CDD505-2E9C-101B-9397-08002B2CF9AE}" pid="12" name="ClassificationContentMarkingFooterLocations">
    <vt:lpwstr>SGC white:5\SGC blue:6\1_SGC blue:6</vt:lpwstr>
  </property>
  <property fmtid="{D5CDD505-2E9C-101B-9397-08002B2CF9AE}" pid="13" name="ClassificationContentMarkingFooterText">
    <vt:lpwstr>OFFICIAL</vt:lpwstr>
  </property>
</Properties>
</file>